
<file path=[Content_Types].xml><?xml version="1.0" encoding="utf-8"?>
<Types xmlns="http://schemas.openxmlformats.org/package/2006/content-types">
  <Default Extension="fntdata" ContentType="application/x-fontdata"/>
  <Default Extension="gif" ContentType="image/gi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4"/>
  </p:sldMasterIdLst>
  <p:notesMasterIdLst>
    <p:notesMasterId r:id="rId35"/>
  </p:notesMasterIdLst>
  <p:sldIdLst>
    <p:sldId id="276" r:id="rId5"/>
    <p:sldId id="257" r:id="rId6"/>
    <p:sldId id="258" r:id="rId7"/>
    <p:sldId id="9269" r:id="rId8"/>
    <p:sldId id="9270" r:id="rId9"/>
    <p:sldId id="259" r:id="rId10"/>
    <p:sldId id="9271" r:id="rId11"/>
    <p:sldId id="261" r:id="rId12"/>
    <p:sldId id="262" r:id="rId13"/>
    <p:sldId id="9276" r:id="rId14"/>
    <p:sldId id="264" r:id="rId15"/>
    <p:sldId id="265" r:id="rId16"/>
    <p:sldId id="266" r:id="rId17"/>
    <p:sldId id="271" r:id="rId18"/>
    <p:sldId id="9277" r:id="rId19"/>
    <p:sldId id="273" r:id="rId20"/>
    <p:sldId id="274" r:id="rId21"/>
    <p:sldId id="267" r:id="rId22"/>
    <p:sldId id="9278" r:id="rId23"/>
    <p:sldId id="269" r:id="rId24"/>
    <p:sldId id="270" r:id="rId25"/>
    <p:sldId id="275" r:id="rId26"/>
    <p:sldId id="9279" r:id="rId27"/>
    <p:sldId id="277" r:id="rId28"/>
    <p:sldId id="278" r:id="rId29"/>
    <p:sldId id="279" r:id="rId30"/>
    <p:sldId id="280" r:id="rId31"/>
    <p:sldId id="9261" r:id="rId32"/>
    <p:sldId id="282" r:id="rId33"/>
    <p:sldId id="281" r:id="rId34"/>
  </p:sldIdLst>
  <p:sldSz cx="12192000" cy="6858000"/>
  <p:notesSz cx="6858000" cy="9144000"/>
  <p:embeddedFontLst>
    <p:embeddedFont>
      <p:font typeface="Arimo" panose="020B0604020202020204" pitchFamily="34" charset="0"/>
      <p:regular r:id="rId36"/>
      <p:bold r:id="rId37"/>
      <p:italic r:id="rId38"/>
      <p:boldItalic r:id="rId39"/>
    </p:embeddedFont>
    <p:embeddedFont>
      <p:font typeface="Helvetica Neue" panose="02000503000000020004" pitchFamily="2" charset="0"/>
      <p:regular r:id="rId40"/>
      <p:bold r:id="rId41"/>
      <p:italic r:id="rId42"/>
      <p:boldItalic r:id="rId4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5" roundtripDataSignature="AMtx7mgBLwn5pFF4gghoV6HxRimHcshxN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26B9742-5E18-AAFE-6AE5-A39A16F4AB32}" v="4" dt="2024-09-04T20:08:06.900"/>
  </p1510:revLst>
</p1510:revInfo>
</file>

<file path=ppt/tableStyles.xml><?xml version="1.0" encoding="utf-8"?>
<a:tblStyleLst xmlns:a="http://schemas.openxmlformats.org/drawingml/2006/main" def="{5CC8C598-8DFA-4D68-B49D-F721A771319E}">
  <a:tblStyle styleId="{5CC8C598-8DFA-4D68-B49D-F721A771319E}"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9433B2D3-8186-43C3-A06F-6E27157634E1}" styleName="Table_1">
    <a:wholeTbl>
      <a:tcTxStyle>
        <a:font>
          <a:latin typeface="Arial"/>
          <a:ea typeface="Arial"/>
          <a:cs typeface="Arial"/>
        </a:font>
        <a:srgbClr val="000000"/>
      </a:tcTxStyle>
      <a:tcStyle>
        <a:tcBdr>
          <a:left>
            <a:ln w="12700" cap="flat" cmpd="sng">
              <a:solidFill>
                <a:srgbClr val="000000"/>
              </a:solidFill>
              <a:prstDash val="solid"/>
              <a:round/>
              <a:headEnd type="none" w="sm" len="sm"/>
              <a:tailEnd type="none" w="sm" len="sm"/>
            </a:ln>
          </a:left>
          <a:right>
            <a:ln w="12700" cap="flat" cmpd="sng">
              <a:solidFill>
                <a:srgbClr val="000000"/>
              </a:solidFill>
              <a:prstDash val="solid"/>
              <a:round/>
              <a:headEnd type="none" w="sm" len="sm"/>
              <a:tailEnd type="none" w="sm" len="sm"/>
            </a:ln>
          </a:right>
          <a:top>
            <a:ln w="12700" cap="flat" cmpd="sng">
              <a:solidFill>
                <a:srgbClr val="000000"/>
              </a:solidFill>
              <a:prstDash val="solid"/>
              <a:round/>
              <a:headEnd type="none" w="sm" len="sm"/>
              <a:tailEnd type="none" w="sm" len="sm"/>
            </a:ln>
          </a:top>
          <a:bottom>
            <a:ln w="12700" cap="flat" cmpd="sng">
              <a:solidFill>
                <a:srgbClr val="000000"/>
              </a:solidFill>
              <a:prstDash val="solid"/>
              <a:round/>
              <a:headEnd type="none" w="sm" len="sm"/>
              <a:tailEnd type="none" w="sm" len="sm"/>
            </a:ln>
          </a:bottom>
          <a:insideH>
            <a:ln w="12700" cap="flat" cmpd="sng">
              <a:solidFill>
                <a:srgbClr val="000000"/>
              </a:solidFill>
              <a:prstDash val="solid"/>
              <a:round/>
              <a:headEnd type="none" w="sm" len="sm"/>
              <a:tailEnd type="none" w="sm" len="sm"/>
            </a:ln>
          </a:insideH>
          <a:insideV>
            <a:ln w="12700"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2052"/>
    <p:restoredTop sz="56308"/>
  </p:normalViewPr>
  <p:slideViewPr>
    <p:cSldViewPr snapToGrid="0">
      <p:cViewPr varScale="1">
        <p:scale>
          <a:sx n="65" d="100"/>
          <a:sy n="65" d="100"/>
        </p:scale>
        <p:origin x="216" y="45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4.fntdata"/><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7.fntdata"/><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2.fntdata"/><Relationship Id="rId40" Type="http://schemas.openxmlformats.org/officeDocument/2006/relationships/font" Target="fonts/font5.fntdata"/><Relationship Id="rId45" Type="http://customschemas.google.com/relationships/presentationmetadata" Target="meta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1.fntdata"/><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43" Type="http://schemas.openxmlformats.org/officeDocument/2006/relationships/font" Target="fonts/font8.fntdata"/><Relationship Id="rId48" Type="http://schemas.openxmlformats.org/officeDocument/2006/relationships/theme" Target="theme/theme1.xml"/><Relationship Id="rId8" Type="http://schemas.openxmlformats.org/officeDocument/2006/relationships/slide" Target="slides/slide4.xml"/><Relationship Id="rId51"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font" Target="fonts/font3.fntdata"/><Relationship Id="rId4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font" Target="fonts/font6.fntdata"/><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sabelle Agnes Barres" userId="S::ibarres@worldbank.org::7a5967c0-0a79-4d7d-af76-3aa3957b1a88" providerId="AD" clId="Web-{626B9742-5E18-AAFE-6AE5-A39A16F4AB32}"/>
    <pc:docChg chg="modSld">
      <pc:chgData name="Isabelle Agnes Barres" userId="S::ibarres@worldbank.org::7a5967c0-0a79-4d7d-af76-3aa3957b1a88" providerId="AD" clId="Web-{626B9742-5E18-AAFE-6AE5-A39A16F4AB32}" dt="2024-09-04T20:08:06.212" v="2" actId="1076"/>
      <pc:docMkLst>
        <pc:docMk/>
      </pc:docMkLst>
      <pc:sldChg chg="modSp">
        <pc:chgData name="Isabelle Agnes Barres" userId="S::ibarres@worldbank.org::7a5967c0-0a79-4d7d-af76-3aa3957b1a88" providerId="AD" clId="Web-{626B9742-5E18-AAFE-6AE5-A39A16F4AB32}" dt="2024-09-04T20:08:06.212" v="2" actId="1076"/>
        <pc:sldMkLst>
          <pc:docMk/>
          <pc:sldMk cId="0" sldId="256"/>
        </pc:sldMkLst>
        <pc:spChg chg="mod">
          <ac:chgData name="Isabelle Agnes Barres" userId="S::ibarres@worldbank.org::7a5967c0-0a79-4d7d-af76-3aa3957b1a88" providerId="AD" clId="Web-{626B9742-5E18-AAFE-6AE5-A39A16F4AB32}" dt="2024-09-04T20:08:06.212" v="2" actId="1076"/>
          <ac:spMkLst>
            <pc:docMk/>
            <pc:sldMk cId="0" sldId="256"/>
            <ac:spMk id="167" creationId="{00000000-0000-0000-0000-000000000000}"/>
          </ac:spMkLst>
        </pc:spChg>
      </pc:sldChg>
    </pc:docChg>
  </pc:docChgLst>
  <pc:docChgLst>
    <pc:chgData name="Khin Moet Moet Nyein" userId="S::kmmnyein25_gmail.com#ext#@worldbankgroup.onmicrosoft.com::49b4a0df-179c-4de5-890c-fa07432bc174" providerId="AD" clId="Web-{E45F1B2C-597C-42CA-94FC-3A0230A500BE}"/>
    <pc:docChg chg="modSld">
      <pc:chgData name="Khin Moet Moet Nyein" userId="S::kmmnyein25_gmail.com#ext#@worldbankgroup.onmicrosoft.com::49b4a0df-179c-4de5-890c-fa07432bc174" providerId="AD" clId="Web-{E45F1B2C-597C-42CA-94FC-3A0230A500BE}" dt="2022-12-06T02:07:09.935" v="41"/>
      <pc:docMkLst>
        <pc:docMk/>
      </pc:docMkLst>
      <pc:sldChg chg="modSp">
        <pc:chgData name="Khin Moet Moet Nyein" userId="S::kmmnyein25_gmail.com#ext#@worldbankgroup.onmicrosoft.com::49b4a0df-179c-4de5-890c-fa07432bc174" providerId="AD" clId="Web-{E45F1B2C-597C-42CA-94FC-3A0230A500BE}" dt="2022-12-06T02:07:09.935" v="41"/>
        <pc:sldMkLst>
          <pc:docMk/>
          <pc:sldMk cId="0" sldId="274"/>
        </pc:sldMkLst>
        <pc:spChg chg="mod">
          <ac:chgData name="Khin Moet Moet Nyein" userId="S::kmmnyein25_gmail.com#ext#@worldbankgroup.onmicrosoft.com::49b4a0df-179c-4de5-890c-fa07432bc174" providerId="AD" clId="Web-{E45F1B2C-597C-42CA-94FC-3A0230A500BE}" dt="2022-12-06T02:06:54.419" v="7" actId="20577"/>
          <ac:spMkLst>
            <pc:docMk/>
            <pc:sldMk cId="0" sldId="274"/>
            <ac:spMk id="334" creationId="{00000000-0000-0000-0000-000000000000}"/>
          </ac:spMkLst>
        </pc:spChg>
        <pc:graphicFrameChg chg="mod modGraphic">
          <ac:chgData name="Khin Moet Moet Nyein" userId="S::kmmnyein25_gmail.com#ext#@worldbankgroup.onmicrosoft.com::49b4a0df-179c-4de5-890c-fa07432bc174" providerId="AD" clId="Web-{E45F1B2C-597C-42CA-94FC-3A0230A500BE}" dt="2022-12-06T02:07:09.935" v="41"/>
          <ac:graphicFrameMkLst>
            <pc:docMk/>
            <pc:sldMk cId="0" sldId="274"/>
            <ac:graphicFrameMk id="338" creationId="{00000000-0000-0000-0000-000000000000}"/>
          </ac:graphicFrameMkLst>
        </pc:graphicFrameChg>
        <pc:graphicFrameChg chg="mod modGraphic">
          <ac:chgData name="Khin Moet Moet Nyein" userId="S::kmmnyein25_gmail.com#ext#@worldbankgroup.onmicrosoft.com::49b4a0df-179c-4de5-890c-fa07432bc174" providerId="AD" clId="Web-{E45F1B2C-597C-42CA-94FC-3A0230A500BE}" dt="2022-12-06T02:07:05.185" v="28"/>
          <ac:graphicFrameMkLst>
            <pc:docMk/>
            <pc:sldMk cId="0" sldId="274"/>
            <ac:graphicFrameMk id="339" creationId="{00000000-0000-0000-0000-000000000000}"/>
          </ac:graphicFrameMkLst>
        </pc:graphicFrameChg>
      </pc:sldChg>
      <pc:sldChg chg="modSp">
        <pc:chgData name="Khin Moet Moet Nyein" userId="S::kmmnyein25_gmail.com#ext#@worldbankgroup.onmicrosoft.com::49b4a0df-179c-4de5-890c-fa07432bc174" providerId="AD" clId="Web-{E45F1B2C-597C-42CA-94FC-3A0230A500BE}" dt="2022-12-06T02:06:44.763" v="5" actId="20577"/>
        <pc:sldMkLst>
          <pc:docMk/>
          <pc:sldMk cId="0" sldId="278"/>
        </pc:sldMkLst>
        <pc:spChg chg="mod">
          <ac:chgData name="Khin Moet Moet Nyein" userId="S::kmmnyein25_gmail.com#ext#@worldbankgroup.onmicrosoft.com::49b4a0df-179c-4de5-890c-fa07432bc174" providerId="AD" clId="Web-{E45F1B2C-597C-42CA-94FC-3A0230A500BE}" dt="2022-12-06T02:06:44.763" v="5" actId="20577"/>
          <ac:spMkLst>
            <pc:docMk/>
            <pc:sldMk cId="0" sldId="278"/>
            <ac:spMk id="371" creationId="{00000000-0000-0000-0000-000000000000}"/>
          </ac:spMkLst>
        </pc:spChg>
      </pc:sldChg>
    </pc:docChg>
  </pc:docChgLst>
  <pc:docChgLst>
    <pc:chgData name="Khin Moet Moet Nyein" userId="d31b8df4-2545-4946-978a-f9e521cc94c6" providerId="ADAL" clId="{3CF06A52-F5E9-6E4F-8C58-B2CA5ABCA1F3}"/>
    <pc:docChg chg="modSld">
      <pc:chgData name="Khin Moet Moet Nyein" userId="d31b8df4-2545-4946-978a-f9e521cc94c6" providerId="ADAL" clId="{3CF06A52-F5E9-6E4F-8C58-B2CA5ABCA1F3}" dt="2022-12-06T02:41:35.611" v="129" actId="20577"/>
      <pc:docMkLst>
        <pc:docMk/>
      </pc:docMkLst>
      <pc:sldChg chg="modSp">
        <pc:chgData name="Khin Moet Moet Nyein" userId="d31b8df4-2545-4946-978a-f9e521cc94c6" providerId="ADAL" clId="{3CF06A52-F5E9-6E4F-8C58-B2CA5ABCA1F3}" dt="2022-12-06T02:41:35.611" v="129" actId="20577"/>
        <pc:sldMkLst>
          <pc:docMk/>
          <pc:sldMk cId="0" sldId="277"/>
        </pc:sldMkLst>
        <pc:graphicFrameChg chg="modGraphic">
          <ac:chgData name="Khin Moet Moet Nyein" userId="d31b8df4-2545-4946-978a-f9e521cc94c6" providerId="ADAL" clId="{3CF06A52-F5E9-6E4F-8C58-B2CA5ABCA1F3}" dt="2022-12-06T02:41:35.611" v="129" actId="20577"/>
          <ac:graphicFrameMkLst>
            <pc:docMk/>
            <pc:sldMk cId="0" sldId="277"/>
            <ac:graphicFrameMk id="362" creationId="{00000000-0000-0000-0000-000000000000}"/>
          </ac:graphicFrameMkLst>
        </pc:graphicFrameChg>
      </pc:sldChg>
    </pc:docChg>
  </pc:docChgLst>
  <pc:docChgLst>
    <pc:chgData name="Khin Moet Moet Nyein" userId="S::knyein@worldbank.org::d31b8df4-2545-4946-978a-f9e521cc94c6" providerId="AD" clId="Web-{EA2535D5-6572-4D16-8483-B9664901F3D3}"/>
    <pc:docChg chg="modSld">
      <pc:chgData name="Khin Moet Moet Nyein" userId="S::knyein@worldbank.org::d31b8df4-2545-4946-978a-f9e521cc94c6" providerId="AD" clId="Web-{EA2535D5-6572-4D16-8483-B9664901F3D3}" dt="2022-12-06T09:47:38.253" v="705" actId="20577"/>
      <pc:docMkLst>
        <pc:docMk/>
      </pc:docMkLst>
      <pc:sldChg chg="modSp">
        <pc:chgData name="Khin Moet Moet Nyein" userId="S::knyein@worldbank.org::d31b8df4-2545-4946-978a-f9e521cc94c6" providerId="AD" clId="Web-{EA2535D5-6572-4D16-8483-B9664901F3D3}" dt="2022-12-06T09:18:36.144" v="7" actId="20577"/>
        <pc:sldMkLst>
          <pc:docMk/>
          <pc:sldMk cId="0" sldId="265"/>
        </pc:sldMkLst>
        <pc:spChg chg="mod">
          <ac:chgData name="Khin Moet Moet Nyein" userId="S::knyein@worldbank.org::d31b8df4-2545-4946-978a-f9e521cc94c6" providerId="AD" clId="Web-{EA2535D5-6572-4D16-8483-B9664901F3D3}" dt="2022-12-06T09:18:36.144" v="7" actId="20577"/>
          <ac:spMkLst>
            <pc:docMk/>
            <pc:sldMk cId="0" sldId="265"/>
            <ac:spMk id="242" creationId="{00000000-0000-0000-0000-000000000000}"/>
          </ac:spMkLst>
        </pc:spChg>
      </pc:sldChg>
      <pc:sldChg chg="modSp">
        <pc:chgData name="Khin Moet Moet Nyein" userId="S::knyein@worldbank.org::d31b8df4-2545-4946-978a-f9e521cc94c6" providerId="AD" clId="Web-{EA2535D5-6572-4D16-8483-B9664901F3D3}" dt="2022-12-06T09:21:15.850" v="9"/>
        <pc:sldMkLst>
          <pc:docMk/>
          <pc:sldMk cId="0" sldId="266"/>
        </pc:sldMkLst>
        <pc:spChg chg="mod">
          <ac:chgData name="Khin Moet Moet Nyein" userId="S::knyein@worldbank.org::d31b8df4-2545-4946-978a-f9e521cc94c6" providerId="AD" clId="Web-{EA2535D5-6572-4D16-8483-B9664901F3D3}" dt="2022-12-06T09:17:05.283" v="5" actId="20577"/>
          <ac:spMkLst>
            <pc:docMk/>
            <pc:sldMk cId="0" sldId="266"/>
            <ac:spMk id="257" creationId="{00000000-0000-0000-0000-000000000000}"/>
          </ac:spMkLst>
        </pc:spChg>
        <pc:graphicFrameChg chg="mod modGraphic">
          <ac:chgData name="Khin Moet Moet Nyein" userId="S::knyein@worldbank.org::d31b8df4-2545-4946-978a-f9e521cc94c6" providerId="AD" clId="Web-{EA2535D5-6572-4D16-8483-B9664901F3D3}" dt="2022-12-06T09:21:15.850" v="9"/>
          <ac:graphicFrameMkLst>
            <pc:docMk/>
            <pc:sldMk cId="0" sldId="266"/>
            <ac:graphicFrameMk id="256" creationId="{00000000-0000-0000-0000-000000000000}"/>
          </ac:graphicFrameMkLst>
        </pc:graphicFrameChg>
      </pc:sldChg>
      <pc:sldChg chg="modSp">
        <pc:chgData name="Khin Moet Moet Nyein" userId="S::knyein@worldbank.org::d31b8df4-2545-4946-978a-f9e521cc94c6" providerId="AD" clId="Web-{EA2535D5-6572-4D16-8483-B9664901F3D3}" dt="2022-12-06T09:25:20.401" v="28" actId="20577"/>
        <pc:sldMkLst>
          <pc:docMk/>
          <pc:sldMk cId="0" sldId="270"/>
        </pc:sldMkLst>
        <pc:spChg chg="mod">
          <ac:chgData name="Khin Moet Moet Nyein" userId="S::knyein@worldbank.org::d31b8df4-2545-4946-978a-f9e521cc94c6" providerId="AD" clId="Web-{EA2535D5-6572-4D16-8483-B9664901F3D3}" dt="2022-12-06T09:25:20.401" v="28" actId="20577"/>
          <ac:spMkLst>
            <pc:docMk/>
            <pc:sldMk cId="0" sldId="270"/>
            <ac:spMk id="297" creationId="{00000000-0000-0000-0000-000000000000}"/>
          </ac:spMkLst>
        </pc:spChg>
      </pc:sldChg>
      <pc:sldChg chg="modSp">
        <pc:chgData name="Khin Moet Moet Nyein" userId="S::knyein@worldbank.org::d31b8df4-2545-4946-978a-f9e521cc94c6" providerId="AD" clId="Web-{EA2535D5-6572-4D16-8483-B9664901F3D3}" dt="2022-12-06T09:29:13.765" v="36"/>
        <pc:sldMkLst>
          <pc:docMk/>
          <pc:sldMk cId="0" sldId="273"/>
        </pc:sldMkLst>
        <pc:graphicFrameChg chg="mod modGraphic">
          <ac:chgData name="Khin Moet Moet Nyein" userId="S::knyein@worldbank.org::d31b8df4-2545-4946-978a-f9e521cc94c6" providerId="AD" clId="Web-{EA2535D5-6572-4D16-8483-B9664901F3D3}" dt="2022-12-06T09:29:13.765" v="36"/>
          <ac:graphicFrameMkLst>
            <pc:docMk/>
            <pc:sldMk cId="0" sldId="273"/>
            <ac:graphicFrameMk id="325" creationId="{00000000-0000-0000-0000-000000000000}"/>
          </ac:graphicFrameMkLst>
        </pc:graphicFrameChg>
      </pc:sldChg>
      <pc:sldChg chg="modSp">
        <pc:chgData name="Khin Moet Moet Nyein" userId="S::knyein@worldbank.org::d31b8df4-2545-4946-978a-f9e521cc94c6" providerId="AD" clId="Web-{EA2535D5-6572-4D16-8483-B9664901F3D3}" dt="2022-12-06T09:30:40.704" v="42" actId="20577"/>
        <pc:sldMkLst>
          <pc:docMk/>
          <pc:sldMk cId="0" sldId="274"/>
        </pc:sldMkLst>
        <pc:spChg chg="mod">
          <ac:chgData name="Khin Moet Moet Nyein" userId="S::knyein@worldbank.org::d31b8df4-2545-4946-978a-f9e521cc94c6" providerId="AD" clId="Web-{EA2535D5-6572-4D16-8483-B9664901F3D3}" dt="2022-12-06T09:30:40.704" v="42" actId="20577"/>
          <ac:spMkLst>
            <pc:docMk/>
            <pc:sldMk cId="0" sldId="274"/>
            <ac:spMk id="334" creationId="{00000000-0000-0000-0000-000000000000}"/>
          </ac:spMkLst>
        </pc:spChg>
        <pc:graphicFrameChg chg="mod modGraphic">
          <ac:chgData name="Khin Moet Moet Nyein" userId="S::knyein@worldbank.org::d31b8df4-2545-4946-978a-f9e521cc94c6" providerId="AD" clId="Web-{EA2535D5-6572-4D16-8483-B9664901F3D3}" dt="2022-12-06T09:28:29.545" v="32"/>
          <ac:graphicFrameMkLst>
            <pc:docMk/>
            <pc:sldMk cId="0" sldId="274"/>
            <ac:graphicFrameMk id="339" creationId="{00000000-0000-0000-0000-000000000000}"/>
          </ac:graphicFrameMkLst>
        </pc:graphicFrameChg>
        <pc:graphicFrameChg chg="mod modGraphic">
          <ac:chgData name="Khin Moet Moet Nyein" userId="S::knyein@worldbank.org::d31b8df4-2545-4946-978a-f9e521cc94c6" providerId="AD" clId="Web-{EA2535D5-6572-4D16-8483-B9664901F3D3}" dt="2022-12-06T09:29:18.796" v="40"/>
          <ac:graphicFrameMkLst>
            <pc:docMk/>
            <pc:sldMk cId="0" sldId="274"/>
            <ac:graphicFrameMk id="340" creationId="{00000000-0000-0000-0000-000000000000}"/>
          </ac:graphicFrameMkLst>
        </pc:graphicFrameChg>
      </pc:sldChg>
      <pc:sldChg chg="addSp delSp modSp">
        <pc:chgData name="Khin Moet Moet Nyein" userId="S::knyein@worldbank.org::d31b8df4-2545-4946-978a-f9e521cc94c6" providerId="AD" clId="Web-{EA2535D5-6572-4D16-8483-B9664901F3D3}" dt="2022-12-06T09:47:38.253" v="705" actId="20577"/>
        <pc:sldMkLst>
          <pc:docMk/>
          <pc:sldMk cId="0" sldId="278"/>
        </pc:sldMkLst>
        <pc:spChg chg="add del">
          <ac:chgData name="Khin Moet Moet Nyein" userId="S::knyein@worldbank.org::d31b8df4-2545-4946-978a-f9e521cc94c6" providerId="AD" clId="Web-{EA2535D5-6572-4D16-8483-B9664901F3D3}" dt="2022-12-06T09:32:29.143" v="45"/>
          <ac:spMkLst>
            <pc:docMk/>
            <pc:sldMk cId="0" sldId="278"/>
            <ac:spMk id="2" creationId="{E8775901-98BF-E94A-BFBA-89DA3AE8DD68}"/>
          </ac:spMkLst>
        </pc:spChg>
        <pc:spChg chg="mod">
          <ac:chgData name="Khin Moet Moet Nyein" userId="S::knyein@worldbank.org::d31b8df4-2545-4946-978a-f9e521cc94c6" providerId="AD" clId="Web-{EA2535D5-6572-4D16-8483-B9664901F3D3}" dt="2022-12-06T09:47:38.253" v="705" actId="20577"/>
          <ac:spMkLst>
            <pc:docMk/>
            <pc:sldMk cId="0" sldId="278"/>
            <ac:spMk id="371" creationId="{00000000-0000-0000-0000-000000000000}"/>
          </ac:spMkLst>
        </pc:spChg>
        <pc:graphicFrameChg chg="mod modGraphic">
          <ac:chgData name="Khin Moet Moet Nyein" userId="S::knyein@worldbank.org::d31b8df4-2545-4946-978a-f9e521cc94c6" providerId="AD" clId="Web-{EA2535D5-6572-4D16-8483-B9664901F3D3}" dt="2022-12-06T09:44:07" v="448"/>
          <ac:graphicFrameMkLst>
            <pc:docMk/>
            <pc:sldMk cId="0" sldId="278"/>
            <ac:graphicFrameMk id="374" creationId="{00000000-0000-0000-0000-000000000000}"/>
          </ac:graphicFrameMkLst>
        </pc:graphicFrameChg>
      </pc:sldChg>
    </pc:docChg>
  </pc:docChgLst>
  <pc:docChgLst>
    <pc:chgData name="Isabelle Agnes Barres" userId="S::ibarres@worldbank.org::7a5967c0-0a79-4d7d-af76-3aa3957b1a88" providerId="AD" clId="Web-{4359CF0D-17C8-CE18-2AE4-47C0A48BB29D}"/>
    <pc:docChg chg="modSld">
      <pc:chgData name="Isabelle Agnes Barres" userId="S::ibarres@worldbank.org::7a5967c0-0a79-4d7d-af76-3aa3957b1a88" providerId="AD" clId="Web-{4359CF0D-17C8-CE18-2AE4-47C0A48BB29D}" dt="2022-12-06T17:28:39.886" v="39" actId="20577"/>
      <pc:docMkLst>
        <pc:docMk/>
      </pc:docMkLst>
      <pc:sldChg chg="modSp">
        <pc:chgData name="Isabelle Agnes Barres" userId="S::ibarres@worldbank.org::7a5967c0-0a79-4d7d-af76-3aa3957b1a88" providerId="AD" clId="Web-{4359CF0D-17C8-CE18-2AE4-47C0A48BB29D}" dt="2022-12-06T17:26:34.320" v="3"/>
        <pc:sldMkLst>
          <pc:docMk/>
          <pc:sldMk cId="0" sldId="266"/>
        </pc:sldMkLst>
        <pc:graphicFrameChg chg="mod modGraphic">
          <ac:chgData name="Isabelle Agnes Barres" userId="S::ibarres@worldbank.org::7a5967c0-0a79-4d7d-af76-3aa3957b1a88" providerId="AD" clId="Web-{4359CF0D-17C8-CE18-2AE4-47C0A48BB29D}" dt="2022-12-06T17:26:34.320" v="3"/>
          <ac:graphicFrameMkLst>
            <pc:docMk/>
            <pc:sldMk cId="0" sldId="266"/>
            <ac:graphicFrameMk id="258" creationId="{00000000-0000-0000-0000-000000000000}"/>
          </ac:graphicFrameMkLst>
        </pc:graphicFrameChg>
      </pc:sldChg>
      <pc:sldChg chg="modSp">
        <pc:chgData name="Isabelle Agnes Barres" userId="S::ibarres@worldbank.org::7a5967c0-0a79-4d7d-af76-3aa3957b1a88" providerId="AD" clId="Web-{4359CF0D-17C8-CE18-2AE4-47C0A48BB29D}" dt="2022-12-06T17:28:39.886" v="39" actId="20577"/>
        <pc:sldMkLst>
          <pc:docMk/>
          <pc:sldMk cId="0" sldId="280"/>
        </pc:sldMkLst>
        <pc:spChg chg="mod">
          <ac:chgData name="Isabelle Agnes Barres" userId="S::ibarres@worldbank.org::7a5967c0-0a79-4d7d-af76-3aa3957b1a88" providerId="AD" clId="Web-{4359CF0D-17C8-CE18-2AE4-47C0A48BB29D}" dt="2022-12-06T17:28:39.886" v="39" actId="20577"/>
          <ac:spMkLst>
            <pc:docMk/>
            <pc:sldMk cId="0" sldId="280"/>
            <ac:spMk id="387"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65" name="Google Shape;165;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440715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a:extLst>
            <a:ext uri="{FF2B5EF4-FFF2-40B4-BE49-F238E27FC236}">
              <a16:creationId xmlns:a16="http://schemas.microsoft.com/office/drawing/2014/main" id="{DAB645D6-4FD4-51F8-1042-77DA9F5932FE}"/>
            </a:ext>
          </a:extLst>
        </p:cNvPr>
        <p:cNvGrpSpPr/>
        <p:nvPr/>
      </p:nvGrpSpPr>
      <p:grpSpPr>
        <a:xfrm>
          <a:off x="0" y="0"/>
          <a:ext cx="0" cy="0"/>
          <a:chOff x="0" y="0"/>
          <a:chExt cx="0" cy="0"/>
        </a:xfrm>
      </p:grpSpPr>
      <p:sp>
        <p:nvSpPr>
          <p:cNvPr id="200" name="Google Shape;200;g1590823759b_1_22:notes">
            <a:extLst>
              <a:ext uri="{FF2B5EF4-FFF2-40B4-BE49-F238E27FC236}">
                <a16:creationId xmlns:a16="http://schemas.microsoft.com/office/drawing/2014/main" id="{8C2BA8DB-11A9-6B84-CCE4-30D05E764C7F}"/>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2800" b="1" dirty="0">
                <a:effectLst/>
                <a:latin typeface="Courier New" panose="02070309020205020404" pitchFamily="49" charset="0"/>
                <a:ea typeface="Calibri" panose="020F0502020204030204" pitchFamily="34" charset="0"/>
                <a:cs typeface="Times New Roman" panose="02020603050405020304" pitchFamily="18" charset="0"/>
              </a:rPr>
              <a:t>[SLIDE FROM SESSION 1: SEGMENTATION] </a:t>
            </a:r>
          </a:p>
          <a:p>
            <a:pPr marL="0" marR="0">
              <a:spcBef>
                <a:spcPts val="0"/>
              </a:spcBef>
              <a:spcAft>
                <a:spcPts val="0"/>
              </a:spcAft>
            </a:pPr>
            <a:endParaRPr lang="en-US" sz="2800" dirty="0"/>
          </a:p>
          <a:p>
            <a:pPr marL="0" marR="0">
              <a:spcBef>
                <a:spcPts val="0"/>
              </a:spcBef>
              <a:spcAft>
                <a:spcPts val="0"/>
              </a:spcAft>
            </a:pPr>
            <a:r>
              <a:rPr lang="en-US" sz="2800" b="1" u="sng" dirty="0"/>
              <a:t>Description </a:t>
            </a:r>
          </a:p>
          <a:p>
            <a:pPr marL="0" marR="0">
              <a:spcBef>
                <a:spcPts val="0"/>
              </a:spcBef>
              <a:spcAft>
                <a:spcPts val="0"/>
              </a:spcAft>
            </a:pPr>
            <a:r>
              <a:rPr lang="en-US" sz="2800" dirty="0"/>
              <a:t>Total clients per month, segmented by activity level. In this example, we compare dashboards for traditional vs. digital clients.</a:t>
            </a:r>
          </a:p>
          <a:p>
            <a:pPr marL="0" marR="0">
              <a:spcBef>
                <a:spcPts val="0"/>
              </a:spcBef>
              <a:spcAft>
                <a:spcPts val="0"/>
              </a:spcAft>
            </a:pPr>
            <a:endParaRPr lang="en-US" sz="2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The first graph told us how many customers we have acquired. But we want to get a picture of how active our customers are. </a:t>
            </a: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On the left graph, we have separated the customers: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itchFamily="2" charset="2"/>
              <a:buChar char=""/>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The </a:t>
            </a:r>
            <a:r>
              <a:rPr lang="en-US" sz="1800" b="1"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black</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bars that are below the line (that are in negative numbers) are customers who do not do a transaction in the month.</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itchFamily="2" charset="2"/>
              <a:buChar char=""/>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The </a:t>
            </a:r>
            <a:r>
              <a:rPr lang="en-US" sz="1800" b="1"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dark blue</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bars are customers that do 1-2 transactions.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itchFamily="2" charset="2"/>
              <a:buChar char=""/>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The </a:t>
            </a:r>
            <a:r>
              <a:rPr lang="en-US" sz="1800" b="1"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yellow</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bar is 3-4 transactions.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itchFamily="2" charset="2"/>
              <a:buChar char=""/>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The </a:t>
            </a:r>
            <a:r>
              <a:rPr lang="en-US" sz="1800" b="1"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light blue</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is &gt;5 transactions.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This gives us this segment of our customers: are they dormant, are they modest, medium, or super users?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u="sng"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In our example: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spcBef>
                <a:spcPts val="0"/>
              </a:spcBef>
              <a:spcAft>
                <a:spcPts val="0"/>
              </a:spcAft>
              <a:buFont typeface="Symbol" pitchFamily="2" charset="2"/>
              <a:buNone/>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This is a FI that reports over 400k clients, but if we look at how many of its clients are active during the month, we see significant levels of inactivity.</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itchFamily="2" charset="2"/>
              <a:buChar char=""/>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Over half of traditional clients do not make a single transaction in the month, and most of the rest are only doing 1-2 transactions.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itchFamily="2" charset="2"/>
              <a:buChar char=""/>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Digital clients are certainly more active.  But there are also a significant number of inactive clients every month as well.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b="1" u="sng" dirty="0">
                <a:effectLst/>
                <a:latin typeface="Courier New" panose="02070309020205020404" pitchFamily="49" charset="0"/>
                <a:ea typeface="Calibri" panose="020F0502020204030204" pitchFamily="34" charset="0"/>
                <a:cs typeface="Times New Roman" panose="02020603050405020304" pitchFamily="18" charset="0"/>
              </a:rPr>
              <a:t>Business Questions:</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Some questions the business team is likely to pose: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itchFamily="2" charset="2"/>
              <a:buChar char=""/>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Who are the inactive clients? This allows to dig deeper to understand why they abandon our services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itchFamily="2" charset="2"/>
              <a:buChar char=""/>
            </a:pPr>
            <a:r>
              <a:rPr lang="en-US" sz="2800" dirty="0"/>
              <a:t>How many transactions are clients doing in a given month and is that improving? </a:t>
            </a:r>
          </a:p>
          <a:p>
            <a:pPr marL="342900" marR="0" lvl="0" indent="-342900">
              <a:spcBef>
                <a:spcPts val="0"/>
              </a:spcBef>
              <a:spcAft>
                <a:spcPts val="0"/>
              </a:spcAft>
              <a:buFont typeface="Symbol" pitchFamily="2" charset="2"/>
              <a:buChar char=""/>
            </a:pPr>
            <a:r>
              <a:rPr lang="en-US" sz="2800" dirty="0"/>
              <a:t>How do digital clients compare to traditional clients? </a:t>
            </a:r>
          </a:p>
          <a:p>
            <a:pPr marL="342900" marR="0" lvl="0" indent="-342900">
              <a:spcBef>
                <a:spcPts val="0"/>
              </a:spcBef>
              <a:spcAft>
                <a:spcPts val="0"/>
              </a:spcAft>
              <a:buFont typeface="Symbol" pitchFamily="2" charset="2"/>
              <a:buChar char=""/>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What are the use cases of the different segments?  For example, what 5+ transactions are the digital super users doing, and what 1-2 transactions are the traditional customers doing?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In summary, even though it is a simple graph, is an extremely useful graph.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As we talk about digital implementations, as we roll out these digital products and channels, we will be showing if the number of monetary transactions increase, and if so, who is transacting, and what is the behavior of our high transacting customers (i.e., are they the ones moving into the digital channels or not)?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01" name="Google Shape;201;g1590823759b_1_22:notes">
            <a:extLst>
              <a:ext uri="{FF2B5EF4-FFF2-40B4-BE49-F238E27FC236}">
                <a16:creationId xmlns:a16="http://schemas.microsoft.com/office/drawing/2014/main" id="{BBD53A4D-62CD-CDAB-7F7A-AE101F34AF7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118222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19b4b019e43_0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19b4b019e43_0_4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6" name="Google Shape;226;g19b4b019e43_0_47: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19b4b019e43_0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19b4b019e43_0_7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5" name="Google Shape;235;g19b4b019e43_0_71: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19b4b019e43_0_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19b4b019e43_0_8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0" name="Google Shape;250;g19b4b019e43_0_88: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g19b4b019e43_0_16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6" name="Google Shape;306;g19b4b019e43_0_1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632565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1590823759b_1_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2800" b="1" dirty="0">
                <a:effectLst/>
                <a:latin typeface="Courier New" panose="02070309020205020404" pitchFamily="49" charset="0"/>
                <a:ea typeface="Calibri" panose="020F0502020204030204" pitchFamily="34" charset="0"/>
                <a:cs typeface="Times New Roman" panose="02020603050405020304" pitchFamily="18" charset="0"/>
              </a:rPr>
              <a:t>[SLIDE FROM SESSION 1: SEGMENTATION] </a:t>
            </a:r>
          </a:p>
          <a:p>
            <a:pPr marL="0" marR="0">
              <a:spcBef>
                <a:spcPts val="0"/>
              </a:spcBef>
              <a:spcAft>
                <a:spcPts val="0"/>
              </a:spcAft>
            </a:pPr>
            <a:endParaRPr lang="en-US" sz="2800" dirty="0"/>
          </a:p>
          <a:p>
            <a:pPr marL="0" marR="0">
              <a:spcBef>
                <a:spcPts val="0"/>
              </a:spcBef>
              <a:spcAft>
                <a:spcPts val="0"/>
              </a:spcAft>
            </a:pPr>
            <a:r>
              <a:rPr lang="en-US" sz="2800" b="1" u="sng" dirty="0"/>
              <a:t>Description </a:t>
            </a:r>
          </a:p>
          <a:p>
            <a:pPr marL="0" marR="0">
              <a:spcBef>
                <a:spcPts val="0"/>
              </a:spcBef>
              <a:spcAft>
                <a:spcPts val="0"/>
              </a:spcAft>
            </a:pPr>
            <a:r>
              <a:rPr lang="en-US" sz="2800" dirty="0"/>
              <a:t>Average activity level per client journey month, segmented by digital and traditional customers.</a:t>
            </a:r>
          </a:p>
          <a:p>
            <a:pPr marL="0" marR="0">
              <a:spcBef>
                <a:spcPts val="0"/>
              </a:spcBef>
              <a:spcAft>
                <a:spcPts val="0"/>
              </a:spcAft>
            </a:pP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2800" b="1" u="sng" dirty="0"/>
              <a:t>Business question </a:t>
            </a:r>
          </a:p>
          <a:p>
            <a:pPr marL="0" marR="0">
              <a:spcBef>
                <a:spcPts val="0"/>
              </a:spcBef>
              <a:spcAft>
                <a:spcPts val="0"/>
              </a:spcAft>
            </a:pPr>
            <a:r>
              <a:rPr lang="en-US" sz="2800" dirty="0"/>
              <a:t>Do customers increase their monthly transaction activity after they sign up with us?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01" name="Google Shape;201;g1590823759b_1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6039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g19b4b019e43_0_1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9" name="Google Shape;319;g19b4b019e43_0_18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0" name="Google Shape;320;g19b4b019e43_0_184: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a:t>
            </a:fld>
            <a:endParaRPr/>
          </a:p>
        </p:txBody>
      </p:sp>
    </p:spTree>
    <p:extLst>
      <p:ext uri="{BB962C8B-B14F-4D97-AF65-F5344CB8AC3E}">
        <p14:creationId xmlns:p14="http://schemas.microsoft.com/office/powerpoint/2010/main" val="36177189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g19b4b019e43_0_1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8" name="Google Shape;328;g19b4b019e43_0_17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9" name="Google Shape;329;g19b4b019e43_0_170: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17</a:t>
            </a:fld>
            <a:endParaRPr/>
          </a:p>
        </p:txBody>
      </p:sp>
    </p:spTree>
    <p:extLst>
      <p:ext uri="{BB962C8B-B14F-4D97-AF65-F5344CB8AC3E}">
        <p14:creationId xmlns:p14="http://schemas.microsoft.com/office/powerpoint/2010/main" val="10030495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19b4b019e43_0_6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4" name="Google Shape;264;g19b4b019e43_0_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15b58aca5ef_0_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2800" b="1" dirty="0">
                <a:effectLst/>
                <a:latin typeface="Courier New" panose="02070309020205020404" pitchFamily="49" charset="0"/>
                <a:ea typeface="Calibri" panose="020F0502020204030204" pitchFamily="34" charset="0"/>
                <a:cs typeface="Times New Roman" panose="02020603050405020304" pitchFamily="18" charset="0"/>
              </a:rPr>
              <a:t>[SLIDE FROM SESSION 1: SEGMENTATION] </a:t>
            </a:r>
          </a:p>
          <a:p>
            <a:pPr marL="0" marR="0">
              <a:spcBef>
                <a:spcPts val="0"/>
              </a:spcBef>
              <a:spcAft>
                <a:spcPts val="0"/>
              </a:spcAft>
            </a:pPr>
            <a:endParaRPr lang="en-US" sz="2800" dirty="0"/>
          </a:p>
          <a:p>
            <a:pPr marL="0" marR="0">
              <a:spcBef>
                <a:spcPts val="0"/>
              </a:spcBef>
              <a:spcAft>
                <a:spcPts val="0"/>
              </a:spcAft>
            </a:pPr>
            <a:r>
              <a:rPr lang="en-US" sz="2800" b="1" u="sng" dirty="0"/>
              <a:t>Description </a:t>
            </a:r>
          </a:p>
          <a:p>
            <a:pPr marL="0" marR="0">
              <a:spcBef>
                <a:spcPts val="0"/>
              </a:spcBef>
              <a:spcAft>
                <a:spcPts val="0"/>
              </a:spcAft>
            </a:pPr>
            <a:r>
              <a:rPr lang="en-US" sz="2800" dirty="0"/>
              <a:t>Total clients per month, segmented by activity level. In this example, we compare dashboards for traditional vs. digital clients (ETB and NTB).</a:t>
            </a:r>
          </a:p>
          <a:p>
            <a:pPr marL="0" marR="0">
              <a:spcBef>
                <a:spcPts val="0"/>
              </a:spcBef>
              <a:spcAft>
                <a:spcPts val="0"/>
              </a:spcAft>
            </a:pPr>
            <a:endParaRPr lang="en-US" sz="2800" dirty="0">
              <a:effectLst/>
              <a:latin typeface="Courier New" panose="02070309020205020404" pitchFamily="49"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We will look at deposit behavior, for those of us who are taking deposits.</a:t>
            </a:r>
          </a:p>
          <a:p>
            <a:pPr marL="0" marR="0">
              <a:spcBef>
                <a:spcPts val="0"/>
              </a:spcBef>
              <a:spcAft>
                <a:spcPts val="0"/>
              </a:spcAft>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 </a:t>
            </a: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In some of these dashboards, we will separate out between the three groups: traditional, existing to bank and new to bank.</a:t>
            </a:r>
            <a:r>
              <a:rPr lang="en-US" sz="1800" dirty="0">
                <a:solidFill>
                  <a:schemeClr val="dk1"/>
                </a:solidFill>
                <a:effectLst/>
                <a:latin typeface="Calibri" panose="020F0502020204030204" pitchFamily="34" charset="0"/>
                <a:ea typeface="Calibri" panose="020F0502020204030204" pitchFamily="34" charset="0"/>
                <a:cs typeface="Times New Roman" panose="02020603050405020304" pitchFamily="18" charset="0"/>
              </a:rPr>
              <a:t> </a:t>
            </a:r>
          </a:p>
          <a:p>
            <a:pPr marL="0" marR="0">
              <a:spcBef>
                <a:spcPts val="0"/>
              </a:spcBef>
              <a:spcAft>
                <a:spcPts val="0"/>
              </a:spcAft>
            </a:pPr>
            <a:endParaRPr lang="en-US" sz="1800" dirty="0">
              <a:solidFill>
                <a:schemeClr val="dk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And once again what this is going to show us: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itchFamily="2" charset="2"/>
              <a:buChar char=""/>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Are there trends?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itchFamily="2" charset="2"/>
              <a:buChar char=""/>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Are your traditional customers or your digital customers basically increasing their savings accounts?</a:t>
            </a:r>
          </a:p>
          <a:p>
            <a:pPr marL="0" marR="0" lvl="0" indent="0">
              <a:spcBef>
                <a:spcPts val="0"/>
              </a:spcBef>
              <a:spcAft>
                <a:spcPts val="0"/>
              </a:spcAft>
              <a:buFont typeface="Symbol" pitchFamily="2" charset="2"/>
              <a:buNone/>
            </a:pPr>
            <a:endParaRPr lang="en-US" sz="1800" dirty="0">
              <a:effectLst/>
              <a:latin typeface="Courier New" panose="02070309020205020404" pitchFamily="49" charset="0"/>
              <a:cs typeface="Times New Roman" panose="02020603050405020304" pitchFamily="18" charset="0"/>
            </a:endParaRPr>
          </a:p>
          <a:p>
            <a:pPr marL="0" marR="0" lvl="0" indent="0">
              <a:spcBef>
                <a:spcPts val="0"/>
              </a:spcBef>
              <a:spcAft>
                <a:spcPts val="0"/>
              </a:spcAft>
              <a:buFont typeface="Symbol" pitchFamily="2" charset="2"/>
              <a:buNone/>
            </a:pPr>
            <a:r>
              <a:rPr lang="en-US" sz="2800" b="1" u="sng" dirty="0"/>
              <a:t>Business questions </a:t>
            </a:r>
          </a:p>
          <a:p>
            <a:pPr marL="0" marR="0" lvl="0" indent="0">
              <a:spcBef>
                <a:spcPts val="0"/>
              </a:spcBef>
              <a:spcAft>
                <a:spcPts val="0"/>
              </a:spcAft>
              <a:buFont typeface="Symbol" pitchFamily="2" charset="2"/>
              <a:buNone/>
            </a:pPr>
            <a:r>
              <a:rPr lang="en-US" sz="2800" dirty="0"/>
              <a:t>• What is the distribution of depositors? </a:t>
            </a:r>
          </a:p>
          <a:p>
            <a:pPr marL="0" marR="0" lvl="0" indent="0">
              <a:spcBef>
                <a:spcPts val="0"/>
              </a:spcBef>
              <a:spcAft>
                <a:spcPts val="0"/>
              </a:spcAft>
              <a:buFont typeface="Symbol" pitchFamily="2" charset="2"/>
              <a:buNone/>
            </a:pPr>
            <a:r>
              <a:rPr lang="en-US" sz="2800" dirty="0"/>
              <a:t>• Do we have many small depositors, or a few large depositors? </a:t>
            </a:r>
          </a:p>
          <a:p>
            <a:pPr marL="0" marR="0" lvl="0" indent="0">
              <a:spcBef>
                <a:spcPts val="0"/>
              </a:spcBef>
              <a:spcAft>
                <a:spcPts val="0"/>
              </a:spcAft>
              <a:buFont typeface="Symbol" pitchFamily="2" charset="2"/>
              <a:buNone/>
            </a:pPr>
            <a:r>
              <a:rPr lang="en-US" sz="2800" dirty="0"/>
              <a:t>• And how does this compare between digital and traditional clients?</a:t>
            </a:r>
            <a:endParaRPr lang="en-US" sz="1800" dirty="0">
              <a:effectLst/>
              <a:latin typeface="Courier New" panose="02070309020205020404" pitchFamily="49" charset="0"/>
              <a:ea typeface="Calibri" panose="020F0502020204030204" pitchFamily="34" charset="0"/>
              <a:cs typeface="Times New Roman" panose="02020603050405020304" pitchFamily="18" charset="0"/>
            </a:endParaRPr>
          </a:p>
          <a:p>
            <a:pPr marL="0" marR="0">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When looking at deposit behavior, we use the same convention, where we put the dormant accounts below the line in a </a:t>
            </a:r>
            <a:r>
              <a:rPr lang="en-US" sz="1800" b="1"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black</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bar and then segment the customers. In this case, we are using a segmentation of $10-$100, $100-$1,000 and over $1,000.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chemeClr val="dk1"/>
                </a:solidFill>
                <a:effectLst/>
                <a:latin typeface="Calibri" panose="020F0502020204030204" pitchFamily="34" charset="0"/>
                <a:ea typeface="Calibri" panose="020F0502020204030204" pitchFamily="34" charset="0"/>
                <a:cs typeface="Times New Roman" panose="02020603050405020304" pitchFamily="18" charset="0"/>
              </a:rPr>
              <a:t>T</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ypically, the </a:t>
            </a:r>
            <a:r>
              <a:rPr lang="en-US" sz="1800" b="1"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Existing To Bank </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customers that adopt your digital channels are very often your most active customers and they are very distinct group and it's a very interesting control group to compare against the others.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09" name="Google Shape;209;g15b58aca5ef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15915369887_0_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139700" lvl="0" indent="0" algn="l" rtl="0">
              <a:lnSpc>
                <a:spcPct val="100000"/>
              </a:lnSpc>
              <a:spcBef>
                <a:spcPts val="0"/>
              </a:spcBef>
              <a:spcAft>
                <a:spcPts val="0"/>
              </a:spcAft>
              <a:buSzPts val="1400"/>
              <a:buNone/>
            </a:pPr>
            <a:endParaRPr dirty="0"/>
          </a:p>
        </p:txBody>
      </p:sp>
      <p:sp>
        <p:nvSpPr>
          <p:cNvPr id="172" name="Google Shape;172;g15915369887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19b4b019e43_0_1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9" name="Google Shape;279;g19b4b019e43_0_13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0" name="Google Shape;280;g19b4b019e43_0_136: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19b4b019e43_0_1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1" name="Google Shape;291;g19b4b019e43_0_11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2" name="Google Shape;292;g19b4b019e43_0_113: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19b4b019e43_0_2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3" name="Google Shape;343;g19b4b019e43_0_2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1590823759b_1_3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2800" b="1" dirty="0">
                <a:effectLst/>
                <a:latin typeface="Courier New" panose="02070309020205020404" pitchFamily="49" charset="0"/>
                <a:ea typeface="Calibri" panose="020F0502020204030204" pitchFamily="34" charset="0"/>
                <a:cs typeface="Times New Roman" panose="02020603050405020304" pitchFamily="18" charset="0"/>
              </a:rPr>
              <a:t>[SLIDE FROM SESSION 1: SEGMENTATION] </a:t>
            </a:r>
          </a:p>
          <a:p>
            <a:pPr marL="0" marR="0">
              <a:spcBef>
                <a:spcPts val="0"/>
              </a:spcBef>
              <a:spcAft>
                <a:spcPts val="0"/>
              </a:spcAft>
            </a:pPr>
            <a:endParaRPr lang="en-US" sz="2800" dirty="0"/>
          </a:p>
          <a:p>
            <a:pPr marL="0" marR="0">
              <a:spcBef>
                <a:spcPts val="0"/>
              </a:spcBef>
              <a:spcAft>
                <a:spcPts val="0"/>
              </a:spcAft>
            </a:pPr>
            <a:r>
              <a:rPr lang="en-US" sz="2800" b="1" u="sng" dirty="0"/>
              <a:t>Description </a:t>
            </a:r>
          </a:p>
          <a:p>
            <a:pPr marL="0" marR="0">
              <a:spcBef>
                <a:spcPts val="0"/>
              </a:spcBef>
              <a:spcAft>
                <a:spcPts val="0"/>
              </a:spcAft>
            </a:pPr>
            <a:r>
              <a:rPr lang="en-US" sz="2800" dirty="0"/>
              <a:t>Percentage of borrowers who paid off their loan and took a new loan within a 6-month timeframe, segmented by digital vs. traditional borrowers. </a:t>
            </a:r>
          </a:p>
          <a:p>
            <a:pPr marL="0" marR="0">
              <a:spcBef>
                <a:spcPts val="0"/>
              </a:spcBef>
              <a:spcAft>
                <a:spcPts val="0"/>
              </a:spcAft>
            </a:pPr>
            <a:endParaRPr lang="en-US" sz="2800" dirty="0"/>
          </a:p>
          <a:p>
            <a:pPr marL="0" marR="0">
              <a:spcBef>
                <a:spcPts val="0"/>
              </a:spcBef>
              <a:spcAft>
                <a:spcPts val="0"/>
              </a:spcAft>
            </a:pPr>
            <a:r>
              <a:rPr lang="en-US" sz="2800" b="1" u="sng" dirty="0"/>
              <a:t>Business question </a:t>
            </a:r>
          </a:p>
          <a:p>
            <a:pPr marL="0" marR="0">
              <a:spcBef>
                <a:spcPts val="0"/>
              </a:spcBef>
              <a:spcAft>
                <a:spcPts val="0"/>
              </a:spcAft>
            </a:pPr>
            <a:r>
              <a:rPr lang="en-US" sz="2800" dirty="0"/>
              <a:t>Are borrowers coming back for repeat loans?</a:t>
            </a:r>
          </a:p>
          <a:p>
            <a:pPr marL="0" marR="0">
              <a:spcBef>
                <a:spcPts val="0"/>
              </a:spcBef>
              <a:spcAft>
                <a:spcPts val="0"/>
              </a:spcAft>
            </a:pPr>
            <a:endParaRPr lang="en-US" sz="2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What is the follow-up rate?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The denominator are all the customers who have paid off a loan in the last six months. And the numerator is the number of those customers who currently have an active loan. So what we're asking is: what is the percentage of customers who pay off their loan within six months and borrow from you again?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And we will be comparing digital versus traditional.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24" name="Google Shape;224;g1590823759b_1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g19b4b019e43_0_2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6" name="Google Shape;356;g19b4b019e43_0_22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7" name="Google Shape;357;g19b4b019e43_0_220: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g19b4b019e43_0_2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5" name="Google Shape;365;g19b4b019e43_0_22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6" name="Google Shape;366;g19b4b019e43_0_229: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g15915369887_0_3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8" name="Google Shape;378;g15915369887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883d8440c1_0_5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4" name="Google Shape;384;g1883d8440c1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15915369887_0_3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2" name="Google Shape;302;g15915369887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872005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9" name="Google Shape;399;p4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0" name="Google Shape;400;p4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15915369887_0_22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79" name="Google Shape;179;g15915369887_0_2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p3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Thank you very much and that’s all from me. Do you have any questions?</a:t>
            </a:r>
            <a:endParaRPr/>
          </a:p>
        </p:txBody>
      </p:sp>
      <p:sp>
        <p:nvSpPr>
          <p:cNvPr id="392" name="Google Shape;392;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a:extLst>
            <a:ext uri="{FF2B5EF4-FFF2-40B4-BE49-F238E27FC236}">
              <a16:creationId xmlns:a16="http://schemas.microsoft.com/office/drawing/2014/main" id="{B9DC3CA3-0089-2149-BC7D-C2B6E8C4E9FA}"/>
            </a:ext>
          </a:extLst>
        </p:cNvPr>
        <p:cNvGrpSpPr/>
        <p:nvPr/>
      </p:nvGrpSpPr>
      <p:grpSpPr>
        <a:xfrm>
          <a:off x="0" y="0"/>
          <a:ext cx="0" cy="0"/>
          <a:chOff x="0" y="0"/>
          <a:chExt cx="0" cy="0"/>
        </a:xfrm>
      </p:grpSpPr>
      <p:sp>
        <p:nvSpPr>
          <p:cNvPr id="307" name="Google Shape;307;g1883d8440c1_0_54:notes">
            <a:extLst>
              <a:ext uri="{FF2B5EF4-FFF2-40B4-BE49-F238E27FC236}">
                <a16:creationId xmlns:a16="http://schemas.microsoft.com/office/drawing/2014/main" id="{90E530EF-A2CC-09D5-215E-4BE07F28434C}"/>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r>
              <a:rPr lang="en-US" sz="1800" b="1" dirty="0">
                <a:effectLst/>
                <a:latin typeface="Courier New" panose="02070309020205020404" pitchFamily="49" charset="0"/>
                <a:ea typeface="Calibri" panose="020F0502020204030204" pitchFamily="34" charset="0"/>
                <a:cs typeface="Times New Roman" panose="02020603050405020304" pitchFamily="18" charset="0"/>
              </a:rPr>
              <a:t>[SLIDE FROM SESSION 1: SEGMENTATION] </a:t>
            </a:r>
          </a:p>
          <a:p>
            <a:pPr marL="0" marR="0">
              <a:spcBef>
                <a:spcPts val="0"/>
              </a:spcBef>
              <a:spcAft>
                <a:spcPts val="0"/>
              </a:spcAft>
            </a:pPr>
            <a:endParaRPr lang="en-US" sz="1800" dirty="0">
              <a:effectLst/>
              <a:latin typeface="Courier New" panose="02070309020205020404" pitchFamily="49"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For the purpose of the Data Bootcamp exercise, there is not just one definition of a digital customer. We are referring to the segment of your digital customers you are interested in analyzing. </a:t>
            </a:r>
          </a:p>
          <a:p>
            <a:pPr marL="0" marR="0">
              <a:spcBef>
                <a:spcPts val="0"/>
              </a:spcBef>
              <a:spcAft>
                <a:spcPts val="0"/>
              </a:spcAft>
            </a:pPr>
            <a:endParaRPr lang="en-US" sz="1800" dirty="0">
              <a:effectLst/>
              <a:latin typeface="Courier New" panose="02070309020205020404" pitchFamily="49"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”Digital” represents the segment you want to focus the analysis on. </a:t>
            </a:r>
          </a:p>
          <a:p>
            <a:pPr marL="0" marR="0">
              <a:spcBef>
                <a:spcPts val="0"/>
              </a:spcBef>
              <a:spcAft>
                <a:spcPts val="0"/>
              </a:spcAft>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By default, “Traditional” refers to all other customers. </a:t>
            </a:r>
          </a:p>
          <a:p>
            <a:pPr marL="0" marR="0">
              <a:spcBef>
                <a:spcPts val="0"/>
              </a:spcBef>
              <a:spcAft>
                <a:spcPts val="0"/>
              </a:spcAft>
            </a:pPr>
            <a:endParaRPr lang="en-US" sz="1800" dirty="0">
              <a:effectLst/>
              <a:latin typeface="Courier New" panose="02070309020205020404" pitchFamily="49"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2800" dirty="0"/>
              <a:t>In our definition, once a customer becomes a digital customer, they remain a digital customer forever. Customers can only switch from being traditional to digital and not the other way around. </a:t>
            </a:r>
          </a:p>
          <a:p>
            <a:pPr marL="0" marR="0">
              <a:spcBef>
                <a:spcPts val="0"/>
              </a:spcBef>
              <a:spcAft>
                <a:spcPts val="0"/>
              </a:spcAft>
            </a:pP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2800" dirty="0"/>
              <a:t>Typically, the definition of digital vs traditional is based on the channel used by the customer to transact with the institution.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308" name="Google Shape;308;g1883d8440c1_0_54:notes">
            <a:extLst>
              <a:ext uri="{FF2B5EF4-FFF2-40B4-BE49-F238E27FC236}">
                <a16:creationId xmlns:a16="http://schemas.microsoft.com/office/drawing/2014/main" id="{B33039C1-93FE-EBBF-D666-692A1521A03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332219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a:extLst>
            <a:ext uri="{FF2B5EF4-FFF2-40B4-BE49-F238E27FC236}">
              <a16:creationId xmlns:a16="http://schemas.microsoft.com/office/drawing/2014/main" id="{A681BA1F-D964-CC1C-F670-F70B435D89DA}"/>
            </a:ext>
          </a:extLst>
        </p:cNvPr>
        <p:cNvGrpSpPr/>
        <p:nvPr/>
      </p:nvGrpSpPr>
      <p:grpSpPr>
        <a:xfrm>
          <a:off x="0" y="0"/>
          <a:ext cx="0" cy="0"/>
          <a:chOff x="0" y="0"/>
          <a:chExt cx="0" cy="0"/>
        </a:xfrm>
      </p:grpSpPr>
      <p:sp>
        <p:nvSpPr>
          <p:cNvPr id="307" name="Google Shape;307;g1883d8440c1_0_54:notes">
            <a:extLst>
              <a:ext uri="{FF2B5EF4-FFF2-40B4-BE49-F238E27FC236}">
                <a16:creationId xmlns:a16="http://schemas.microsoft.com/office/drawing/2014/main" id="{047784E0-0D2D-C3B0-91A1-9F0A320882E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2800" b="1" dirty="0">
                <a:effectLst/>
                <a:latin typeface="Courier New" panose="02070309020205020404" pitchFamily="49" charset="0"/>
                <a:ea typeface="Calibri" panose="020F0502020204030204" pitchFamily="34" charset="0"/>
                <a:cs typeface="Times New Roman" panose="02020603050405020304" pitchFamily="18" charset="0"/>
              </a:rPr>
              <a:t>[SLIDE FROM SESSION 1: SEGMENTATION] </a:t>
            </a:r>
          </a:p>
          <a:p>
            <a:pPr marL="0" marR="0">
              <a:spcBef>
                <a:spcPts val="0"/>
              </a:spcBef>
              <a:spcAft>
                <a:spcPts val="0"/>
              </a:spcAft>
            </a:pPr>
            <a:endParaRPr lang="en-US" sz="2800" dirty="0"/>
          </a:p>
          <a:p>
            <a:pPr marL="0" marR="0">
              <a:spcBef>
                <a:spcPts val="0"/>
              </a:spcBef>
              <a:spcAft>
                <a:spcPts val="0"/>
              </a:spcAft>
            </a:pPr>
            <a:r>
              <a:rPr lang="en-US" sz="2800" dirty="0"/>
              <a:t>As a first step, customer segmentation is key. The main segmentation in this CGAP dashboard library is between digital and traditional customers. </a:t>
            </a:r>
          </a:p>
          <a:p>
            <a:pPr marL="0" marR="0">
              <a:spcBef>
                <a:spcPts val="0"/>
              </a:spcBef>
              <a:spcAft>
                <a:spcPts val="0"/>
              </a:spcAft>
            </a:pPr>
            <a:endParaRPr lang="en-US" sz="2800" dirty="0">
              <a:effectLst/>
              <a:latin typeface="Courier New" panose="02070309020205020404" pitchFamily="49"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In order for the dashboards to yield meaningful insights, there needs to be a clear difference between the different segments. If your definition of digital customers yields close to 100% or 0% customers, this will not be meaningful. Your definition of "digital customer” is ultimately a business decision, and it may require several iterations to find the definition that makes sense to the business team.</a:t>
            </a:r>
          </a:p>
          <a:p>
            <a:pPr marL="0" marR="0">
              <a:spcBef>
                <a:spcPts val="0"/>
              </a:spcBef>
              <a:spcAft>
                <a:spcPts val="0"/>
              </a:spcAft>
            </a:pPr>
            <a:endParaRPr lang="en-US" sz="1800" dirty="0">
              <a:effectLst/>
              <a:latin typeface="Courier New" panose="02070309020205020404" pitchFamily="49"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b="1" dirty="0">
                <a:effectLst/>
                <a:latin typeface="Courier New" panose="02070309020205020404" pitchFamily="49" charset="0"/>
                <a:ea typeface="Calibri" panose="020F0502020204030204" pitchFamily="34" charset="0"/>
                <a:cs typeface="Times New Roman" panose="02020603050405020304" pitchFamily="18" charset="0"/>
              </a:rPr>
              <a:t>Tips for digital segmentation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To select the digital implementation to analyze, focus on the following: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Length of time the digital implementation has been deployed </a:t>
            </a:r>
          </a:p>
          <a:p>
            <a:pPr marL="342900" marR="0" lvl="0" indent="-342900">
              <a:spcBef>
                <a:spcPts val="0"/>
              </a:spcBef>
              <a:spcAft>
                <a:spcPts val="0"/>
              </a:spcAft>
              <a:buFont typeface="+mj-lt"/>
              <a:buAutoNum type="arabicPeriod"/>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digital customers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Number of customers transacting on/with digital product/channel</a:t>
            </a:r>
          </a:p>
          <a:p>
            <a:pPr marL="342900" marR="0" lvl="0" indent="-342900">
              <a:spcBef>
                <a:spcPts val="0"/>
              </a:spcBef>
              <a:spcAft>
                <a:spcPts val="0"/>
              </a:spcAft>
              <a:buFont typeface="+mj-lt"/>
              <a:buAutoNum type="arabicPeriod"/>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Customers likely to show different behaviors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endPar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Your most fruitful exercise will be one that gives you </a:t>
            </a:r>
            <a:r>
              <a:rPr lang="en-US" sz="1800" b="1"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time series data</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We recommend selecting an implementation that's been running for at least 12 months. That is because when you have produced the dashboards, you will want to see how customer behavior is changing over time, how quickly customers are adopting new channels and services and then how their behavior begins to change: whether they start doing more transactions or start repaying their loans better or increasing their savings accounts, etc. So, if you are facing a choice between your digital implementations, our recommendation is picking the one that has been going on longest. </a:t>
            </a:r>
          </a:p>
          <a:p>
            <a:pPr marL="0" marR="0">
              <a:spcBef>
                <a:spcPts val="0"/>
              </a:spcBef>
              <a:spcAft>
                <a:spcPts val="0"/>
              </a:spcAft>
            </a:pPr>
            <a:endPar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You also want to have a digital segment that is meaningful. </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The </a:t>
            </a:r>
            <a:r>
              <a:rPr lang="en-US" sz="1800" b="1"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percentage of digital customers </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shouldn’t be too small, shouldn't be too large. If it's 1% or 99% those aren't going to be useful. A good number to aim for in terms of percentage of digital clients is 30%. </a:t>
            </a: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b="1"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 larger data set </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(i.e., data from 10,000 clients or more) will be extremely useful as well, but if you have a choice to make, favor time series data. </a:t>
            </a:r>
          </a:p>
          <a:p>
            <a:pPr marL="0" marR="0">
              <a:spcBef>
                <a:spcPts val="0"/>
              </a:spcBef>
              <a:spcAft>
                <a:spcPts val="0"/>
              </a:spcAft>
            </a:pPr>
            <a:endPar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In addition, ask yourself: which of these customers do you think are likely to be </a:t>
            </a:r>
            <a:r>
              <a:rPr lang="en-US" sz="1800" b="1"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showing different behavior</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It might be useful for you to make a list of the of the different definitions of digital and pick a digital implementation to analyze that distinguishes the customers, because you are just trying to find out what are the drivers of different kinds of behavior. </a:t>
            </a: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308" name="Google Shape;308;g1883d8440c1_0_54:notes">
            <a:extLst>
              <a:ext uri="{FF2B5EF4-FFF2-40B4-BE49-F238E27FC236}">
                <a16:creationId xmlns:a16="http://schemas.microsoft.com/office/drawing/2014/main" id="{3C0444C2-FD09-827B-09A1-E58700DD4A1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781722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1883d8440c1_0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5" name="Google Shape;185;g1883d8440c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2800" b="1" dirty="0">
                <a:effectLst/>
                <a:latin typeface="Courier New" panose="02070309020205020404" pitchFamily="49" charset="0"/>
                <a:ea typeface="Calibri" panose="020F0502020204030204" pitchFamily="34" charset="0"/>
                <a:cs typeface="Times New Roman" panose="02020603050405020304" pitchFamily="18" charset="0"/>
              </a:rPr>
              <a:t>[SLIDE FROM SESSION 1: SEGMENTATION] </a:t>
            </a:r>
          </a:p>
          <a:p>
            <a:pPr marL="0" marR="0">
              <a:spcBef>
                <a:spcPts val="0"/>
              </a:spcBef>
              <a:spcAft>
                <a:spcPts val="0"/>
              </a:spcAft>
            </a:pPr>
            <a:endParaRPr lang="en-US" sz="2800" dirty="0"/>
          </a:p>
          <a:p>
            <a:pPr marL="0" marR="0">
              <a:spcBef>
                <a:spcPts val="0"/>
              </a:spcBef>
              <a:spcAft>
                <a:spcPts val="0"/>
              </a:spcAft>
            </a:pPr>
            <a:r>
              <a:rPr lang="en-US" sz="2800" b="1" u="sng" dirty="0"/>
              <a:t>Description </a:t>
            </a:r>
          </a:p>
          <a:p>
            <a:pPr marL="0" marR="0">
              <a:spcBef>
                <a:spcPts val="0"/>
              </a:spcBef>
              <a:spcAft>
                <a:spcPts val="0"/>
              </a:spcAft>
            </a:pPr>
            <a:r>
              <a:rPr lang="en-US" sz="2800" dirty="0"/>
              <a:t>Total customers acquired since the establishment of the institution (or as far as data is available), segmented by whether they use traditional or digital channels.</a:t>
            </a:r>
          </a:p>
          <a:p>
            <a:pPr marL="0" marR="0">
              <a:spcBef>
                <a:spcPts val="0"/>
              </a:spcBef>
              <a:spcAft>
                <a:spcPts val="0"/>
              </a:spcAft>
            </a:pPr>
            <a:endParaRPr lang="en-US" sz="2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This first dashboard focuses on customer acquisition. This is where we introduce the primary segmentation and that is between digital customers we want to analyze vs the rest of the customers (which we will call “traditional”).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We go a step further and we also separate digital customers into two categories: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itchFamily="2" charset="2"/>
              <a:buChar char=""/>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one are your existing customers who adopt your digital channel and services when you introduce them </a:t>
            </a:r>
            <a:r>
              <a:rPr lang="en-US" sz="1800" b="1"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(ETB)</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and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itchFamily="2" charset="2"/>
              <a:buChar char=""/>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the other digital customers are the new customers that you acquire now and join your financial institution as digital customers from day one </a:t>
            </a:r>
            <a:r>
              <a:rPr lang="en-US" sz="1800" b="1"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(NTB)</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In this graph (in </a:t>
            </a:r>
            <a:r>
              <a:rPr lang="en-US" sz="1800" b="1"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light blue</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we call them new to bank (“NTB”). Those are the new digital customers. The </a:t>
            </a:r>
            <a:r>
              <a:rPr lang="en-US" sz="1800" b="1"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yellow</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is the existing bank customers (“ETB”) and the </a:t>
            </a:r>
            <a:r>
              <a:rPr lang="en-US" sz="1800" b="1"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dark</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r>
              <a:rPr lang="en-US" sz="1800" b="1"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blue</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are customers who continue to use your traditional channels and products.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This graph shows us how fast your old customers migrate to the channels and how fast you are acquiring new customers that join your institution to use your new digital services. </a:t>
            </a:r>
            <a:br>
              <a:rPr lang="en-US" sz="1800" u="sng" dirty="0">
                <a:solidFill>
                  <a:srgbClr val="000000"/>
                </a:solidFill>
                <a:effectLst/>
                <a:latin typeface="Courier New" panose="02070309020205020404" pitchFamily="49" charset="0"/>
                <a:ea typeface="Calibri" panose="020F0502020204030204" pitchFamily="34" charset="0"/>
              </a:rPr>
            </a:br>
            <a:r>
              <a:rPr lang="en-US" sz="1800" u="none" strike="noStrike"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u="sng"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In our example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This is a financial institution that grows from 300k to 400k customers in 2 years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b="1" u="sng" dirty="0">
                <a:effectLst/>
                <a:latin typeface="Courier New" panose="02070309020205020404" pitchFamily="49" charset="0"/>
                <a:ea typeface="Calibri" panose="020F0502020204030204" pitchFamily="34" charset="0"/>
                <a:cs typeface="Times New Roman" panose="02020603050405020304" pitchFamily="18" charset="0"/>
              </a:rPr>
              <a:t>Business questions</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spcBef>
                <a:spcPts val="0"/>
              </a:spcBef>
              <a:spcAft>
                <a:spcPts val="0"/>
              </a:spcAft>
              <a:buFont typeface="Symbol" pitchFamily="2" charset="2"/>
              <a:buNone/>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We can see the first set of questions that the business team is likely to pose: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itchFamily="2" charset="2"/>
              <a:buChar char=""/>
            </a:pPr>
            <a:r>
              <a:rPr lang="en-US" sz="2800" dirty="0"/>
              <a:t>Is the customer base growing, and are existing and new customers adopting the digital products and channels?</a:t>
            </a:r>
          </a:p>
          <a:p>
            <a:pPr marL="342900" marR="0" lvl="0" indent="-342900">
              <a:spcBef>
                <a:spcPts val="0"/>
              </a:spcBef>
              <a:spcAft>
                <a:spcPts val="0"/>
              </a:spcAft>
              <a:buFont typeface="Symbol" pitchFamily="2" charset="2"/>
              <a:buChar char=""/>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Which of our existing clients are adopting digital channels or products, and which ones are not?  What are their use cases?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itchFamily="2" charset="2"/>
              <a:buChar char=""/>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How can we segment our customers to target our adoption campaigns?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itchFamily="2" charset="2"/>
              <a:buChar char=""/>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How can we make our digital products/channels more interesting to more of our traditional customers?  Do we need to?</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spcBef>
                <a:spcPts val="0"/>
              </a:spcBef>
              <a:spcAft>
                <a:spcPts val="0"/>
              </a:spcAft>
              <a:buFont typeface="Symbol" pitchFamily="2" charset="2"/>
              <a:buNone/>
            </a:pPr>
            <a:endParaRPr lang="en-US" sz="1800" dirty="0">
              <a:effectLst/>
              <a:latin typeface="Courier New" panose="02070309020205020404" pitchFamily="49" charset="0"/>
              <a:ea typeface="Calibri" panose="020F0502020204030204" pitchFamily="34" charset="0"/>
              <a:cs typeface="Times New Roman" panose="02020603050405020304" pitchFamily="18" charset="0"/>
            </a:endParaRPr>
          </a:p>
          <a:p>
            <a:pPr marL="0" marR="0" lvl="0" indent="0">
              <a:spcBef>
                <a:spcPts val="0"/>
              </a:spcBef>
              <a:spcAft>
                <a:spcPts val="0"/>
              </a:spcAft>
              <a:buFont typeface="Symbol" pitchFamily="2" charset="2"/>
              <a:buNone/>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In summary, this simple high-level view already provides clues about which customers value your new products/channels.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It is a very important anchor point and gives us an idea of basic growth rates.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94" name="Google Shape;194;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19b4b019e43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 name="Google Shape;198;g19b4b019e43_0_2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9" name="Google Shape;199;g19b4b019e43_0_22: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19b4b019e43_0_4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1" name="Google Shape;211;g19b4b019e43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Blue) ">
  <p:cSld name="Title Slide (Blue) ">
    <p:spTree>
      <p:nvGrpSpPr>
        <p:cNvPr id="1" name="Shape 14"/>
        <p:cNvGrpSpPr/>
        <p:nvPr/>
      </p:nvGrpSpPr>
      <p:grpSpPr>
        <a:xfrm>
          <a:off x="0" y="0"/>
          <a:ext cx="0" cy="0"/>
          <a:chOff x="0" y="0"/>
          <a:chExt cx="0" cy="0"/>
        </a:xfrm>
      </p:grpSpPr>
      <p:sp>
        <p:nvSpPr>
          <p:cNvPr id="15" name="Google Shape;15;p44"/>
          <p:cNvSpPr/>
          <p:nvPr/>
        </p:nvSpPr>
        <p:spPr>
          <a:xfrm>
            <a:off x="-2" y="0"/>
            <a:ext cx="12192001" cy="3429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6" name="Google Shape;16;p44"/>
          <p:cNvSpPr txBox="1">
            <a:spLocks noGrp="1"/>
          </p:cNvSpPr>
          <p:nvPr>
            <p:ph type="title"/>
          </p:nvPr>
        </p:nvSpPr>
        <p:spPr>
          <a:xfrm>
            <a:off x="609600" y="2148840"/>
            <a:ext cx="10972800" cy="1119236"/>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rgbClr val="FFFFFF"/>
              </a:buClr>
              <a:buSzPts val="3600"/>
              <a:buFont typeface="Arial"/>
              <a:buNone/>
              <a:defRPr sz="3600" b="1">
                <a:solidFill>
                  <a:srgbClr val="FFFFF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44"/>
          <p:cNvSpPr txBox="1">
            <a:spLocks noGrp="1"/>
          </p:cNvSpPr>
          <p:nvPr>
            <p:ph type="body" idx="1"/>
          </p:nvPr>
        </p:nvSpPr>
        <p:spPr>
          <a:xfrm>
            <a:off x="609600" y="3977640"/>
            <a:ext cx="5913120" cy="36576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8" name="Google Shape;18;p44"/>
          <p:cNvSpPr txBox="1">
            <a:spLocks noGrp="1"/>
          </p:cNvSpPr>
          <p:nvPr>
            <p:ph type="body" idx="2"/>
          </p:nvPr>
        </p:nvSpPr>
        <p:spPr>
          <a:xfrm>
            <a:off x="609600" y="4462272"/>
            <a:ext cx="5913120" cy="4572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360"/>
              </a:spcBef>
              <a:spcAft>
                <a:spcPts val="0"/>
              </a:spcAft>
              <a:buSzPts val="1800"/>
              <a:buNone/>
              <a:defRPr sz="1800">
                <a:solidFill>
                  <a:schemeClr val="accent1"/>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pic>
        <p:nvPicPr>
          <p:cNvPr id="19" name="Google Shape;19;p44" descr="A close up of a logo&#10;&#10;Description generated with very high confidence"/>
          <p:cNvPicPr preferRelativeResize="0"/>
          <p:nvPr/>
        </p:nvPicPr>
        <p:blipFill rotWithShape="1">
          <a:blip r:embed="rId2">
            <a:alphaModFix/>
          </a:blip>
          <a:srcRect/>
          <a:stretch/>
        </p:blipFill>
        <p:spPr>
          <a:xfrm>
            <a:off x="8839194" y="3892943"/>
            <a:ext cx="2743206" cy="105156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w/ logo">
  <p:cSld name="Blank w/ logo">
    <p:spTree>
      <p:nvGrpSpPr>
        <p:cNvPr id="1" name="Shape 59"/>
        <p:cNvGrpSpPr/>
        <p:nvPr/>
      </p:nvGrpSpPr>
      <p:grpSpPr>
        <a:xfrm>
          <a:off x="0" y="0"/>
          <a:ext cx="0" cy="0"/>
          <a:chOff x="0" y="0"/>
          <a:chExt cx="0" cy="0"/>
        </a:xfrm>
      </p:grpSpPr>
      <p:sp>
        <p:nvSpPr>
          <p:cNvPr id="60" name="Google Shape;60;p63"/>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61" name="Google Shape;61;p63"/>
          <p:cNvSpPr/>
          <p:nvPr/>
        </p:nvSpPr>
        <p:spPr>
          <a:xfrm>
            <a:off x="0" y="6135758"/>
            <a:ext cx="12192000" cy="72224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62" name="Google Shape;62;p63" descr="A close up of a logo&#10;&#10;Description generated with very high confidence"/>
          <p:cNvPicPr preferRelativeResize="0"/>
          <p:nvPr/>
        </p:nvPicPr>
        <p:blipFill rotWithShape="1">
          <a:blip r:embed="rId2">
            <a:alphaModFix/>
          </a:blip>
          <a:srcRect/>
          <a:stretch/>
        </p:blipFill>
        <p:spPr>
          <a:xfrm>
            <a:off x="362855" y="6144768"/>
            <a:ext cx="1400632" cy="536909"/>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Pull quote (white)">
  <p:cSld name="Pull quote (white)">
    <p:bg>
      <p:bgPr>
        <a:solidFill>
          <a:schemeClr val="lt1"/>
        </a:solidFill>
        <a:effectLst/>
      </p:bgPr>
    </p:bg>
    <p:spTree>
      <p:nvGrpSpPr>
        <p:cNvPr id="1" name="Shape 63"/>
        <p:cNvGrpSpPr/>
        <p:nvPr/>
      </p:nvGrpSpPr>
      <p:grpSpPr>
        <a:xfrm>
          <a:off x="0" y="0"/>
          <a:ext cx="0" cy="0"/>
          <a:chOff x="0" y="0"/>
          <a:chExt cx="0" cy="0"/>
        </a:xfrm>
      </p:grpSpPr>
      <p:sp>
        <p:nvSpPr>
          <p:cNvPr id="64" name="Google Shape;64;p61"/>
          <p:cNvSpPr txBox="1">
            <a:spLocks noGrp="1"/>
          </p:cNvSpPr>
          <p:nvPr>
            <p:ph type="title"/>
          </p:nvPr>
        </p:nvSpPr>
        <p:spPr>
          <a:xfrm>
            <a:off x="899673" y="4624605"/>
            <a:ext cx="10375675" cy="615526"/>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chemeClr val="accent4"/>
              </a:buClr>
              <a:buSzPts val="1800"/>
              <a:buFont typeface="Arial"/>
              <a:buNone/>
              <a:defRPr sz="1800" b="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grpSp>
        <p:nvGrpSpPr>
          <p:cNvPr id="65" name="Google Shape;65;p61"/>
          <p:cNvGrpSpPr/>
          <p:nvPr/>
        </p:nvGrpSpPr>
        <p:grpSpPr>
          <a:xfrm>
            <a:off x="904048" y="1732950"/>
            <a:ext cx="10373553" cy="2672550"/>
            <a:chOff x="914400" y="1732950"/>
            <a:chExt cx="7316788" cy="2672550"/>
          </a:xfrm>
        </p:grpSpPr>
        <p:cxnSp>
          <p:nvCxnSpPr>
            <p:cNvPr id="66" name="Google Shape;66;p61"/>
            <p:cNvCxnSpPr/>
            <p:nvPr/>
          </p:nvCxnSpPr>
          <p:spPr>
            <a:xfrm>
              <a:off x="914400" y="1732950"/>
              <a:ext cx="7315200" cy="0"/>
            </a:xfrm>
            <a:prstGeom prst="straightConnector1">
              <a:avLst/>
            </a:prstGeom>
            <a:noFill/>
            <a:ln w="9525" cap="flat" cmpd="sng">
              <a:solidFill>
                <a:srgbClr val="B6B0AF"/>
              </a:solidFill>
              <a:prstDash val="solid"/>
              <a:round/>
              <a:headEnd type="none" w="sm" len="sm"/>
              <a:tailEnd type="none" w="sm" len="sm"/>
            </a:ln>
          </p:spPr>
        </p:cxnSp>
        <p:sp>
          <p:nvSpPr>
            <p:cNvPr id="67" name="Google Shape;67;p61"/>
            <p:cNvSpPr/>
            <p:nvPr/>
          </p:nvSpPr>
          <p:spPr>
            <a:xfrm>
              <a:off x="915988" y="4302313"/>
              <a:ext cx="7315200" cy="103187"/>
            </a:xfrm>
            <a:custGeom>
              <a:avLst/>
              <a:gdLst/>
              <a:ahLst/>
              <a:cxnLst/>
              <a:rect l="l" t="t" r="r" b="b"/>
              <a:pathLst>
                <a:path w="4608" h="65" extrusionOk="0">
                  <a:moveTo>
                    <a:pt x="0" y="0"/>
                  </a:moveTo>
                  <a:lnTo>
                    <a:pt x="224" y="0"/>
                  </a:lnTo>
                  <a:lnTo>
                    <a:pt x="286" y="65"/>
                  </a:lnTo>
                  <a:lnTo>
                    <a:pt x="349" y="0"/>
                  </a:lnTo>
                  <a:lnTo>
                    <a:pt x="4608" y="0"/>
                  </a:lnTo>
                </a:path>
              </a:pathLst>
            </a:custGeom>
            <a:noFill/>
            <a:ln w="9525" cap="flat" cmpd="sng">
              <a:solidFill>
                <a:srgbClr val="B6B0AF"/>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sp>
        <p:nvSpPr>
          <p:cNvPr id="68" name="Google Shape;68;p61"/>
          <p:cNvSpPr txBox="1">
            <a:spLocks noGrp="1"/>
          </p:cNvSpPr>
          <p:nvPr>
            <p:ph type="body" idx="1"/>
          </p:nvPr>
        </p:nvSpPr>
        <p:spPr>
          <a:xfrm>
            <a:off x="905934" y="2017649"/>
            <a:ext cx="10369551" cy="1984248"/>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640"/>
              </a:spcBef>
              <a:spcAft>
                <a:spcPts val="0"/>
              </a:spcAft>
              <a:buSzPts val="3200"/>
              <a:buNone/>
              <a:defRPr sz="3200">
                <a:solidFill>
                  <a:schemeClr val="accent4"/>
                </a:solidFill>
              </a:defRPr>
            </a:lvl1pPr>
            <a:lvl2pPr marL="914400" lvl="1" indent="-342900" algn="l">
              <a:lnSpc>
                <a:spcPct val="100000"/>
              </a:lnSpc>
              <a:spcBef>
                <a:spcPts val="360"/>
              </a:spcBef>
              <a:spcAft>
                <a:spcPts val="0"/>
              </a:spcAft>
              <a:buSzPts val="180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pic>
        <p:nvPicPr>
          <p:cNvPr id="69" name="Google Shape;69;p61" descr="A close up of a logo&#10;&#10;Description generated with very high confidence"/>
          <p:cNvPicPr preferRelativeResize="0"/>
          <p:nvPr/>
        </p:nvPicPr>
        <p:blipFill rotWithShape="1">
          <a:blip r:embed="rId2">
            <a:alphaModFix/>
          </a:blip>
          <a:srcRect/>
          <a:stretch/>
        </p:blipFill>
        <p:spPr>
          <a:xfrm>
            <a:off x="362855" y="6145847"/>
            <a:ext cx="1400632" cy="536909"/>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Title Slide (Photo) ">
  <p:cSld name="Title Slide (Photo) ">
    <p:spTree>
      <p:nvGrpSpPr>
        <p:cNvPr id="1" name="Shape 70"/>
        <p:cNvGrpSpPr/>
        <p:nvPr/>
      </p:nvGrpSpPr>
      <p:grpSpPr>
        <a:xfrm>
          <a:off x="0" y="0"/>
          <a:ext cx="0" cy="0"/>
          <a:chOff x="0" y="0"/>
          <a:chExt cx="0" cy="0"/>
        </a:xfrm>
      </p:grpSpPr>
      <p:sp>
        <p:nvSpPr>
          <p:cNvPr id="71" name="Google Shape;71;p43"/>
          <p:cNvSpPr>
            <a:spLocks noGrp="1"/>
          </p:cNvSpPr>
          <p:nvPr>
            <p:ph type="pic" idx="2"/>
          </p:nvPr>
        </p:nvSpPr>
        <p:spPr>
          <a:xfrm>
            <a:off x="0" y="-1"/>
            <a:ext cx="12192000" cy="4738511"/>
          </a:xfrm>
          <a:prstGeom prst="rect">
            <a:avLst/>
          </a:prstGeom>
          <a:noFill/>
          <a:ln>
            <a:noFill/>
          </a:ln>
        </p:spPr>
      </p:sp>
      <p:sp>
        <p:nvSpPr>
          <p:cNvPr id="72" name="Google Shape;72;p43"/>
          <p:cNvSpPr txBox="1">
            <a:spLocks noGrp="1"/>
          </p:cNvSpPr>
          <p:nvPr>
            <p:ph type="title"/>
          </p:nvPr>
        </p:nvSpPr>
        <p:spPr>
          <a:xfrm>
            <a:off x="609600" y="3429000"/>
            <a:ext cx="10972800" cy="1119236"/>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rgbClr val="FFFFFF"/>
              </a:buClr>
              <a:buSzPts val="3600"/>
              <a:buFont typeface="Arial"/>
              <a:buNone/>
              <a:defRPr sz="3600" b="1">
                <a:solidFill>
                  <a:srgbClr val="FFFFF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43"/>
          <p:cNvSpPr txBox="1">
            <a:spLocks noGrp="1"/>
          </p:cNvSpPr>
          <p:nvPr>
            <p:ph type="body" idx="1"/>
          </p:nvPr>
        </p:nvSpPr>
        <p:spPr>
          <a:xfrm>
            <a:off x="609600" y="5376672"/>
            <a:ext cx="5913120" cy="36576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74" name="Google Shape;74;p43"/>
          <p:cNvSpPr txBox="1">
            <a:spLocks noGrp="1"/>
          </p:cNvSpPr>
          <p:nvPr>
            <p:ph type="body" idx="3"/>
          </p:nvPr>
        </p:nvSpPr>
        <p:spPr>
          <a:xfrm>
            <a:off x="609600" y="5826078"/>
            <a:ext cx="5913120" cy="4572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360"/>
              </a:spcBef>
              <a:spcAft>
                <a:spcPts val="0"/>
              </a:spcAft>
              <a:buSzPts val="1800"/>
              <a:buNone/>
              <a:defRPr sz="1800">
                <a:solidFill>
                  <a:schemeClr val="accent1"/>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pic>
        <p:nvPicPr>
          <p:cNvPr id="75" name="Google Shape;75;p43" descr="A close up of a logo&#10;&#10;Description generated with very high confidence"/>
          <p:cNvPicPr preferRelativeResize="0"/>
          <p:nvPr/>
        </p:nvPicPr>
        <p:blipFill rotWithShape="1">
          <a:blip r:embed="rId2">
            <a:alphaModFix/>
          </a:blip>
          <a:srcRect/>
          <a:stretch/>
        </p:blipFill>
        <p:spPr>
          <a:xfrm>
            <a:off x="8839194" y="5300297"/>
            <a:ext cx="2743206" cy="105156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break w/ image (blue)">
  <p:cSld name="Section break w/ image (blue)">
    <p:spTree>
      <p:nvGrpSpPr>
        <p:cNvPr id="1" name="Shape 76"/>
        <p:cNvGrpSpPr/>
        <p:nvPr/>
      </p:nvGrpSpPr>
      <p:grpSpPr>
        <a:xfrm>
          <a:off x="0" y="0"/>
          <a:ext cx="0" cy="0"/>
          <a:chOff x="0" y="0"/>
          <a:chExt cx="0" cy="0"/>
        </a:xfrm>
      </p:grpSpPr>
      <p:sp>
        <p:nvSpPr>
          <p:cNvPr id="77" name="Google Shape;77;p57"/>
          <p:cNvSpPr txBox="1">
            <a:spLocks noGrp="1"/>
          </p:cNvSpPr>
          <p:nvPr>
            <p:ph type="sldNum" idx="12"/>
          </p:nvPr>
        </p:nvSpPr>
        <p:spPr>
          <a:xfrm>
            <a:off x="9245600" y="6298578"/>
            <a:ext cx="28448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78" name="Google Shape;78;p57"/>
          <p:cNvSpPr/>
          <p:nvPr/>
        </p:nvSpPr>
        <p:spPr>
          <a:xfrm>
            <a:off x="0" y="4736591"/>
            <a:ext cx="12192000" cy="2121410"/>
          </a:xfrm>
          <a:prstGeom prst="rect">
            <a:avLst/>
          </a:prstGeom>
          <a:solidFill>
            <a:schemeClr val="accent1"/>
          </a:solidFill>
          <a:ln w="9525" cap="flat" cmpd="sng">
            <a:solidFill>
              <a:srgbClr val="003948"/>
            </a:solidFill>
            <a:prstDash val="solid"/>
            <a:round/>
            <a:headEnd type="none" w="sm" len="sm"/>
            <a:tailEnd type="none" w="sm" len="sm"/>
          </a:ln>
          <a:effectLst>
            <a:outerShdw blurRad="40000" dist="23000" dir="5400000" rotWithShape="0">
              <a:srgbClr val="000000">
                <a:alpha val="3411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9" name="Google Shape;79;p57"/>
          <p:cNvSpPr txBox="1">
            <a:spLocks noGrp="1"/>
          </p:cNvSpPr>
          <p:nvPr>
            <p:ph type="title"/>
          </p:nvPr>
        </p:nvSpPr>
        <p:spPr>
          <a:xfrm>
            <a:off x="609600" y="5106683"/>
            <a:ext cx="10972800" cy="779736"/>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lt1"/>
              </a:buClr>
              <a:buSzPts val="4800"/>
              <a:buFont typeface="Arial"/>
              <a:buNone/>
              <a:defRPr sz="48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57"/>
          <p:cNvSpPr txBox="1">
            <a:spLocks noGrp="1"/>
          </p:cNvSpPr>
          <p:nvPr>
            <p:ph type="body" idx="1"/>
          </p:nvPr>
        </p:nvSpPr>
        <p:spPr>
          <a:xfrm>
            <a:off x="609600" y="5886419"/>
            <a:ext cx="10972800" cy="668334"/>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SzPts val="2400"/>
              <a:buNone/>
              <a:defRPr sz="2400" i="0">
                <a:solidFill>
                  <a:schemeClr val="accent4"/>
                </a:solidFill>
              </a:defRPr>
            </a:lvl1pPr>
            <a:lvl2pPr marL="914400" lvl="1" indent="-355600" algn="l">
              <a:lnSpc>
                <a:spcPct val="100000"/>
              </a:lnSpc>
              <a:spcBef>
                <a:spcPts val="400"/>
              </a:spcBef>
              <a:spcAft>
                <a:spcPts val="0"/>
              </a:spcAft>
              <a:buSzPts val="2000"/>
              <a:buChar char="•"/>
              <a:defRPr sz="2000" i="1">
                <a:solidFill>
                  <a:srgbClr val="D96515"/>
                </a:solidFill>
              </a:defRPr>
            </a:lvl2pPr>
            <a:lvl3pPr marL="1371600" lvl="2" indent="-342900" algn="l">
              <a:lnSpc>
                <a:spcPct val="100000"/>
              </a:lnSpc>
              <a:spcBef>
                <a:spcPts val="360"/>
              </a:spcBef>
              <a:spcAft>
                <a:spcPts val="0"/>
              </a:spcAft>
              <a:buSzPts val="1800"/>
              <a:buChar char="•"/>
              <a:defRPr sz="1800" i="1">
                <a:solidFill>
                  <a:srgbClr val="D96515"/>
                </a:solidFill>
              </a:defRPr>
            </a:lvl3pPr>
            <a:lvl4pPr marL="1828800" lvl="3" indent="-330200" algn="l">
              <a:lnSpc>
                <a:spcPct val="100000"/>
              </a:lnSpc>
              <a:spcBef>
                <a:spcPts val="320"/>
              </a:spcBef>
              <a:spcAft>
                <a:spcPts val="0"/>
              </a:spcAft>
              <a:buSzPts val="1600"/>
              <a:buChar char="•"/>
              <a:defRPr sz="1600" i="1">
                <a:solidFill>
                  <a:srgbClr val="D96515"/>
                </a:solidFill>
              </a:defRPr>
            </a:lvl4pPr>
            <a:lvl5pPr marL="2286000" lvl="4" indent="-330200" algn="l">
              <a:lnSpc>
                <a:spcPct val="100000"/>
              </a:lnSpc>
              <a:spcBef>
                <a:spcPts val="320"/>
              </a:spcBef>
              <a:spcAft>
                <a:spcPts val="0"/>
              </a:spcAft>
              <a:buSzPts val="1600"/>
              <a:buChar char="•"/>
              <a:defRPr sz="1600" i="1">
                <a:solidFill>
                  <a:srgbClr val="D96515"/>
                </a:solidFill>
              </a:defRPr>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81" name="Google Shape;81;p57"/>
          <p:cNvSpPr>
            <a:spLocks noGrp="1"/>
          </p:cNvSpPr>
          <p:nvPr>
            <p:ph type="pic" idx="2"/>
          </p:nvPr>
        </p:nvSpPr>
        <p:spPr>
          <a:xfrm>
            <a:off x="0" y="-1"/>
            <a:ext cx="12192000" cy="4736592"/>
          </a:xfrm>
          <a:prstGeom prst="rect">
            <a:avLst/>
          </a:prstGeom>
          <a:noFill/>
          <a:ln>
            <a:noFill/>
          </a:ln>
        </p:spPr>
      </p:sp>
      <p:pic>
        <p:nvPicPr>
          <p:cNvPr id="82" name="Google Shape;82;p57"/>
          <p:cNvPicPr preferRelativeResize="0"/>
          <p:nvPr/>
        </p:nvPicPr>
        <p:blipFill rotWithShape="1">
          <a:blip r:embed="rId2">
            <a:alphaModFix/>
          </a:blip>
          <a:srcRect/>
          <a:stretch/>
        </p:blipFill>
        <p:spPr>
          <a:xfrm>
            <a:off x="10580914" y="6104280"/>
            <a:ext cx="1306286" cy="500743"/>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Section Break (Orange) ">
  <p:cSld name="Section Break (Orange) ">
    <p:bg>
      <p:bgPr>
        <a:solidFill>
          <a:schemeClr val="lt1"/>
        </a:solidFill>
        <a:effectLst/>
      </p:bgPr>
    </p:bg>
    <p:spTree>
      <p:nvGrpSpPr>
        <p:cNvPr id="1" name="Shape 83"/>
        <p:cNvGrpSpPr/>
        <p:nvPr/>
      </p:nvGrpSpPr>
      <p:grpSpPr>
        <a:xfrm>
          <a:off x="0" y="0"/>
          <a:ext cx="0" cy="0"/>
          <a:chOff x="0" y="0"/>
          <a:chExt cx="0" cy="0"/>
        </a:xfrm>
      </p:grpSpPr>
      <p:sp>
        <p:nvSpPr>
          <p:cNvPr id="84" name="Google Shape;84;p58"/>
          <p:cNvSpPr txBox="1">
            <a:spLocks noGrp="1"/>
          </p:cNvSpPr>
          <p:nvPr>
            <p:ph type="title"/>
          </p:nvPr>
        </p:nvSpPr>
        <p:spPr>
          <a:xfrm>
            <a:off x="609600" y="3192086"/>
            <a:ext cx="10972800" cy="788049"/>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4800"/>
              <a:buFont typeface="Arial"/>
              <a:buNone/>
              <a:defRPr sz="4800" b="1">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5" name="Google Shape;85;p58"/>
          <p:cNvSpPr txBox="1">
            <a:spLocks noGrp="1"/>
          </p:cNvSpPr>
          <p:nvPr>
            <p:ph type="body" idx="1"/>
          </p:nvPr>
        </p:nvSpPr>
        <p:spPr>
          <a:xfrm>
            <a:off x="609600" y="3978750"/>
            <a:ext cx="10972800" cy="668334"/>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SzPts val="2400"/>
              <a:buNone/>
              <a:defRPr sz="2400" i="0">
                <a:solidFill>
                  <a:schemeClr val="accent1"/>
                </a:solidFill>
              </a:defRPr>
            </a:lvl1pPr>
            <a:lvl2pPr marL="914400" lvl="1" indent="-355600" algn="l">
              <a:lnSpc>
                <a:spcPct val="100000"/>
              </a:lnSpc>
              <a:spcBef>
                <a:spcPts val="400"/>
              </a:spcBef>
              <a:spcAft>
                <a:spcPts val="0"/>
              </a:spcAft>
              <a:buSzPts val="2000"/>
              <a:buChar char="•"/>
              <a:defRPr sz="2000" i="1">
                <a:solidFill>
                  <a:srgbClr val="D96515"/>
                </a:solidFill>
              </a:defRPr>
            </a:lvl2pPr>
            <a:lvl3pPr marL="1371600" lvl="2" indent="-342900" algn="l">
              <a:lnSpc>
                <a:spcPct val="100000"/>
              </a:lnSpc>
              <a:spcBef>
                <a:spcPts val="360"/>
              </a:spcBef>
              <a:spcAft>
                <a:spcPts val="0"/>
              </a:spcAft>
              <a:buSzPts val="1800"/>
              <a:buChar char="•"/>
              <a:defRPr sz="1800" i="1">
                <a:solidFill>
                  <a:srgbClr val="D96515"/>
                </a:solidFill>
              </a:defRPr>
            </a:lvl3pPr>
            <a:lvl4pPr marL="1828800" lvl="3" indent="-330200" algn="l">
              <a:lnSpc>
                <a:spcPct val="100000"/>
              </a:lnSpc>
              <a:spcBef>
                <a:spcPts val="320"/>
              </a:spcBef>
              <a:spcAft>
                <a:spcPts val="0"/>
              </a:spcAft>
              <a:buSzPts val="1600"/>
              <a:buChar char="•"/>
              <a:defRPr sz="1600" i="1">
                <a:solidFill>
                  <a:srgbClr val="D96515"/>
                </a:solidFill>
              </a:defRPr>
            </a:lvl4pPr>
            <a:lvl5pPr marL="2286000" lvl="4" indent="-330200" algn="l">
              <a:lnSpc>
                <a:spcPct val="100000"/>
              </a:lnSpc>
              <a:spcBef>
                <a:spcPts val="320"/>
              </a:spcBef>
              <a:spcAft>
                <a:spcPts val="0"/>
              </a:spcAft>
              <a:buSzPts val="1600"/>
              <a:buChar char="•"/>
              <a:defRPr sz="1600" i="1">
                <a:solidFill>
                  <a:srgbClr val="D96515"/>
                </a:solidFill>
              </a:defRPr>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pic>
        <p:nvPicPr>
          <p:cNvPr id="86" name="Google Shape;86;p58" descr="A close up of a logo&#10;&#10;Description generated with very high confidence"/>
          <p:cNvPicPr preferRelativeResize="0"/>
          <p:nvPr/>
        </p:nvPicPr>
        <p:blipFill rotWithShape="1">
          <a:blip r:embed="rId2">
            <a:alphaModFix/>
          </a:blip>
          <a:srcRect/>
          <a:stretch/>
        </p:blipFill>
        <p:spPr>
          <a:xfrm>
            <a:off x="362855" y="6145847"/>
            <a:ext cx="1400632" cy="536909"/>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break w/ image (orange)">
  <p:cSld name="Section break w/ image (orange)">
    <p:spTree>
      <p:nvGrpSpPr>
        <p:cNvPr id="1" name="Shape 87"/>
        <p:cNvGrpSpPr/>
        <p:nvPr/>
      </p:nvGrpSpPr>
      <p:grpSpPr>
        <a:xfrm>
          <a:off x="0" y="0"/>
          <a:ext cx="0" cy="0"/>
          <a:chOff x="0" y="0"/>
          <a:chExt cx="0" cy="0"/>
        </a:xfrm>
      </p:grpSpPr>
      <p:sp>
        <p:nvSpPr>
          <p:cNvPr id="88" name="Google Shape;88;p59"/>
          <p:cNvSpPr/>
          <p:nvPr/>
        </p:nvSpPr>
        <p:spPr>
          <a:xfrm>
            <a:off x="0" y="4736591"/>
            <a:ext cx="12192000" cy="2121410"/>
          </a:xfrm>
          <a:prstGeom prst="rect">
            <a:avLst/>
          </a:prstGeom>
          <a:solidFill>
            <a:schemeClr val="accent4"/>
          </a:solidFill>
          <a:ln w="9525" cap="flat" cmpd="sng">
            <a:solidFill>
              <a:srgbClr val="003948"/>
            </a:solidFill>
            <a:prstDash val="solid"/>
            <a:round/>
            <a:headEnd type="none" w="sm" len="sm"/>
            <a:tailEnd type="none" w="sm" len="sm"/>
          </a:ln>
          <a:effectLst>
            <a:outerShdw blurRad="40000" dist="23000" dir="5400000" rotWithShape="0">
              <a:srgbClr val="000000">
                <a:alpha val="3411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89" name="Google Shape;89;p59"/>
          <p:cNvSpPr>
            <a:spLocks noGrp="1"/>
          </p:cNvSpPr>
          <p:nvPr>
            <p:ph type="pic" idx="2"/>
          </p:nvPr>
        </p:nvSpPr>
        <p:spPr>
          <a:xfrm>
            <a:off x="0" y="-1"/>
            <a:ext cx="12192000" cy="4738511"/>
          </a:xfrm>
          <a:prstGeom prst="rect">
            <a:avLst/>
          </a:prstGeom>
          <a:noFill/>
          <a:ln>
            <a:noFill/>
          </a:ln>
        </p:spPr>
      </p:sp>
      <p:sp>
        <p:nvSpPr>
          <p:cNvPr id="90" name="Google Shape;90;p59"/>
          <p:cNvSpPr txBox="1">
            <a:spLocks noGrp="1"/>
          </p:cNvSpPr>
          <p:nvPr>
            <p:ph type="title"/>
          </p:nvPr>
        </p:nvSpPr>
        <p:spPr>
          <a:xfrm>
            <a:off x="609600" y="5106683"/>
            <a:ext cx="10972800" cy="779736"/>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lt1"/>
              </a:buClr>
              <a:buSzPts val="4800"/>
              <a:buFont typeface="Arial"/>
              <a:buNone/>
              <a:defRPr sz="48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1" name="Google Shape;91;p59"/>
          <p:cNvSpPr txBox="1">
            <a:spLocks noGrp="1"/>
          </p:cNvSpPr>
          <p:nvPr>
            <p:ph type="body" idx="1"/>
          </p:nvPr>
        </p:nvSpPr>
        <p:spPr>
          <a:xfrm>
            <a:off x="609600" y="5886419"/>
            <a:ext cx="10972800" cy="668334"/>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SzPts val="2400"/>
              <a:buNone/>
              <a:defRPr sz="2400" i="0">
                <a:solidFill>
                  <a:schemeClr val="lt1"/>
                </a:solidFill>
              </a:defRPr>
            </a:lvl1pPr>
            <a:lvl2pPr marL="914400" lvl="1" indent="-355600" algn="l">
              <a:lnSpc>
                <a:spcPct val="100000"/>
              </a:lnSpc>
              <a:spcBef>
                <a:spcPts val="400"/>
              </a:spcBef>
              <a:spcAft>
                <a:spcPts val="0"/>
              </a:spcAft>
              <a:buSzPts val="2000"/>
              <a:buChar char="•"/>
              <a:defRPr sz="2000" i="1">
                <a:solidFill>
                  <a:srgbClr val="D96515"/>
                </a:solidFill>
              </a:defRPr>
            </a:lvl2pPr>
            <a:lvl3pPr marL="1371600" lvl="2" indent="-342900" algn="l">
              <a:lnSpc>
                <a:spcPct val="100000"/>
              </a:lnSpc>
              <a:spcBef>
                <a:spcPts val="360"/>
              </a:spcBef>
              <a:spcAft>
                <a:spcPts val="0"/>
              </a:spcAft>
              <a:buSzPts val="1800"/>
              <a:buChar char="•"/>
              <a:defRPr sz="1800" i="1">
                <a:solidFill>
                  <a:srgbClr val="D96515"/>
                </a:solidFill>
              </a:defRPr>
            </a:lvl3pPr>
            <a:lvl4pPr marL="1828800" lvl="3" indent="-330200" algn="l">
              <a:lnSpc>
                <a:spcPct val="100000"/>
              </a:lnSpc>
              <a:spcBef>
                <a:spcPts val="320"/>
              </a:spcBef>
              <a:spcAft>
                <a:spcPts val="0"/>
              </a:spcAft>
              <a:buSzPts val="1600"/>
              <a:buChar char="•"/>
              <a:defRPr sz="1600" i="1">
                <a:solidFill>
                  <a:srgbClr val="D96515"/>
                </a:solidFill>
              </a:defRPr>
            </a:lvl4pPr>
            <a:lvl5pPr marL="2286000" lvl="4" indent="-330200" algn="l">
              <a:lnSpc>
                <a:spcPct val="100000"/>
              </a:lnSpc>
              <a:spcBef>
                <a:spcPts val="320"/>
              </a:spcBef>
              <a:spcAft>
                <a:spcPts val="0"/>
              </a:spcAft>
              <a:buSzPts val="1600"/>
              <a:buChar char="•"/>
              <a:defRPr sz="1600" i="1">
                <a:solidFill>
                  <a:srgbClr val="D96515"/>
                </a:solidFill>
              </a:defRPr>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pic>
        <p:nvPicPr>
          <p:cNvPr id="92" name="Google Shape;92;p59"/>
          <p:cNvPicPr preferRelativeResize="0"/>
          <p:nvPr/>
        </p:nvPicPr>
        <p:blipFill rotWithShape="1">
          <a:blip r:embed="rId2">
            <a:alphaModFix/>
          </a:blip>
          <a:srcRect/>
          <a:stretch/>
        </p:blipFill>
        <p:spPr>
          <a:xfrm>
            <a:off x="10580914" y="6104280"/>
            <a:ext cx="1306286" cy="500743"/>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Quotation &amp; Callouts">
  <p:cSld name="Quotation &amp; Callouts">
    <p:spTree>
      <p:nvGrpSpPr>
        <p:cNvPr id="1" name="Shape 93"/>
        <p:cNvGrpSpPr/>
        <p:nvPr/>
      </p:nvGrpSpPr>
      <p:grpSpPr>
        <a:xfrm>
          <a:off x="0" y="0"/>
          <a:ext cx="0" cy="0"/>
          <a:chOff x="0" y="0"/>
          <a:chExt cx="0" cy="0"/>
        </a:xfrm>
      </p:grpSpPr>
      <p:sp>
        <p:nvSpPr>
          <p:cNvPr id="94" name="Google Shape;94;p64"/>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95" name="Google Shape;95;p64"/>
          <p:cNvSpPr txBox="1">
            <a:spLocks noGrp="1"/>
          </p:cNvSpPr>
          <p:nvPr>
            <p:ph type="title"/>
          </p:nvPr>
        </p:nvSpPr>
        <p:spPr>
          <a:xfrm>
            <a:off x="609600" y="330993"/>
            <a:ext cx="10972800" cy="533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6" name="Google Shape;96;p64"/>
          <p:cNvSpPr txBox="1">
            <a:spLocks noGrp="1"/>
          </p:cNvSpPr>
          <p:nvPr>
            <p:ph type="body" idx="1"/>
          </p:nvPr>
        </p:nvSpPr>
        <p:spPr>
          <a:xfrm>
            <a:off x="609599" y="864393"/>
            <a:ext cx="10972800" cy="296862"/>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360"/>
              </a:spcBef>
              <a:spcAft>
                <a:spcPts val="0"/>
              </a:spcAft>
              <a:buSzPts val="1800"/>
              <a:buNone/>
              <a:defRPr sz="1800">
                <a:solidFill>
                  <a:srgbClr val="B6B0AF"/>
                </a:solidFill>
              </a:defRPr>
            </a:lvl1pPr>
            <a:lvl2pPr marL="914400" lvl="1" indent="-342900" algn="l">
              <a:lnSpc>
                <a:spcPct val="100000"/>
              </a:lnSpc>
              <a:spcBef>
                <a:spcPts val="360"/>
              </a:spcBef>
              <a:spcAft>
                <a:spcPts val="0"/>
              </a:spcAft>
              <a:buSzPts val="180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 w/ logo (grey)">
  <p:cSld name="Blank w/ logo (grey)">
    <p:bg>
      <p:bgPr>
        <a:blipFill rotWithShape="1">
          <a:blip r:embed="rId2">
            <a:alphaModFix/>
          </a:blip>
          <a:tile tx="0" ty="0" sx="100000" sy="100000" flip="none" algn="tl"/>
        </a:blipFill>
        <a:effectLst/>
      </p:bgPr>
    </p:bg>
    <p:spTree>
      <p:nvGrpSpPr>
        <p:cNvPr id="1" name="Shape 97"/>
        <p:cNvGrpSpPr/>
        <p:nvPr/>
      </p:nvGrpSpPr>
      <p:grpSpPr>
        <a:xfrm>
          <a:off x="0" y="0"/>
          <a:ext cx="0" cy="0"/>
          <a:chOff x="0" y="0"/>
          <a:chExt cx="0" cy="0"/>
        </a:xfrm>
      </p:grpSpPr>
      <p:sp>
        <p:nvSpPr>
          <p:cNvPr id="98" name="Google Shape;98;p67"/>
          <p:cNvSpPr txBox="1">
            <a:spLocks noGrp="1"/>
          </p:cNvSpPr>
          <p:nvPr>
            <p:ph type="sldNum" idx="12"/>
          </p:nvPr>
        </p:nvSpPr>
        <p:spPr>
          <a:xfrm>
            <a:off x="8836689" y="6295016"/>
            <a:ext cx="28448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ntent Slide w/Vertical Photo">
  <p:cSld name="Content Slide w/Vertical Photo">
    <p:spTree>
      <p:nvGrpSpPr>
        <p:cNvPr id="1" name="Shape 99"/>
        <p:cNvGrpSpPr/>
        <p:nvPr/>
      </p:nvGrpSpPr>
      <p:grpSpPr>
        <a:xfrm>
          <a:off x="0" y="0"/>
          <a:ext cx="0" cy="0"/>
          <a:chOff x="0" y="0"/>
          <a:chExt cx="0" cy="0"/>
        </a:xfrm>
      </p:grpSpPr>
      <p:sp>
        <p:nvSpPr>
          <p:cNvPr id="100" name="Google Shape;100;p54"/>
          <p:cNvSpPr txBox="1">
            <a:spLocks noGrp="1"/>
          </p:cNvSpPr>
          <p:nvPr>
            <p:ph type="body" idx="1"/>
          </p:nvPr>
        </p:nvSpPr>
        <p:spPr>
          <a:xfrm>
            <a:off x="609599" y="1401402"/>
            <a:ext cx="6705600" cy="4291013"/>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Clr>
                <a:schemeClr val="accent1"/>
              </a:buClr>
              <a:buSzPts val="2400"/>
              <a:buFont typeface="Arial"/>
              <a:buNone/>
              <a:defRPr sz="2400">
                <a:solidFill>
                  <a:schemeClr val="accent1"/>
                </a:solidFill>
              </a:defRPr>
            </a:lvl1pPr>
            <a:lvl2pPr marL="914400" lvl="1" indent="-368300" algn="l">
              <a:lnSpc>
                <a:spcPct val="100000"/>
              </a:lnSpc>
              <a:spcBef>
                <a:spcPts val="440"/>
              </a:spcBef>
              <a:spcAft>
                <a:spcPts val="0"/>
              </a:spcAft>
              <a:buClr>
                <a:schemeClr val="accent1"/>
              </a:buClr>
              <a:buSzPts val="2200"/>
              <a:buChar char="•"/>
              <a:defRPr sz="2200">
                <a:solidFill>
                  <a:schemeClr val="accent1"/>
                </a:solidFill>
              </a:defRPr>
            </a:lvl2pPr>
            <a:lvl3pPr marL="1371600" lvl="2" indent="-368300" algn="l">
              <a:lnSpc>
                <a:spcPct val="100000"/>
              </a:lnSpc>
              <a:spcBef>
                <a:spcPts val="440"/>
              </a:spcBef>
              <a:spcAft>
                <a:spcPts val="0"/>
              </a:spcAft>
              <a:buClr>
                <a:schemeClr val="accent1"/>
              </a:buClr>
              <a:buSzPts val="2200"/>
              <a:buChar char="•"/>
              <a:defRPr sz="2200">
                <a:solidFill>
                  <a:schemeClr val="accent1"/>
                </a:solidFill>
              </a:defRPr>
            </a:lvl3pPr>
            <a:lvl4pPr marL="1828800" lvl="3" indent="-368300" algn="l">
              <a:lnSpc>
                <a:spcPct val="100000"/>
              </a:lnSpc>
              <a:spcBef>
                <a:spcPts val="440"/>
              </a:spcBef>
              <a:spcAft>
                <a:spcPts val="0"/>
              </a:spcAft>
              <a:buClr>
                <a:schemeClr val="accent1"/>
              </a:buClr>
              <a:buSzPts val="2200"/>
              <a:buChar char="•"/>
              <a:defRPr sz="2200">
                <a:solidFill>
                  <a:schemeClr val="accent1"/>
                </a:solidFill>
              </a:defRPr>
            </a:lvl4pPr>
            <a:lvl5pPr marL="2286000" lvl="4" indent="-368300" algn="l">
              <a:lnSpc>
                <a:spcPct val="100000"/>
              </a:lnSpc>
              <a:spcBef>
                <a:spcPts val="440"/>
              </a:spcBef>
              <a:spcAft>
                <a:spcPts val="0"/>
              </a:spcAft>
              <a:buClr>
                <a:schemeClr val="accent1"/>
              </a:buClr>
              <a:buSzPts val="2200"/>
              <a:buChar char="•"/>
              <a:defRPr sz="2200">
                <a:solidFill>
                  <a:schemeClr val="accent1"/>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01" name="Google Shape;101;p54"/>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02" name="Google Shape;102;p54"/>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3" name="Google Shape;103;p54"/>
          <p:cNvSpPr>
            <a:spLocks noGrp="1"/>
          </p:cNvSpPr>
          <p:nvPr>
            <p:ph type="pic" idx="2"/>
          </p:nvPr>
        </p:nvSpPr>
        <p:spPr>
          <a:xfrm>
            <a:off x="7768166" y="1410251"/>
            <a:ext cx="3814233" cy="4295414"/>
          </a:xfrm>
          <a:prstGeom prst="rect">
            <a:avLst/>
          </a:prstGeom>
          <a:noFill/>
          <a:ln>
            <a:noFill/>
          </a:ln>
        </p:spPr>
      </p:sp>
      <p:sp>
        <p:nvSpPr>
          <p:cNvPr id="104" name="Google Shape;104;p54"/>
          <p:cNvSpPr txBox="1">
            <a:spLocks noGrp="1"/>
          </p:cNvSpPr>
          <p:nvPr>
            <p:ph type="body" idx="3"/>
          </p:nvPr>
        </p:nvSpPr>
        <p:spPr>
          <a:xfrm>
            <a:off x="7766303" y="5760721"/>
            <a:ext cx="3816096" cy="294675"/>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160"/>
              </a:spcBef>
              <a:spcAft>
                <a:spcPts val="0"/>
              </a:spcAft>
              <a:buSzPts val="800"/>
              <a:buNone/>
              <a:defRPr sz="800">
                <a:solidFill>
                  <a:srgbClr val="A5A5A5"/>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Objective Slide">
  <p:cSld name="Objective Slide">
    <p:spTree>
      <p:nvGrpSpPr>
        <p:cNvPr id="1" name="Shape 105"/>
        <p:cNvGrpSpPr/>
        <p:nvPr/>
      </p:nvGrpSpPr>
      <p:grpSpPr>
        <a:xfrm>
          <a:off x="0" y="0"/>
          <a:ext cx="0" cy="0"/>
          <a:chOff x="0" y="0"/>
          <a:chExt cx="0" cy="0"/>
        </a:xfrm>
      </p:grpSpPr>
      <p:sp>
        <p:nvSpPr>
          <p:cNvPr id="106" name="Google Shape;106;p51"/>
          <p:cNvSpPr txBox="1">
            <a:spLocks noGrp="1"/>
          </p:cNvSpPr>
          <p:nvPr>
            <p:ph type="body" idx="1"/>
          </p:nvPr>
        </p:nvSpPr>
        <p:spPr>
          <a:xfrm>
            <a:off x="609600" y="1401402"/>
            <a:ext cx="10972800" cy="4291013"/>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SzPts val="2400"/>
              <a:buNone/>
              <a:defRPr sz="2400">
                <a:solidFill>
                  <a:schemeClr val="accent1"/>
                </a:solidFill>
              </a:defRPr>
            </a:lvl1pPr>
            <a:lvl2pPr marL="914400" lvl="1" indent="-368300" algn="l">
              <a:lnSpc>
                <a:spcPct val="100000"/>
              </a:lnSpc>
              <a:spcBef>
                <a:spcPts val="440"/>
              </a:spcBef>
              <a:spcAft>
                <a:spcPts val="0"/>
              </a:spcAft>
              <a:buSzPts val="2200"/>
              <a:buChar char="•"/>
              <a:defRPr sz="2200">
                <a:solidFill>
                  <a:schemeClr val="accent1"/>
                </a:solidFill>
              </a:defRPr>
            </a:lvl2pPr>
            <a:lvl3pPr marL="1371600" lvl="2" indent="-368300" algn="l">
              <a:lnSpc>
                <a:spcPct val="100000"/>
              </a:lnSpc>
              <a:spcBef>
                <a:spcPts val="440"/>
              </a:spcBef>
              <a:spcAft>
                <a:spcPts val="0"/>
              </a:spcAft>
              <a:buSzPts val="2200"/>
              <a:buChar char="•"/>
              <a:defRPr sz="2200">
                <a:solidFill>
                  <a:schemeClr val="accent1"/>
                </a:solidFill>
              </a:defRPr>
            </a:lvl3pPr>
            <a:lvl4pPr marL="1828800" lvl="3" indent="-368300" algn="l">
              <a:lnSpc>
                <a:spcPct val="100000"/>
              </a:lnSpc>
              <a:spcBef>
                <a:spcPts val="440"/>
              </a:spcBef>
              <a:spcAft>
                <a:spcPts val="0"/>
              </a:spcAft>
              <a:buSzPts val="2200"/>
              <a:buChar char="•"/>
              <a:defRPr sz="2200">
                <a:solidFill>
                  <a:schemeClr val="accent1"/>
                </a:solidFill>
              </a:defRPr>
            </a:lvl4pPr>
            <a:lvl5pPr marL="2286000" lvl="4" indent="-368300" algn="l">
              <a:lnSpc>
                <a:spcPct val="100000"/>
              </a:lnSpc>
              <a:spcBef>
                <a:spcPts val="440"/>
              </a:spcBef>
              <a:spcAft>
                <a:spcPts val="0"/>
              </a:spcAft>
              <a:buSzPts val="2200"/>
              <a:buChar char="•"/>
              <a:defRPr sz="2200">
                <a:solidFill>
                  <a:schemeClr val="accent1"/>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07" name="Google Shape;107;p51"/>
          <p:cNvSpPr txBox="1">
            <a:spLocks noGrp="1"/>
          </p:cNvSpPr>
          <p:nvPr>
            <p:ph type="sldNum" idx="12"/>
          </p:nvPr>
        </p:nvSpPr>
        <p:spPr>
          <a:xfrm>
            <a:off x="9347200" y="6626417"/>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08" name="Google Shape;108;p51"/>
          <p:cNvSpPr txBox="1">
            <a:spLocks noGrp="1"/>
          </p:cNvSpPr>
          <p:nvPr>
            <p:ph type="title"/>
          </p:nvPr>
        </p:nvSpPr>
        <p:spPr>
          <a:xfrm>
            <a:off x="609600" y="329184"/>
            <a:ext cx="10972800" cy="533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peaker w/Double Photo">
  <p:cSld name="Speaker w/Double Photo">
    <p:spTree>
      <p:nvGrpSpPr>
        <p:cNvPr id="1" name="Shape 20"/>
        <p:cNvGrpSpPr/>
        <p:nvPr/>
      </p:nvGrpSpPr>
      <p:grpSpPr>
        <a:xfrm>
          <a:off x="0" y="0"/>
          <a:ext cx="0" cy="0"/>
          <a:chOff x="0" y="0"/>
          <a:chExt cx="0" cy="0"/>
        </a:xfrm>
      </p:grpSpPr>
      <p:sp>
        <p:nvSpPr>
          <p:cNvPr id="21" name="Google Shape;21;p48"/>
          <p:cNvSpPr/>
          <p:nvPr/>
        </p:nvSpPr>
        <p:spPr>
          <a:xfrm>
            <a:off x="-2" y="0"/>
            <a:ext cx="12192001" cy="3429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2" name="Google Shape;22;p48"/>
          <p:cNvSpPr txBox="1">
            <a:spLocks noGrp="1"/>
          </p:cNvSpPr>
          <p:nvPr>
            <p:ph type="title"/>
          </p:nvPr>
        </p:nvSpPr>
        <p:spPr>
          <a:xfrm>
            <a:off x="609600" y="330993"/>
            <a:ext cx="10972800" cy="533400"/>
          </a:xfrm>
          <a:prstGeom prst="rect">
            <a:avLst/>
          </a:prstGeom>
          <a:noFill/>
          <a:ln>
            <a:noFill/>
          </a:ln>
        </p:spPr>
        <p:txBody>
          <a:bodyPr spcFirstLastPara="1" wrap="square" lIns="0" tIns="0" rIns="0" bIns="0" anchor="t" anchorCtr="0">
            <a:noAutofit/>
          </a:bodyPr>
          <a:lstStyle>
            <a:lvl1pPr lvl="0" algn="ctr">
              <a:lnSpc>
                <a:spcPct val="10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48"/>
          <p:cNvSpPr txBox="1">
            <a:spLocks noGrp="1"/>
          </p:cNvSpPr>
          <p:nvPr>
            <p:ph type="body" idx="1"/>
          </p:nvPr>
        </p:nvSpPr>
        <p:spPr>
          <a:xfrm>
            <a:off x="2352347" y="4704318"/>
            <a:ext cx="3816096" cy="36576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4" name="Google Shape;24;p48"/>
          <p:cNvSpPr txBox="1">
            <a:spLocks noGrp="1"/>
          </p:cNvSpPr>
          <p:nvPr>
            <p:ph type="body" idx="2"/>
          </p:nvPr>
        </p:nvSpPr>
        <p:spPr>
          <a:xfrm>
            <a:off x="2352347" y="5070078"/>
            <a:ext cx="3816096" cy="68580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360"/>
              </a:spcBef>
              <a:spcAft>
                <a:spcPts val="0"/>
              </a:spcAft>
              <a:buSzPts val="1800"/>
              <a:buNone/>
              <a:defRPr sz="1800">
                <a:solidFill>
                  <a:srgbClr val="A5A5A5"/>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5" name="Google Shape;25;p48"/>
          <p:cNvSpPr txBox="1">
            <a:spLocks noGrp="1"/>
          </p:cNvSpPr>
          <p:nvPr>
            <p:ph type="body" idx="3"/>
          </p:nvPr>
        </p:nvSpPr>
        <p:spPr>
          <a:xfrm>
            <a:off x="6168443" y="4704318"/>
            <a:ext cx="3816096" cy="36576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6" name="Google Shape;26;p48"/>
          <p:cNvSpPr txBox="1">
            <a:spLocks noGrp="1"/>
          </p:cNvSpPr>
          <p:nvPr>
            <p:ph type="body" idx="4"/>
          </p:nvPr>
        </p:nvSpPr>
        <p:spPr>
          <a:xfrm>
            <a:off x="6168443" y="5070078"/>
            <a:ext cx="3816096" cy="68580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360"/>
              </a:spcBef>
              <a:spcAft>
                <a:spcPts val="0"/>
              </a:spcAft>
              <a:buSzPts val="1800"/>
              <a:buNone/>
              <a:defRPr sz="1800">
                <a:solidFill>
                  <a:srgbClr val="A5A5A5"/>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Slide w/Horizontal Photo">
  <p:cSld name="Content Slide w/Horizontal Photo">
    <p:spTree>
      <p:nvGrpSpPr>
        <p:cNvPr id="1" name="Shape 109"/>
        <p:cNvGrpSpPr/>
        <p:nvPr/>
      </p:nvGrpSpPr>
      <p:grpSpPr>
        <a:xfrm>
          <a:off x="0" y="0"/>
          <a:ext cx="0" cy="0"/>
          <a:chOff x="0" y="0"/>
          <a:chExt cx="0" cy="0"/>
        </a:xfrm>
      </p:grpSpPr>
      <p:sp>
        <p:nvSpPr>
          <p:cNvPr id="110" name="Google Shape;110;p55"/>
          <p:cNvSpPr txBox="1">
            <a:spLocks noGrp="1"/>
          </p:cNvSpPr>
          <p:nvPr>
            <p:ph type="body" idx="1"/>
          </p:nvPr>
        </p:nvSpPr>
        <p:spPr>
          <a:xfrm>
            <a:off x="609599" y="1401402"/>
            <a:ext cx="5416412" cy="4291013"/>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Clr>
                <a:schemeClr val="accent1"/>
              </a:buClr>
              <a:buSzPts val="2400"/>
              <a:buFont typeface="Arial"/>
              <a:buNone/>
              <a:defRPr sz="2400">
                <a:solidFill>
                  <a:schemeClr val="accent1"/>
                </a:solidFill>
              </a:defRPr>
            </a:lvl1pPr>
            <a:lvl2pPr marL="914400" lvl="1" indent="-368300" algn="l">
              <a:lnSpc>
                <a:spcPct val="100000"/>
              </a:lnSpc>
              <a:spcBef>
                <a:spcPts val="440"/>
              </a:spcBef>
              <a:spcAft>
                <a:spcPts val="0"/>
              </a:spcAft>
              <a:buClr>
                <a:schemeClr val="accent1"/>
              </a:buClr>
              <a:buSzPts val="2200"/>
              <a:buChar char="•"/>
              <a:defRPr sz="2200">
                <a:solidFill>
                  <a:schemeClr val="accent1"/>
                </a:solidFill>
              </a:defRPr>
            </a:lvl2pPr>
            <a:lvl3pPr marL="1371600" lvl="2" indent="-368300" algn="l">
              <a:lnSpc>
                <a:spcPct val="100000"/>
              </a:lnSpc>
              <a:spcBef>
                <a:spcPts val="440"/>
              </a:spcBef>
              <a:spcAft>
                <a:spcPts val="0"/>
              </a:spcAft>
              <a:buClr>
                <a:schemeClr val="accent1"/>
              </a:buClr>
              <a:buSzPts val="2200"/>
              <a:buChar char="•"/>
              <a:defRPr sz="2200">
                <a:solidFill>
                  <a:schemeClr val="accent1"/>
                </a:solidFill>
              </a:defRPr>
            </a:lvl3pPr>
            <a:lvl4pPr marL="1828800" lvl="3" indent="-368300" algn="l">
              <a:lnSpc>
                <a:spcPct val="100000"/>
              </a:lnSpc>
              <a:spcBef>
                <a:spcPts val="440"/>
              </a:spcBef>
              <a:spcAft>
                <a:spcPts val="0"/>
              </a:spcAft>
              <a:buClr>
                <a:schemeClr val="accent1"/>
              </a:buClr>
              <a:buSzPts val="2200"/>
              <a:buChar char="•"/>
              <a:defRPr sz="2200">
                <a:solidFill>
                  <a:schemeClr val="accent1"/>
                </a:solidFill>
              </a:defRPr>
            </a:lvl4pPr>
            <a:lvl5pPr marL="2286000" lvl="4" indent="-368300" algn="l">
              <a:lnSpc>
                <a:spcPct val="100000"/>
              </a:lnSpc>
              <a:spcBef>
                <a:spcPts val="440"/>
              </a:spcBef>
              <a:spcAft>
                <a:spcPts val="0"/>
              </a:spcAft>
              <a:buClr>
                <a:schemeClr val="accent1"/>
              </a:buClr>
              <a:buSzPts val="2200"/>
              <a:buChar char="•"/>
              <a:defRPr sz="2200">
                <a:solidFill>
                  <a:schemeClr val="accent1"/>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11" name="Google Shape;111;p55"/>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12" name="Google Shape;112;p55"/>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3" name="Google Shape;113;p55"/>
          <p:cNvSpPr>
            <a:spLocks noGrp="1"/>
          </p:cNvSpPr>
          <p:nvPr>
            <p:ph type="pic" idx="2"/>
          </p:nvPr>
        </p:nvSpPr>
        <p:spPr>
          <a:xfrm>
            <a:off x="6095999" y="1410251"/>
            <a:ext cx="5486400" cy="2512392"/>
          </a:xfrm>
          <a:prstGeom prst="rect">
            <a:avLst/>
          </a:prstGeom>
          <a:noFill/>
          <a:ln>
            <a:noFill/>
          </a:ln>
        </p:spPr>
      </p:sp>
      <p:sp>
        <p:nvSpPr>
          <p:cNvPr id="114" name="Google Shape;114;p55"/>
          <p:cNvSpPr txBox="1">
            <a:spLocks noGrp="1"/>
          </p:cNvSpPr>
          <p:nvPr>
            <p:ph type="body" idx="3"/>
          </p:nvPr>
        </p:nvSpPr>
        <p:spPr>
          <a:xfrm>
            <a:off x="6095999" y="4024687"/>
            <a:ext cx="5486400" cy="294675"/>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160"/>
              </a:spcBef>
              <a:spcAft>
                <a:spcPts val="0"/>
              </a:spcAft>
              <a:buSzPts val="800"/>
              <a:buNone/>
              <a:defRPr sz="800">
                <a:solidFill>
                  <a:srgbClr val="A5A5A5"/>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matchingName="Title Slide (Orange) ">
  <p:cSld name="Title Slide (Orange) ">
    <p:spTree>
      <p:nvGrpSpPr>
        <p:cNvPr id="1" name="Shape 115"/>
        <p:cNvGrpSpPr/>
        <p:nvPr/>
      </p:nvGrpSpPr>
      <p:grpSpPr>
        <a:xfrm>
          <a:off x="0" y="0"/>
          <a:ext cx="0" cy="0"/>
          <a:chOff x="0" y="0"/>
          <a:chExt cx="0" cy="0"/>
        </a:xfrm>
      </p:grpSpPr>
      <p:sp>
        <p:nvSpPr>
          <p:cNvPr id="116" name="Google Shape;116;p45"/>
          <p:cNvSpPr/>
          <p:nvPr/>
        </p:nvSpPr>
        <p:spPr>
          <a:xfrm>
            <a:off x="-2" y="0"/>
            <a:ext cx="12192001" cy="3429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17" name="Google Shape;117;p45"/>
          <p:cNvSpPr txBox="1">
            <a:spLocks noGrp="1"/>
          </p:cNvSpPr>
          <p:nvPr>
            <p:ph type="title"/>
          </p:nvPr>
        </p:nvSpPr>
        <p:spPr>
          <a:xfrm>
            <a:off x="609600" y="2148840"/>
            <a:ext cx="10972800" cy="1119236"/>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rgbClr val="FFFFFF"/>
              </a:buClr>
              <a:buSzPts val="3600"/>
              <a:buFont typeface="Arial"/>
              <a:buNone/>
              <a:defRPr sz="3600" b="1">
                <a:solidFill>
                  <a:srgbClr val="FFFFF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8" name="Google Shape;118;p45"/>
          <p:cNvSpPr txBox="1">
            <a:spLocks noGrp="1"/>
          </p:cNvSpPr>
          <p:nvPr>
            <p:ph type="body" idx="1"/>
          </p:nvPr>
        </p:nvSpPr>
        <p:spPr>
          <a:xfrm>
            <a:off x="609600" y="3977640"/>
            <a:ext cx="5913120" cy="36576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19" name="Google Shape;119;p45"/>
          <p:cNvSpPr txBox="1">
            <a:spLocks noGrp="1"/>
          </p:cNvSpPr>
          <p:nvPr>
            <p:ph type="body" idx="2"/>
          </p:nvPr>
        </p:nvSpPr>
        <p:spPr>
          <a:xfrm>
            <a:off x="609600" y="4462272"/>
            <a:ext cx="5913120" cy="4572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360"/>
              </a:spcBef>
              <a:spcAft>
                <a:spcPts val="0"/>
              </a:spcAft>
              <a:buSzPts val="1800"/>
              <a:buNone/>
              <a:defRPr sz="1800">
                <a:solidFill>
                  <a:schemeClr val="accent1"/>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pic>
        <p:nvPicPr>
          <p:cNvPr id="120" name="Google Shape;120;p45" descr="A close up of a logo&#10;&#10;Description generated with very high confidence"/>
          <p:cNvPicPr preferRelativeResize="0"/>
          <p:nvPr/>
        </p:nvPicPr>
        <p:blipFill rotWithShape="1">
          <a:blip r:embed="rId2">
            <a:alphaModFix/>
          </a:blip>
          <a:srcRect/>
          <a:stretch/>
        </p:blipFill>
        <p:spPr>
          <a:xfrm>
            <a:off x="8839194" y="3892943"/>
            <a:ext cx="2743206" cy="1051562"/>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matchingName="Title Slide (Order) w/Partner Logos">
  <p:cSld name="Title Slide (Order) w/Partner Logos">
    <p:spTree>
      <p:nvGrpSpPr>
        <p:cNvPr id="1" name="Shape 121"/>
        <p:cNvGrpSpPr/>
        <p:nvPr/>
      </p:nvGrpSpPr>
      <p:grpSpPr>
        <a:xfrm>
          <a:off x="0" y="0"/>
          <a:ext cx="0" cy="0"/>
          <a:chOff x="0" y="0"/>
          <a:chExt cx="0" cy="0"/>
        </a:xfrm>
      </p:grpSpPr>
      <p:sp>
        <p:nvSpPr>
          <p:cNvPr id="122" name="Google Shape;122;p46"/>
          <p:cNvSpPr txBox="1">
            <a:spLocks noGrp="1"/>
          </p:cNvSpPr>
          <p:nvPr>
            <p:ph type="body" idx="1"/>
          </p:nvPr>
        </p:nvSpPr>
        <p:spPr>
          <a:xfrm>
            <a:off x="8839194" y="5077324"/>
            <a:ext cx="2743206" cy="685800"/>
          </a:xfrm>
          <a:prstGeom prst="rect">
            <a:avLst/>
          </a:prstGeom>
          <a:noFill/>
          <a:ln>
            <a:noFill/>
          </a:ln>
        </p:spPr>
        <p:txBody>
          <a:bodyPr spcFirstLastPara="1" wrap="square" lIns="0" tIns="0" rIns="0" bIns="0" anchor="ctr" anchorCtr="0">
            <a:noAutofit/>
          </a:bodyPr>
          <a:lstStyle>
            <a:lvl1pPr marL="457200" lvl="0" indent="-228600" algn="ctr">
              <a:lnSpc>
                <a:spcPct val="100000"/>
              </a:lnSpc>
              <a:spcBef>
                <a:spcPts val="360"/>
              </a:spcBef>
              <a:spcAft>
                <a:spcPts val="0"/>
              </a:spcAft>
              <a:buSzPts val="1800"/>
              <a:buNone/>
              <a:defRPr sz="18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23" name="Google Shape;123;p46"/>
          <p:cNvSpPr txBox="1">
            <a:spLocks noGrp="1"/>
          </p:cNvSpPr>
          <p:nvPr>
            <p:ph type="body" idx="2"/>
          </p:nvPr>
        </p:nvSpPr>
        <p:spPr>
          <a:xfrm>
            <a:off x="8839194" y="5823284"/>
            <a:ext cx="2743206" cy="685800"/>
          </a:xfrm>
          <a:prstGeom prst="rect">
            <a:avLst/>
          </a:prstGeom>
          <a:noFill/>
          <a:ln>
            <a:noFill/>
          </a:ln>
        </p:spPr>
        <p:txBody>
          <a:bodyPr spcFirstLastPara="1" wrap="square" lIns="0" tIns="0" rIns="0" bIns="0" anchor="ctr" anchorCtr="0">
            <a:noAutofit/>
          </a:bodyPr>
          <a:lstStyle>
            <a:lvl1pPr marL="457200" lvl="0" indent="-228600" algn="ctr">
              <a:lnSpc>
                <a:spcPct val="100000"/>
              </a:lnSpc>
              <a:spcBef>
                <a:spcPts val="360"/>
              </a:spcBef>
              <a:spcAft>
                <a:spcPts val="0"/>
              </a:spcAft>
              <a:buSzPts val="1800"/>
              <a:buNone/>
              <a:defRPr sz="18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24" name="Google Shape;124;p46"/>
          <p:cNvSpPr/>
          <p:nvPr/>
        </p:nvSpPr>
        <p:spPr>
          <a:xfrm>
            <a:off x="-2" y="0"/>
            <a:ext cx="12192001" cy="3429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25" name="Google Shape;125;p46"/>
          <p:cNvSpPr txBox="1">
            <a:spLocks noGrp="1"/>
          </p:cNvSpPr>
          <p:nvPr>
            <p:ph type="title"/>
          </p:nvPr>
        </p:nvSpPr>
        <p:spPr>
          <a:xfrm>
            <a:off x="609600" y="2148840"/>
            <a:ext cx="10972800" cy="1119236"/>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rgbClr val="FFFFFF"/>
              </a:buClr>
              <a:buSzPts val="3600"/>
              <a:buFont typeface="Arial"/>
              <a:buNone/>
              <a:defRPr sz="3600" b="1">
                <a:solidFill>
                  <a:srgbClr val="FFFFF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6" name="Google Shape;126;p46"/>
          <p:cNvSpPr txBox="1">
            <a:spLocks noGrp="1"/>
          </p:cNvSpPr>
          <p:nvPr>
            <p:ph type="body" idx="3"/>
          </p:nvPr>
        </p:nvSpPr>
        <p:spPr>
          <a:xfrm>
            <a:off x="609600" y="3977640"/>
            <a:ext cx="5913120" cy="36576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27" name="Google Shape;127;p46"/>
          <p:cNvSpPr txBox="1">
            <a:spLocks noGrp="1"/>
          </p:cNvSpPr>
          <p:nvPr>
            <p:ph type="body" idx="4"/>
          </p:nvPr>
        </p:nvSpPr>
        <p:spPr>
          <a:xfrm>
            <a:off x="609600" y="4462272"/>
            <a:ext cx="5913120" cy="4572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360"/>
              </a:spcBef>
              <a:spcAft>
                <a:spcPts val="0"/>
              </a:spcAft>
              <a:buSzPts val="1800"/>
              <a:buNone/>
              <a:defRPr sz="1800">
                <a:solidFill>
                  <a:schemeClr val="accent1"/>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pic>
        <p:nvPicPr>
          <p:cNvPr id="128" name="Google Shape;128;p46" descr="A close up of a logo&#10;&#10;Description generated with very high confidence"/>
          <p:cNvPicPr preferRelativeResize="0"/>
          <p:nvPr/>
        </p:nvPicPr>
        <p:blipFill rotWithShape="1">
          <a:blip r:embed="rId2">
            <a:alphaModFix/>
          </a:blip>
          <a:srcRect/>
          <a:stretch/>
        </p:blipFill>
        <p:spPr>
          <a:xfrm>
            <a:off x="8839194" y="3892943"/>
            <a:ext cx="2743206" cy="1051562"/>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peaker w/Single Photo">
  <p:cSld name="Speaker w/Single Photo">
    <p:spTree>
      <p:nvGrpSpPr>
        <p:cNvPr id="1" name="Shape 129"/>
        <p:cNvGrpSpPr/>
        <p:nvPr/>
      </p:nvGrpSpPr>
      <p:grpSpPr>
        <a:xfrm>
          <a:off x="0" y="0"/>
          <a:ext cx="0" cy="0"/>
          <a:chOff x="0" y="0"/>
          <a:chExt cx="0" cy="0"/>
        </a:xfrm>
      </p:grpSpPr>
      <p:sp>
        <p:nvSpPr>
          <p:cNvPr id="130" name="Google Shape;130;p47"/>
          <p:cNvSpPr/>
          <p:nvPr/>
        </p:nvSpPr>
        <p:spPr>
          <a:xfrm>
            <a:off x="-2" y="0"/>
            <a:ext cx="12192001" cy="3429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31" name="Google Shape;131;p47"/>
          <p:cNvSpPr txBox="1">
            <a:spLocks noGrp="1"/>
          </p:cNvSpPr>
          <p:nvPr>
            <p:ph type="title"/>
          </p:nvPr>
        </p:nvSpPr>
        <p:spPr>
          <a:xfrm>
            <a:off x="609600" y="330993"/>
            <a:ext cx="10972800" cy="533400"/>
          </a:xfrm>
          <a:prstGeom prst="rect">
            <a:avLst/>
          </a:prstGeom>
          <a:noFill/>
          <a:ln>
            <a:noFill/>
          </a:ln>
        </p:spPr>
        <p:txBody>
          <a:bodyPr spcFirstLastPara="1" wrap="square" lIns="0" tIns="0" rIns="0" bIns="0" anchor="t" anchorCtr="0">
            <a:noAutofit/>
          </a:bodyPr>
          <a:lstStyle>
            <a:lvl1pPr lvl="0" algn="ctr">
              <a:lnSpc>
                <a:spcPct val="10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2" name="Google Shape;132;p47"/>
          <p:cNvSpPr txBox="1">
            <a:spLocks noGrp="1"/>
          </p:cNvSpPr>
          <p:nvPr>
            <p:ph type="body" idx="1"/>
          </p:nvPr>
        </p:nvSpPr>
        <p:spPr>
          <a:xfrm>
            <a:off x="4270785" y="4704318"/>
            <a:ext cx="3816096" cy="36576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33" name="Google Shape;133;p47"/>
          <p:cNvSpPr txBox="1">
            <a:spLocks noGrp="1"/>
          </p:cNvSpPr>
          <p:nvPr>
            <p:ph type="body" idx="2"/>
          </p:nvPr>
        </p:nvSpPr>
        <p:spPr>
          <a:xfrm>
            <a:off x="4270785" y="5070078"/>
            <a:ext cx="3816096" cy="68580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360"/>
              </a:spcBef>
              <a:spcAft>
                <a:spcPts val="0"/>
              </a:spcAft>
              <a:buSzPts val="1800"/>
              <a:buNone/>
              <a:defRPr sz="1800">
                <a:solidFill>
                  <a:srgbClr val="A5A5A5"/>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Speaker w/Triple Photo">
  <p:cSld name="Speaker w/Triple Photo">
    <p:spTree>
      <p:nvGrpSpPr>
        <p:cNvPr id="1" name="Shape 134"/>
        <p:cNvGrpSpPr/>
        <p:nvPr/>
      </p:nvGrpSpPr>
      <p:grpSpPr>
        <a:xfrm>
          <a:off x="0" y="0"/>
          <a:ext cx="0" cy="0"/>
          <a:chOff x="0" y="0"/>
          <a:chExt cx="0" cy="0"/>
        </a:xfrm>
      </p:grpSpPr>
      <p:sp>
        <p:nvSpPr>
          <p:cNvPr id="135" name="Google Shape;135;p49"/>
          <p:cNvSpPr/>
          <p:nvPr/>
        </p:nvSpPr>
        <p:spPr>
          <a:xfrm>
            <a:off x="-2" y="0"/>
            <a:ext cx="12192001" cy="3429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36" name="Google Shape;136;p49"/>
          <p:cNvSpPr txBox="1">
            <a:spLocks noGrp="1"/>
          </p:cNvSpPr>
          <p:nvPr>
            <p:ph type="title"/>
          </p:nvPr>
        </p:nvSpPr>
        <p:spPr>
          <a:xfrm>
            <a:off x="609600" y="330993"/>
            <a:ext cx="10972800" cy="533400"/>
          </a:xfrm>
          <a:prstGeom prst="rect">
            <a:avLst/>
          </a:prstGeom>
          <a:noFill/>
          <a:ln>
            <a:noFill/>
          </a:ln>
        </p:spPr>
        <p:txBody>
          <a:bodyPr spcFirstLastPara="1" wrap="square" lIns="0" tIns="0" rIns="0" bIns="0" anchor="t" anchorCtr="0">
            <a:noAutofit/>
          </a:bodyPr>
          <a:lstStyle>
            <a:lvl1pPr lvl="0" algn="ctr">
              <a:lnSpc>
                <a:spcPct val="10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7" name="Google Shape;137;p49"/>
          <p:cNvSpPr txBox="1">
            <a:spLocks noGrp="1"/>
          </p:cNvSpPr>
          <p:nvPr>
            <p:ph type="body" idx="1"/>
          </p:nvPr>
        </p:nvSpPr>
        <p:spPr>
          <a:xfrm>
            <a:off x="448233" y="4704318"/>
            <a:ext cx="3816096" cy="36576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38" name="Google Shape;138;p49"/>
          <p:cNvSpPr txBox="1">
            <a:spLocks noGrp="1"/>
          </p:cNvSpPr>
          <p:nvPr>
            <p:ph type="body" idx="2"/>
          </p:nvPr>
        </p:nvSpPr>
        <p:spPr>
          <a:xfrm>
            <a:off x="448233" y="5070078"/>
            <a:ext cx="3816096" cy="68580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360"/>
              </a:spcBef>
              <a:spcAft>
                <a:spcPts val="0"/>
              </a:spcAft>
              <a:buSzPts val="1800"/>
              <a:buNone/>
              <a:defRPr sz="1800">
                <a:solidFill>
                  <a:srgbClr val="A5A5A5"/>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39" name="Google Shape;139;p49"/>
          <p:cNvSpPr txBox="1">
            <a:spLocks noGrp="1"/>
          </p:cNvSpPr>
          <p:nvPr>
            <p:ph type="body" idx="3"/>
          </p:nvPr>
        </p:nvSpPr>
        <p:spPr>
          <a:xfrm>
            <a:off x="4270785" y="4704318"/>
            <a:ext cx="3816096" cy="36576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40" name="Google Shape;140;p49"/>
          <p:cNvSpPr txBox="1">
            <a:spLocks noGrp="1"/>
          </p:cNvSpPr>
          <p:nvPr>
            <p:ph type="body" idx="4"/>
          </p:nvPr>
        </p:nvSpPr>
        <p:spPr>
          <a:xfrm>
            <a:off x="4270785" y="5070078"/>
            <a:ext cx="3816096" cy="68580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360"/>
              </a:spcBef>
              <a:spcAft>
                <a:spcPts val="0"/>
              </a:spcAft>
              <a:buSzPts val="1800"/>
              <a:buNone/>
              <a:defRPr sz="1800">
                <a:solidFill>
                  <a:srgbClr val="A5A5A5"/>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41" name="Google Shape;141;p49"/>
          <p:cNvSpPr txBox="1">
            <a:spLocks noGrp="1"/>
          </p:cNvSpPr>
          <p:nvPr>
            <p:ph type="body" idx="5"/>
          </p:nvPr>
        </p:nvSpPr>
        <p:spPr>
          <a:xfrm>
            <a:off x="8086881" y="4704318"/>
            <a:ext cx="3816096" cy="36576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42" name="Google Shape;142;p49"/>
          <p:cNvSpPr txBox="1">
            <a:spLocks noGrp="1"/>
          </p:cNvSpPr>
          <p:nvPr>
            <p:ph type="body" idx="6"/>
          </p:nvPr>
        </p:nvSpPr>
        <p:spPr>
          <a:xfrm>
            <a:off x="8086881" y="5070078"/>
            <a:ext cx="3816096" cy="68580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360"/>
              </a:spcBef>
              <a:spcAft>
                <a:spcPts val="0"/>
              </a:spcAft>
              <a:buSzPts val="1800"/>
              <a:buNone/>
              <a:defRPr sz="1800">
                <a:solidFill>
                  <a:srgbClr val="A5A5A5"/>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Content Slide">
  <p:cSld name="Content Slide">
    <p:spTree>
      <p:nvGrpSpPr>
        <p:cNvPr id="1" name="Shape 143"/>
        <p:cNvGrpSpPr/>
        <p:nvPr/>
      </p:nvGrpSpPr>
      <p:grpSpPr>
        <a:xfrm>
          <a:off x="0" y="0"/>
          <a:ext cx="0" cy="0"/>
          <a:chOff x="0" y="0"/>
          <a:chExt cx="0" cy="0"/>
        </a:xfrm>
      </p:grpSpPr>
      <p:sp>
        <p:nvSpPr>
          <p:cNvPr id="144" name="Google Shape;144;p52"/>
          <p:cNvSpPr txBox="1">
            <a:spLocks noGrp="1"/>
          </p:cNvSpPr>
          <p:nvPr>
            <p:ph type="body" idx="1"/>
          </p:nvPr>
        </p:nvSpPr>
        <p:spPr>
          <a:xfrm>
            <a:off x="609599" y="1401402"/>
            <a:ext cx="10972800" cy="4291013"/>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Clr>
                <a:schemeClr val="accent1"/>
              </a:buClr>
              <a:buSzPts val="2400"/>
              <a:buFont typeface="Arial"/>
              <a:buNone/>
              <a:defRPr sz="2400">
                <a:solidFill>
                  <a:schemeClr val="accent1"/>
                </a:solidFill>
              </a:defRPr>
            </a:lvl1pPr>
            <a:lvl2pPr marL="914400" lvl="1" indent="-368300" algn="l">
              <a:lnSpc>
                <a:spcPct val="100000"/>
              </a:lnSpc>
              <a:spcBef>
                <a:spcPts val="440"/>
              </a:spcBef>
              <a:spcAft>
                <a:spcPts val="0"/>
              </a:spcAft>
              <a:buClr>
                <a:schemeClr val="accent1"/>
              </a:buClr>
              <a:buSzPts val="2200"/>
              <a:buChar char="•"/>
              <a:defRPr sz="2200">
                <a:solidFill>
                  <a:schemeClr val="accent1"/>
                </a:solidFill>
              </a:defRPr>
            </a:lvl2pPr>
            <a:lvl3pPr marL="1371600" lvl="2" indent="-368300" algn="l">
              <a:lnSpc>
                <a:spcPct val="100000"/>
              </a:lnSpc>
              <a:spcBef>
                <a:spcPts val="440"/>
              </a:spcBef>
              <a:spcAft>
                <a:spcPts val="0"/>
              </a:spcAft>
              <a:buClr>
                <a:schemeClr val="accent1"/>
              </a:buClr>
              <a:buSzPts val="2200"/>
              <a:buChar char="•"/>
              <a:defRPr sz="2200">
                <a:solidFill>
                  <a:schemeClr val="accent1"/>
                </a:solidFill>
              </a:defRPr>
            </a:lvl3pPr>
            <a:lvl4pPr marL="1828800" lvl="3" indent="-368300" algn="l">
              <a:lnSpc>
                <a:spcPct val="100000"/>
              </a:lnSpc>
              <a:spcBef>
                <a:spcPts val="440"/>
              </a:spcBef>
              <a:spcAft>
                <a:spcPts val="0"/>
              </a:spcAft>
              <a:buClr>
                <a:schemeClr val="accent1"/>
              </a:buClr>
              <a:buSzPts val="2200"/>
              <a:buChar char="•"/>
              <a:defRPr sz="2200">
                <a:solidFill>
                  <a:schemeClr val="accent1"/>
                </a:solidFill>
              </a:defRPr>
            </a:lvl4pPr>
            <a:lvl5pPr marL="2286000" lvl="4" indent="-368300" algn="l">
              <a:lnSpc>
                <a:spcPct val="100000"/>
              </a:lnSpc>
              <a:spcBef>
                <a:spcPts val="440"/>
              </a:spcBef>
              <a:spcAft>
                <a:spcPts val="0"/>
              </a:spcAft>
              <a:buClr>
                <a:schemeClr val="accent1"/>
              </a:buClr>
              <a:buSzPts val="2200"/>
              <a:buChar char="•"/>
              <a:defRPr sz="2200">
                <a:solidFill>
                  <a:schemeClr val="accent1"/>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45" name="Google Shape;145;p52"/>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46" name="Google Shape;146;p52"/>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matchingName="Blank Slide ">
  <p:cSld name="Blank Slide ">
    <p:spTree>
      <p:nvGrpSpPr>
        <p:cNvPr id="1" name="Shape 147"/>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148"/>
        <p:cNvGrpSpPr/>
        <p:nvPr/>
      </p:nvGrpSpPr>
      <p:grpSpPr>
        <a:xfrm>
          <a:off x="0" y="0"/>
          <a:ext cx="0" cy="0"/>
          <a:chOff x="0" y="0"/>
          <a:chExt cx="0" cy="0"/>
        </a:xfrm>
      </p:grpSpPr>
      <p:sp>
        <p:nvSpPr>
          <p:cNvPr id="149" name="Google Shape;149;p69"/>
          <p:cNvSpPr txBox="1">
            <a:spLocks noGrp="1"/>
          </p:cNvSpPr>
          <p:nvPr>
            <p:ph type="title"/>
          </p:nvPr>
        </p:nvSpPr>
        <p:spPr>
          <a:xfrm>
            <a:off x="609601" y="329184"/>
            <a:ext cx="11099487" cy="612371"/>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0" name="Google Shape;150;p69"/>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hart Slide">
  <p:cSld name="Chart Slide">
    <p:spTree>
      <p:nvGrpSpPr>
        <p:cNvPr id="1" name="Shape 151"/>
        <p:cNvGrpSpPr/>
        <p:nvPr/>
      </p:nvGrpSpPr>
      <p:grpSpPr>
        <a:xfrm>
          <a:off x="0" y="0"/>
          <a:ext cx="0" cy="0"/>
          <a:chOff x="0" y="0"/>
          <a:chExt cx="0" cy="0"/>
        </a:xfrm>
      </p:grpSpPr>
      <p:sp>
        <p:nvSpPr>
          <p:cNvPr id="152" name="Google Shape;152;p70"/>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53" name="Google Shape;153;p70"/>
          <p:cNvSpPr txBox="1">
            <a:spLocks noGrp="1"/>
          </p:cNvSpPr>
          <p:nvPr>
            <p:ph type="title"/>
          </p:nvPr>
        </p:nvSpPr>
        <p:spPr>
          <a:xfrm>
            <a:off x="609600" y="330993"/>
            <a:ext cx="10972800" cy="533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4"/>
        <p:cNvGrpSpPr/>
        <p:nvPr/>
      </p:nvGrpSpPr>
      <p:grpSpPr>
        <a:xfrm>
          <a:off x="0" y="0"/>
          <a:ext cx="0" cy="0"/>
          <a:chOff x="0" y="0"/>
          <a:chExt cx="0" cy="0"/>
        </a:xfrm>
      </p:grpSpPr>
      <p:sp>
        <p:nvSpPr>
          <p:cNvPr id="155" name="Google Shape;155;p71"/>
          <p:cNvSpPr txBox="1">
            <a:spLocks noGrp="1"/>
          </p:cNvSpPr>
          <p:nvPr>
            <p:ph type="ctrTitle"/>
          </p:nvPr>
        </p:nvSpPr>
        <p:spPr>
          <a:xfrm>
            <a:off x="609600" y="1122363"/>
            <a:ext cx="10972800" cy="2387600"/>
          </a:xfrm>
          <a:prstGeom prst="rect">
            <a:avLst/>
          </a:prstGeom>
          <a:noFill/>
          <a:ln>
            <a:noFill/>
          </a:ln>
        </p:spPr>
        <p:txBody>
          <a:bodyPr spcFirstLastPara="1" wrap="square" lIns="0" tIns="0" rIns="0" bIns="0" anchor="b" anchorCtr="0">
            <a:noAutofit/>
          </a:bodyPr>
          <a:lstStyle>
            <a:lvl1pPr lvl="0" algn="ctr">
              <a:lnSpc>
                <a:spcPct val="100000"/>
              </a:lnSpc>
              <a:spcBef>
                <a:spcPts val="0"/>
              </a:spcBef>
              <a:spcAft>
                <a:spcPts val="0"/>
              </a:spcAft>
              <a:buClr>
                <a:schemeClr val="accent4"/>
              </a:buClr>
              <a:buSzPts val="4800"/>
              <a:buFont typeface="Arial"/>
              <a:buNone/>
              <a:defRPr sz="48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6" name="Google Shape;156;p71"/>
          <p:cNvSpPr txBox="1">
            <a:spLocks noGrp="1"/>
          </p:cNvSpPr>
          <p:nvPr>
            <p:ph type="subTitle" idx="1"/>
          </p:nvPr>
        </p:nvSpPr>
        <p:spPr>
          <a:xfrm>
            <a:off x="609600" y="3602038"/>
            <a:ext cx="10972800" cy="1655762"/>
          </a:xfrm>
          <a:prstGeom prst="rect">
            <a:avLst/>
          </a:prstGeom>
          <a:noFill/>
          <a:ln>
            <a:noFill/>
          </a:ln>
        </p:spPr>
        <p:txBody>
          <a:bodyPr spcFirstLastPara="1" wrap="square" lIns="0" tIns="0" rIns="0" bIns="0" anchor="t" anchorCtr="0">
            <a:noAutofit/>
          </a:bodyPr>
          <a:lstStyle>
            <a:lvl1pPr lvl="0" algn="ctr">
              <a:lnSpc>
                <a:spcPct val="100000"/>
              </a:lnSpc>
              <a:spcBef>
                <a:spcPts val="480"/>
              </a:spcBef>
              <a:spcAft>
                <a:spcPts val="0"/>
              </a:spcAft>
              <a:buSzPts val="2400"/>
              <a:buNone/>
              <a:defRPr sz="2400"/>
            </a:lvl1pPr>
            <a:lvl2pPr lvl="1" algn="ctr">
              <a:lnSpc>
                <a:spcPct val="100000"/>
              </a:lnSpc>
              <a:spcBef>
                <a:spcPts val="400"/>
              </a:spcBef>
              <a:spcAft>
                <a:spcPts val="0"/>
              </a:spcAft>
              <a:buSzPts val="2000"/>
              <a:buNone/>
              <a:defRPr sz="2000"/>
            </a:lvl2pPr>
            <a:lvl3pPr lvl="2" algn="ctr">
              <a:lnSpc>
                <a:spcPct val="100000"/>
              </a:lnSpc>
              <a:spcBef>
                <a:spcPts val="360"/>
              </a:spcBef>
              <a:spcAft>
                <a:spcPts val="0"/>
              </a:spcAft>
              <a:buSzPts val="1800"/>
              <a:buNone/>
              <a:defRPr sz="1800"/>
            </a:lvl3pPr>
            <a:lvl4pPr lvl="3" algn="ctr">
              <a:lnSpc>
                <a:spcPct val="100000"/>
              </a:lnSpc>
              <a:spcBef>
                <a:spcPts val="320"/>
              </a:spcBef>
              <a:spcAft>
                <a:spcPts val="0"/>
              </a:spcAft>
              <a:buSzPts val="1600"/>
              <a:buNone/>
              <a:defRPr sz="1600"/>
            </a:lvl4pPr>
            <a:lvl5pPr lvl="4" algn="ctr">
              <a:lnSpc>
                <a:spcPct val="100000"/>
              </a:lnSpc>
              <a:spcBef>
                <a:spcPts val="320"/>
              </a:spcBef>
              <a:spcAft>
                <a:spcPts val="0"/>
              </a:spcAft>
              <a:buSzPts val="1600"/>
              <a:buNone/>
              <a:defRPr sz="1600"/>
            </a:lvl5pPr>
            <a:lvl6pPr lvl="5" algn="ctr">
              <a:lnSpc>
                <a:spcPct val="100000"/>
              </a:lnSpc>
              <a:spcBef>
                <a:spcPts val="320"/>
              </a:spcBef>
              <a:spcAft>
                <a:spcPts val="0"/>
              </a:spcAft>
              <a:buClr>
                <a:schemeClr val="dk1"/>
              </a:buClr>
              <a:buSzPts val="1600"/>
              <a:buNone/>
              <a:defRPr sz="1600"/>
            </a:lvl6pPr>
            <a:lvl7pPr lvl="6" algn="ctr">
              <a:lnSpc>
                <a:spcPct val="100000"/>
              </a:lnSpc>
              <a:spcBef>
                <a:spcPts val="320"/>
              </a:spcBef>
              <a:spcAft>
                <a:spcPts val="0"/>
              </a:spcAft>
              <a:buClr>
                <a:schemeClr val="dk1"/>
              </a:buClr>
              <a:buSzPts val="1600"/>
              <a:buNone/>
              <a:defRPr sz="1600"/>
            </a:lvl7pPr>
            <a:lvl8pPr lvl="7" algn="ctr">
              <a:lnSpc>
                <a:spcPct val="100000"/>
              </a:lnSpc>
              <a:spcBef>
                <a:spcPts val="320"/>
              </a:spcBef>
              <a:spcAft>
                <a:spcPts val="0"/>
              </a:spcAft>
              <a:buClr>
                <a:schemeClr val="dk1"/>
              </a:buClr>
              <a:buSzPts val="1600"/>
              <a:buNone/>
              <a:defRPr sz="1600"/>
            </a:lvl8pPr>
            <a:lvl9pPr lvl="8" algn="ctr">
              <a:lnSpc>
                <a:spcPct val="100000"/>
              </a:lnSpc>
              <a:spcBef>
                <a:spcPts val="320"/>
              </a:spcBef>
              <a:spcAft>
                <a:spcPts val="0"/>
              </a:spcAft>
              <a:buClr>
                <a:schemeClr val="dk1"/>
              </a:buClr>
              <a:buSzPts val="1600"/>
              <a:buNone/>
              <a:defRPr sz="1600"/>
            </a:lvl9pPr>
          </a:lstStyle>
          <a:p>
            <a:endParaRPr/>
          </a:p>
        </p:txBody>
      </p:sp>
      <p:sp>
        <p:nvSpPr>
          <p:cNvPr id="157" name="Google Shape;157;p71"/>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Agenda Slide">
  <p:cSld name="Agenda Slide">
    <p:spTree>
      <p:nvGrpSpPr>
        <p:cNvPr id="1" name="Shape 27"/>
        <p:cNvGrpSpPr/>
        <p:nvPr/>
      </p:nvGrpSpPr>
      <p:grpSpPr>
        <a:xfrm>
          <a:off x="0" y="0"/>
          <a:ext cx="0" cy="0"/>
          <a:chOff x="0" y="0"/>
          <a:chExt cx="0" cy="0"/>
        </a:xfrm>
      </p:grpSpPr>
      <p:sp>
        <p:nvSpPr>
          <p:cNvPr id="28" name="Google Shape;28;p50"/>
          <p:cNvSpPr txBox="1">
            <a:spLocks noGrp="1"/>
          </p:cNvSpPr>
          <p:nvPr>
            <p:ph type="sldNum" idx="12"/>
          </p:nvPr>
        </p:nvSpPr>
        <p:spPr>
          <a:xfrm>
            <a:off x="9347200" y="6682631"/>
            <a:ext cx="2844800" cy="182562"/>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29" name="Google Shape;29;p50"/>
          <p:cNvSpPr txBox="1">
            <a:spLocks noGrp="1"/>
          </p:cNvSpPr>
          <p:nvPr>
            <p:ph type="title"/>
          </p:nvPr>
        </p:nvSpPr>
        <p:spPr>
          <a:xfrm>
            <a:off x="609600" y="330993"/>
            <a:ext cx="10972800" cy="533400"/>
          </a:xfrm>
          <a:prstGeom prst="rect">
            <a:avLst/>
          </a:prstGeom>
          <a:solidFill>
            <a:schemeClr val="lt1"/>
          </a:solid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50"/>
          <p:cNvSpPr txBox="1"/>
          <p:nvPr/>
        </p:nvSpPr>
        <p:spPr>
          <a:xfrm>
            <a:off x="6736573" y="6317506"/>
            <a:ext cx="21336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000"/>
              <a:buFont typeface="Arial"/>
              <a:buNone/>
            </a:pPr>
            <a:fld id="{00000000-1234-1234-1234-123412341234}" type="slidenum">
              <a:rPr lang="en-US" sz="1000" b="0" i="0" u="none" strike="noStrike" cap="none">
                <a:solidFill>
                  <a:srgbClr val="FFFFFF"/>
                </a:solidFill>
                <a:latin typeface="Arial"/>
                <a:ea typeface="Arial"/>
                <a:cs typeface="Arial"/>
                <a:sym typeface="Arial"/>
              </a:rPr>
              <a:t>‹#›</a:t>
            </a:fld>
            <a:endParaRPr sz="1000" b="0" i="0" u="none" strike="noStrike" cap="none">
              <a:solidFill>
                <a:srgbClr val="FFFFFF"/>
              </a:solidFill>
              <a:latin typeface="Arial"/>
              <a:ea typeface="Arial"/>
              <a:cs typeface="Arial"/>
              <a:sym typeface="Aria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1_Objective Slide">
  <p:cSld name="1_Objective Slide">
    <p:spTree>
      <p:nvGrpSpPr>
        <p:cNvPr id="1" name="Shape 158"/>
        <p:cNvGrpSpPr/>
        <p:nvPr/>
      </p:nvGrpSpPr>
      <p:grpSpPr>
        <a:xfrm>
          <a:off x="0" y="0"/>
          <a:ext cx="0" cy="0"/>
          <a:chOff x="0" y="0"/>
          <a:chExt cx="0" cy="0"/>
        </a:xfrm>
      </p:grpSpPr>
      <p:sp>
        <p:nvSpPr>
          <p:cNvPr id="159" name="Google Shape;159;p72"/>
          <p:cNvSpPr txBox="1">
            <a:spLocks noGrp="1"/>
          </p:cNvSpPr>
          <p:nvPr>
            <p:ph type="body" idx="1"/>
          </p:nvPr>
        </p:nvSpPr>
        <p:spPr>
          <a:xfrm>
            <a:off x="587023" y="1401402"/>
            <a:ext cx="10843021" cy="4291013"/>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SzPts val="2400"/>
              <a:buNone/>
              <a:defRPr sz="2400">
                <a:solidFill>
                  <a:schemeClr val="accent1"/>
                </a:solidFill>
              </a:defRPr>
            </a:lvl1pPr>
            <a:lvl2pPr marL="914400" lvl="1" indent="-381000" algn="l">
              <a:lnSpc>
                <a:spcPct val="100000"/>
              </a:lnSpc>
              <a:spcBef>
                <a:spcPts val="480"/>
              </a:spcBef>
              <a:spcAft>
                <a:spcPts val="0"/>
              </a:spcAft>
              <a:buSzPts val="2400"/>
              <a:buChar char="•"/>
              <a:defRPr sz="2400">
                <a:solidFill>
                  <a:schemeClr val="accent1"/>
                </a:solidFill>
              </a:defRPr>
            </a:lvl2pPr>
            <a:lvl3pPr marL="1371600" lvl="2" indent="-381000" algn="l">
              <a:lnSpc>
                <a:spcPct val="100000"/>
              </a:lnSpc>
              <a:spcBef>
                <a:spcPts val="480"/>
              </a:spcBef>
              <a:spcAft>
                <a:spcPts val="0"/>
              </a:spcAft>
              <a:buSzPts val="2400"/>
              <a:buChar char="•"/>
              <a:defRPr sz="2400">
                <a:solidFill>
                  <a:schemeClr val="accent1"/>
                </a:solidFill>
              </a:defRPr>
            </a:lvl3pPr>
            <a:lvl4pPr marL="1828800" lvl="3" indent="-381000" algn="l">
              <a:lnSpc>
                <a:spcPct val="100000"/>
              </a:lnSpc>
              <a:spcBef>
                <a:spcPts val="480"/>
              </a:spcBef>
              <a:spcAft>
                <a:spcPts val="0"/>
              </a:spcAft>
              <a:buSzPts val="2400"/>
              <a:buChar char="•"/>
              <a:defRPr sz="2400">
                <a:solidFill>
                  <a:schemeClr val="accent1"/>
                </a:solidFill>
              </a:defRPr>
            </a:lvl4pPr>
            <a:lvl5pPr marL="2286000" lvl="4" indent="-381000" algn="l">
              <a:lnSpc>
                <a:spcPct val="100000"/>
              </a:lnSpc>
              <a:spcBef>
                <a:spcPts val="480"/>
              </a:spcBef>
              <a:spcAft>
                <a:spcPts val="0"/>
              </a:spcAft>
              <a:buSzPts val="2400"/>
              <a:buChar char="•"/>
              <a:defRPr sz="2400">
                <a:solidFill>
                  <a:schemeClr val="accent1"/>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60" name="Google Shape;160;p72"/>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61" name="Google Shape;161;p72"/>
          <p:cNvSpPr txBox="1">
            <a:spLocks noGrp="1"/>
          </p:cNvSpPr>
          <p:nvPr>
            <p:ph type="body" idx="2"/>
          </p:nvPr>
        </p:nvSpPr>
        <p:spPr>
          <a:xfrm>
            <a:off x="587022" y="864393"/>
            <a:ext cx="10843021" cy="296862"/>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360"/>
              </a:spcBef>
              <a:spcAft>
                <a:spcPts val="0"/>
              </a:spcAft>
              <a:buSzPts val="1800"/>
              <a:buNone/>
              <a:defRPr sz="1800">
                <a:solidFill>
                  <a:srgbClr val="B6B0AF"/>
                </a:solidFill>
              </a:defRPr>
            </a:lvl1pPr>
            <a:lvl2pPr marL="914400" lvl="1" indent="-342900" algn="l">
              <a:lnSpc>
                <a:spcPct val="100000"/>
              </a:lnSpc>
              <a:spcBef>
                <a:spcPts val="360"/>
              </a:spcBef>
              <a:spcAft>
                <a:spcPts val="0"/>
              </a:spcAft>
              <a:buSzPts val="180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62" name="Google Shape;162;p72"/>
          <p:cNvSpPr txBox="1">
            <a:spLocks noGrp="1"/>
          </p:cNvSpPr>
          <p:nvPr>
            <p:ph type="title"/>
          </p:nvPr>
        </p:nvSpPr>
        <p:spPr>
          <a:xfrm>
            <a:off x="587022" y="330993"/>
            <a:ext cx="10843021" cy="533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Section Break (Blue) ">
  <p:cSld name="Section Break (Blue) ">
    <p:bg>
      <p:bgPr>
        <a:solidFill>
          <a:schemeClr val="accent1"/>
        </a:solidFill>
        <a:effectLst/>
      </p:bgPr>
    </p:bg>
    <p:spTree>
      <p:nvGrpSpPr>
        <p:cNvPr id="1" name="Shape 31"/>
        <p:cNvGrpSpPr/>
        <p:nvPr/>
      </p:nvGrpSpPr>
      <p:grpSpPr>
        <a:xfrm>
          <a:off x="0" y="0"/>
          <a:ext cx="0" cy="0"/>
          <a:chOff x="0" y="0"/>
          <a:chExt cx="0" cy="0"/>
        </a:xfrm>
      </p:grpSpPr>
      <p:sp>
        <p:nvSpPr>
          <p:cNvPr id="32" name="Google Shape;32;p56"/>
          <p:cNvSpPr txBox="1">
            <a:spLocks noGrp="1"/>
          </p:cNvSpPr>
          <p:nvPr>
            <p:ph type="title"/>
          </p:nvPr>
        </p:nvSpPr>
        <p:spPr>
          <a:xfrm>
            <a:off x="609600" y="2649264"/>
            <a:ext cx="10972800" cy="779736"/>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lt1"/>
              </a:buClr>
              <a:buSzPts val="4800"/>
              <a:buFont typeface="Arial"/>
              <a:buNone/>
              <a:defRPr sz="48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56"/>
          <p:cNvSpPr txBox="1">
            <a:spLocks noGrp="1"/>
          </p:cNvSpPr>
          <p:nvPr>
            <p:ph type="body" idx="1"/>
          </p:nvPr>
        </p:nvSpPr>
        <p:spPr>
          <a:xfrm>
            <a:off x="609600" y="3429000"/>
            <a:ext cx="10972800" cy="668334"/>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SzPts val="2400"/>
              <a:buNone/>
              <a:defRPr sz="2400" i="0">
                <a:solidFill>
                  <a:schemeClr val="accent4"/>
                </a:solidFill>
              </a:defRPr>
            </a:lvl1pPr>
            <a:lvl2pPr marL="914400" lvl="1" indent="-355600" algn="l">
              <a:lnSpc>
                <a:spcPct val="100000"/>
              </a:lnSpc>
              <a:spcBef>
                <a:spcPts val="400"/>
              </a:spcBef>
              <a:spcAft>
                <a:spcPts val="0"/>
              </a:spcAft>
              <a:buSzPts val="2000"/>
              <a:buChar char="•"/>
              <a:defRPr sz="2000" i="1">
                <a:solidFill>
                  <a:srgbClr val="D96515"/>
                </a:solidFill>
              </a:defRPr>
            </a:lvl2pPr>
            <a:lvl3pPr marL="1371600" lvl="2" indent="-342900" algn="l">
              <a:lnSpc>
                <a:spcPct val="100000"/>
              </a:lnSpc>
              <a:spcBef>
                <a:spcPts val="360"/>
              </a:spcBef>
              <a:spcAft>
                <a:spcPts val="0"/>
              </a:spcAft>
              <a:buSzPts val="1800"/>
              <a:buChar char="•"/>
              <a:defRPr sz="1800" i="1">
                <a:solidFill>
                  <a:srgbClr val="D96515"/>
                </a:solidFill>
              </a:defRPr>
            </a:lvl3pPr>
            <a:lvl4pPr marL="1828800" lvl="3" indent="-330200" algn="l">
              <a:lnSpc>
                <a:spcPct val="100000"/>
              </a:lnSpc>
              <a:spcBef>
                <a:spcPts val="320"/>
              </a:spcBef>
              <a:spcAft>
                <a:spcPts val="0"/>
              </a:spcAft>
              <a:buSzPts val="1600"/>
              <a:buChar char="•"/>
              <a:defRPr sz="1600" i="1">
                <a:solidFill>
                  <a:srgbClr val="D96515"/>
                </a:solidFill>
              </a:defRPr>
            </a:lvl4pPr>
            <a:lvl5pPr marL="2286000" lvl="4" indent="-330200" algn="l">
              <a:lnSpc>
                <a:spcPct val="100000"/>
              </a:lnSpc>
              <a:spcBef>
                <a:spcPts val="320"/>
              </a:spcBef>
              <a:spcAft>
                <a:spcPts val="0"/>
              </a:spcAft>
              <a:buSzPts val="1600"/>
              <a:buChar char="•"/>
              <a:defRPr sz="1600" i="1">
                <a:solidFill>
                  <a:srgbClr val="D96515"/>
                </a:solidFill>
              </a:defRPr>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pic>
        <p:nvPicPr>
          <p:cNvPr id="34" name="Google Shape;34;p56"/>
          <p:cNvPicPr preferRelativeResize="0"/>
          <p:nvPr/>
        </p:nvPicPr>
        <p:blipFill rotWithShape="1">
          <a:blip r:embed="rId2">
            <a:alphaModFix/>
          </a:blip>
          <a:srcRect/>
          <a:stretch/>
        </p:blipFill>
        <p:spPr>
          <a:xfrm>
            <a:off x="365760" y="6144768"/>
            <a:ext cx="1399032" cy="53629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Slide w/Subhead">
  <p:cSld name="Content Slide w/Subhead">
    <p:spTree>
      <p:nvGrpSpPr>
        <p:cNvPr id="1" name="Shape 35"/>
        <p:cNvGrpSpPr/>
        <p:nvPr/>
      </p:nvGrpSpPr>
      <p:grpSpPr>
        <a:xfrm>
          <a:off x="0" y="0"/>
          <a:ext cx="0" cy="0"/>
          <a:chOff x="0" y="0"/>
          <a:chExt cx="0" cy="0"/>
        </a:xfrm>
      </p:grpSpPr>
      <p:sp>
        <p:nvSpPr>
          <p:cNvPr id="36" name="Google Shape;36;p53"/>
          <p:cNvSpPr txBox="1">
            <a:spLocks noGrp="1"/>
          </p:cNvSpPr>
          <p:nvPr>
            <p:ph type="body" idx="1"/>
          </p:nvPr>
        </p:nvSpPr>
        <p:spPr>
          <a:xfrm>
            <a:off x="609599" y="1401402"/>
            <a:ext cx="10972800" cy="4291013"/>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Clr>
                <a:schemeClr val="accent1"/>
              </a:buClr>
              <a:buSzPts val="2400"/>
              <a:buFont typeface="Arial"/>
              <a:buNone/>
              <a:defRPr sz="2400">
                <a:solidFill>
                  <a:schemeClr val="accent1"/>
                </a:solidFill>
              </a:defRPr>
            </a:lvl1pPr>
            <a:lvl2pPr marL="914400" lvl="1" indent="-368300" algn="l">
              <a:lnSpc>
                <a:spcPct val="100000"/>
              </a:lnSpc>
              <a:spcBef>
                <a:spcPts val="440"/>
              </a:spcBef>
              <a:spcAft>
                <a:spcPts val="0"/>
              </a:spcAft>
              <a:buClr>
                <a:schemeClr val="accent1"/>
              </a:buClr>
              <a:buSzPts val="2200"/>
              <a:buChar char="•"/>
              <a:defRPr sz="2200">
                <a:solidFill>
                  <a:schemeClr val="accent1"/>
                </a:solidFill>
              </a:defRPr>
            </a:lvl2pPr>
            <a:lvl3pPr marL="1371600" lvl="2" indent="-368300" algn="l">
              <a:lnSpc>
                <a:spcPct val="100000"/>
              </a:lnSpc>
              <a:spcBef>
                <a:spcPts val="440"/>
              </a:spcBef>
              <a:spcAft>
                <a:spcPts val="0"/>
              </a:spcAft>
              <a:buClr>
                <a:schemeClr val="accent1"/>
              </a:buClr>
              <a:buSzPts val="2200"/>
              <a:buChar char="•"/>
              <a:defRPr sz="2200">
                <a:solidFill>
                  <a:schemeClr val="accent1"/>
                </a:solidFill>
              </a:defRPr>
            </a:lvl3pPr>
            <a:lvl4pPr marL="1828800" lvl="3" indent="-368300" algn="l">
              <a:lnSpc>
                <a:spcPct val="100000"/>
              </a:lnSpc>
              <a:spcBef>
                <a:spcPts val="440"/>
              </a:spcBef>
              <a:spcAft>
                <a:spcPts val="0"/>
              </a:spcAft>
              <a:buClr>
                <a:schemeClr val="accent1"/>
              </a:buClr>
              <a:buSzPts val="2200"/>
              <a:buChar char="•"/>
              <a:defRPr sz="2200">
                <a:solidFill>
                  <a:schemeClr val="accent1"/>
                </a:solidFill>
              </a:defRPr>
            </a:lvl4pPr>
            <a:lvl5pPr marL="2286000" lvl="4" indent="-368300" algn="l">
              <a:lnSpc>
                <a:spcPct val="100000"/>
              </a:lnSpc>
              <a:spcBef>
                <a:spcPts val="440"/>
              </a:spcBef>
              <a:spcAft>
                <a:spcPts val="0"/>
              </a:spcAft>
              <a:buClr>
                <a:schemeClr val="accent1"/>
              </a:buClr>
              <a:buSzPts val="2200"/>
              <a:buChar char="•"/>
              <a:defRPr sz="2200">
                <a:solidFill>
                  <a:schemeClr val="accent1"/>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7" name="Google Shape;37;p53"/>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38" name="Google Shape;38;p53"/>
          <p:cNvSpPr txBox="1">
            <a:spLocks noGrp="1"/>
          </p:cNvSpPr>
          <p:nvPr>
            <p:ph type="body" idx="2"/>
          </p:nvPr>
        </p:nvSpPr>
        <p:spPr>
          <a:xfrm>
            <a:off x="609599" y="864393"/>
            <a:ext cx="10972800" cy="296862"/>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360"/>
              </a:spcBef>
              <a:spcAft>
                <a:spcPts val="0"/>
              </a:spcAft>
              <a:buSzPts val="1800"/>
              <a:buNone/>
              <a:defRPr sz="1800">
                <a:solidFill>
                  <a:srgbClr val="B6B0AF"/>
                </a:solidFill>
              </a:defRPr>
            </a:lvl1pPr>
            <a:lvl2pPr marL="914400" lvl="1" indent="-342900" algn="l">
              <a:lnSpc>
                <a:spcPct val="100000"/>
              </a:lnSpc>
              <a:spcBef>
                <a:spcPts val="360"/>
              </a:spcBef>
              <a:spcAft>
                <a:spcPts val="0"/>
              </a:spcAft>
              <a:buSzPts val="180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9" name="Google Shape;39;p53"/>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hart Slide w/Subhead">
  <p:cSld name="Chart Slide w/Subhead">
    <p:spTree>
      <p:nvGrpSpPr>
        <p:cNvPr id="1" name="Shape 40"/>
        <p:cNvGrpSpPr/>
        <p:nvPr/>
      </p:nvGrpSpPr>
      <p:grpSpPr>
        <a:xfrm>
          <a:off x="0" y="0"/>
          <a:ext cx="0" cy="0"/>
          <a:chOff x="0" y="0"/>
          <a:chExt cx="0" cy="0"/>
        </a:xfrm>
      </p:grpSpPr>
      <p:sp>
        <p:nvSpPr>
          <p:cNvPr id="41" name="Google Shape;41;p65"/>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42" name="Google Shape;42;p65"/>
          <p:cNvSpPr txBox="1">
            <a:spLocks noGrp="1"/>
          </p:cNvSpPr>
          <p:nvPr>
            <p:ph type="body" idx="1"/>
          </p:nvPr>
        </p:nvSpPr>
        <p:spPr>
          <a:xfrm>
            <a:off x="609599" y="864393"/>
            <a:ext cx="10972800" cy="296862"/>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360"/>
              </a:spcBef>
              <a:spcAft>
                <a:spcPts val="0"/>
              </a:spcAft>
              <a:buSzPts val="1800"/>
              <a:buNone/>
              <a:defRPr sz="1800">
                <a:solidFill>
                  <a:srgbClr val="B6B0AF"/>
                </a:solidFill>
              </a:defRPr>
            </a:lvl1pPr>
            <a:lvl2pPr marL="914400" lvl="1" indent="-342900" algn="l">
              <a:lnSpc>
                <a:spcPct val="100000"/>
              </a:lnSpc>
              <a:spcBef>
                <a:spcPts val="360"/>
              </a:spcBef>
              <a:spcAft>
                <a:spcPts val="0"/>
              </a:spcAft>
              <a:buSzPts val="180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3" name="Google Shape;43;p65"/>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Pull quote (blue)">
  <p:cSld name="Pull quote (blue)">
    <p:bg>
      <p:bgPr>
        <a:solidFill>
          <a:schemeClr val="accent1"/>
        </a:solidFill>
        <a:effectLst/>
      </p:bgPr>
    </p:bg>
    <p:spTree>
      <p:nvGrpSpPr>
        <p:cNvPr id="1" name="Shape 44"/>
        <p:cNvGrpSpPr/>
        <p:nvPr/>
      </p:nvGrpSpPr>
      <p:grpSpPr>
        <a:xfrm>
          <a:off x="0" y="0"/>
          <a:ext cx="0" cy="0"/>
          <a:chOff x="0" y="0"/>
          <a:chExt cx="0" cy="0"/>
        </a:xfrm>
      </p:grpSpPr>
      <p:sp>
        <p:nvSpPr>
          <p:cNvPr id="45" name="Google Shape;45;p60"/>
          <p:cNvSpPr txBox="1">
            <a:spLocks noGrp="1"/>
          </p:cNvSpPr>
          <p:nvPr>
            <p:ph type="title"/>
          </p:nvPr>
        </p:nvSpPr>
        <p:spPr>
          <a:xfrm>
            <a:off x="899673" y="4624605"/>
            <a:ext cx="10375675" cy="615526"/>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FFFFFF"/>
              </a:buClr>
              <a:buSzPts val="1800"/>
              <a:buFont typeface="Arial"/>
              <a:buNone/>
              <a:defRPr sz="1800" b="0">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grpSp>
        <p:nvGrpSpPr>
          <p:cNvPr id="46" name="Google Shape;46;p60"/>
          <p:cNvGrpSpPr/>
          <p:nvPr/>
        </p:nvGrpSpPr>
        <p:grpSpPr>
          <a:xfrm>
            <a:off x="904048" y="1732950"/>
            <a:ext cx="10373553" cy="2672550"/>
            <a:chOff x="914400" y="1732950"/>
            <a:chExt cx="7316788" cy="2672550"/>
          </a:xfrm>
        </p:grpSpPr>
        <p:cxnSp>
          <p:nvCxnSpPr>
            <p:cNvPr id="47" name="Google Shape;47;p60"/>
            <p:cNvCxnSpPr/>
            <p:nvPr/>
          </p:nvCxnSpPr>
          <p:spPr>
            <a:xfrm>
              <a:off x="914400" y="1732950"/>
              <a:ext cx="7315200" cy="0"/>
            </a:xfrm>
            <a:prstGeom prst="straightConnector1">
              <a:avLst/>
            </a:prstGeom>
            <a:noFill/>
            <a:ln w="9525" cap="flat" cmpd="sng">
              <a:solidFill>
                <a:srgbClr val="D8D8D8"/>
              </a:solidFill>
              <a:prstDash val="solid"/>
              <a:round/>
              <a:headEnd type="none" w="sm" len="sm"/>
              <a:tailEnd type="none" w="sm" len="sm"/>
            </a:ln>
          </p:spPr>
        </p:cxnSp>
        <p:sp>
          <p:nvSpPr>
            <p:cNvPr id="48" name="Google Shape;48;p60"/>
            <p:cNvSpPr/>
            <p:nvPr/>
          </p:nvSpPr>
          <p:spPr>
            <a:xfrm>
              <a:off x="915988" y="4302313"/>
              <a:ext cx="7315200" cy="103187"/>
            </a:xfrm>
            <a:custGeom>
              <a:avLst/>
              <a:gdLst/>
              <a:ahLst/>
              <a:cxnLst/>
              <a:rect l="l" t="t" r="r" b="b"/>
              <a:pathLst>
                <a:path w="4608" h="65" extrusionOk="0">
                  <a:moveTo>
                    <a:pt x="0" y="0"/>
                  </a:moveTo>
                  <a:lnTo>
                    <a:pt x="224" y="0"/>
                  </a:lnTo>
                  <a:lnTo>
                    <a:pt x="286" y="65"/>
                  </a:lnTo>
                  <a:lnTo>
                    <a:pt x="349" y="0"/>
                  </a:lnTo>
                  <a:lnTo>
                    <a:pt x="4608" y="0"/>
                  </a:lnTo>
                </a:path>
              </a:pathLst>
            </a:custGeom>
            <a:noFill/>
            <a:ln w="9525" cap="flat" cmpd="sng">
              <a:solidFill>
                <a:srgbClr val="D8D8D8"/>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sp>
        <p:nvSpPr>
          <p:cNvPr id="49" name="Google Shape;49;p60"/>
          <p:cNvSpPr txBox="1">
            <a:spLocks noGrp="1"/>
          </p:cNvSpPr>
          <p:nvPr>
            <p:ph type="body" idx="1"/>
          </p:nvPr>
        </p:nvSpPr>
        <p:spPr>
          <a:xfrm>
            <a:off x="905934" y="2017651"/>
            <a:ext cx="10369551" cy="1984533"/>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640"/>
              </a:spcBef>
              <a:spcAft>
                <a:spcPts val="0"/>
              </a:spcAft>
              <a:buSzPts val="3200"/>
              <a:buNone/>
              <a:defRPr sz="3200">
                <a:solidFill>
                  <a:srgbClr val="FFFFFF"/>
                </a:solidFill>
              </a:defRPr>
            </a:lvl1pPr>
            <a:lvl2pPr marL="914400" lvl="1" indent="-342900" algn="l">
              <a:lnSpc>
                <a:spcPct val="100000"/>
              </a:lnSpc>
              <a:spcBef>
                <a:spcPts val="360"/>
              </a:spcBef>
              <a:spcAft>
                <a:spcPts val="0"/>
              </a:spcAft>
              <a:buSzPts val="180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pic>
        <p:nvPicPr>
          <p:cNvPr id="50" name="Google Shape;50;p60"/>
          <p:cNvPicPr preferRelativeResize="0"/>
          <p:nvPr/>
        </p:nvPicPr>
        <p:blipFill rotWithShape="1">
          <a:blip r:embed="rId2">
            <a:alphaModFix/>
          </a:blip>
          <a:srcRect/>
          <a:stretch/>
        </p:blipFill>
        <p:spPr>
          <a:xfrm>
            <a:off x="365760" y="6144768"/>
            <a:ext cx="1399032" cy="536296"/>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w/ logo (blue)">
  <p:cSld name="Blank w/ logo (blue)">
    <p:spTree>
      <p:nvGrpSpPr>
        <p:cNvPr id="1" name="Shape 51"/>
        <p:cNvGrpSpPr/>
        <p:nvPr/>
      </p:nvGrpSpPr>
      <p:grpSpPr>
        <a:xfrm>
          <a:off x="0" y="0"/>
          <a:ext cx="0" cy="0"/>
          <a:chOff x="0" y="0"/>
          <a:chExt cx="0" cy="0"/>
        </a:xfrm>
      </p:grpSpPr>
      <p:sp>
        <p:nvSpPr>
          <p:cNvPr id="52" name="Google Shape;52;p62"/>
          <p:cNvSpPr/>
          <p:nvPr/>
        </p:nvSpPr>
        <p:spPr>
          <a:xfrm>
            <a:off x="0" y="0"/>
            <a:ext cx="12192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53" name="Google Shape;53;p62"/>
          <p:cNvPicPr preferRelativeResize="0"/>
          <p:nvPr/>
        </p:nvPicPr>
        <p:blipFill rotWithShape="1">
          <a:blip r:embed="rId2">
            <a:alphaModFix/>
          </a:blip>
          <a:srcRect/>
          <a:stretch/>
        </p:blipFill>
        <p:spPr>
          <a:xfrm>
            <a:off x="365760" y="6144768"/>
            <a:ext cx="1399032" cy="536296"/>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Logo Slide">
  <p:cSld name="Logo Slide">
    <p:spTree>
      <p:nvGrpSpPr>
        <p:cNvPr id="1" name="Shape 54"/>
        <p:cNvGrpSpPr/>
        <p:nvPr/>
      </p:nvGrpSpPr>
      <p:grpSpPr>
        <a:xfrm>
          <a:off x="0" y="0"/>
          <a:ext cx="0" cy="0"/>
          <a:chOff x="0" y="0"/>
          <a:chExt cx="0" cy="0"/>
        </a:xfrm>
      </p:grpSpPr>
      <p:sp>
        <p:nvSpPr>
          <p:cNvPr id="55" name="Google Shape;55;p66"/>
          <p:cNvSpPr/>
          <p:nvPr/>
        </p:nvSpPr>
        <p:spPr>
          <a:xfrm>
            <a:off x="-12345" y="0"/>
            <a:ext cx="12204345" cy="89405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56" name="Google Shape;56;p66"/>
          <p:cNvSpPr txBox="1"/>
          <p:nvPr/>
        </p:nvSpPr>
        <p:spPr>
          <a:xfrm>
            <a:off x="8227257" y="275858"/>
            <a:ext cx="3484876" cy="316569"/>
          </a:xfrm>
          <a:prstGeom prst="rect">
            <a:avLst/>
          </a:prstGeom>
          <a:noFill/>
          <a:ln>
            <a:noFill/>
          </a:ln>
        </p:spPr>
        <p:txBody>
          <a:bodyPr spcFirstLastPara="1" wrap="square" lIns="0" tIns="0" rIns="0" bIns="0" anchor="t" anchorCtr="0">
            <a:noAutofit/>
          </a:bodyPr>
          <a:lstStyle/>
          <a:p>
            <a:pPr marL="0" marR="0" lvl="2" indent="0" algn="r" rtl="0">
              <a:lnSpc>
                <a:spcPct val="120000"/>
              </a:lnSpc>
              <a:spcBef>
                <a:spcPts val="0"/>
              </a:spcBef>
              <a:spcAft>
                <a:spcPts val="0"/>
              </a:spcAft>
              <a:buClr>
                <a:srgbClr val="FFFFFF"/>
              </a:buClr>
              <a:buSzPts val="1800"/>
              <a:buFont typeface="Calibri"/>
              <a:buNone/>
            </a:pPr>
            <a:r>
              <a:rPr lang="en-US" sz="1800" b="0" i="0" u="none" strike="noStrike" cap="none">
                <a:solidFill>
                  <a:srgbClr val="FFFFFF"/>
                </a:solidFill>
                <a:latin typeface="Arimo"/>
                <a:ea typeface="Arimo"/>
                <a:cs typeface="Arimo"/>
                <a:sym typeface="Arimo"/>
              </a:rPr>
              <a:t>www.cgap.org</a:t>
            </a:r>
            <a:br>
              <a:rPr lang="en-US" sz="1800" b="0" i="0" u="none" strike="noStrike" cap="none">
                <a:solidFill>
                  <a:srgbClr val="FFFFFF"/>
                </a:solidFill>
                <a:latin typeface="Arimo"/>
                <a:ea typeface="Arimo"/>
                <a:cs typeface="Arimo"/>
                <a:sym typeface="Arimo"/>
              </a:rPr>
            </a:br>
            <a:endParaRPr sz="1800" b="0" i="0" u="sng" strike="noStrike" cap="none">
              <a:solidFill>
                <a:srgbClr val="FFFFFF"/>
              </a:solidFill>
              <a:latin typeface="Arimo"/>
              <a:ea typeface="Arimo"/>
              <a:cs typeface="Arimo"/>
              <a:sym typeface="Arimo"/>
            </a:endParaRPr>
          </a:p>
        </p:txBody>
      </p:sp>
      <p:sp>
        <p:nvSpPr>
          <p:cNvPr id="57" name="Google Shape;57;p66"/>
          <p:cNvSpPr/>
          <p:nvPr/>
        </p:nvSpPr>
        <p:spPr>
          <a:xfrm>
            <a:off x="0" y="6135758"/>
            <a:ext cx="12192000" cy="72224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58" name="Google Shape;58;p66"/>
          <p:cNvPicPr preferRelativeResize="0"/>
          <p:nvPr/>
        </p:nvPicPr>
        <p:blipFill rotWithShape="1">
          <a:blip r:embed="rId2">
            <a:alphaModFix/>
          </a:blip>
          <a:srcRect/>
          <a:stretch/>
        </p:blipFill>
        <p:spPr>
          <a:xfrm>
            <a:off x="427328" y="183770"/>
            <a:ext cx="1306286" cy="500743"/>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42"/>
          <p:cNvSpPr txBox="1">
            <a:spLocks noGrp="1"/>
          </p:cNvSpPr>
          <p:nvPr>
            <p:ph type="title"/>
          </p:nvPr>
        </p:nvSpPr>
        <p:spPr>
          <a:xfrm>
            <a:off x="609601" y="609601"/>
            <a:ext cx="11099487" cy="612371"/>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chemeClr val="accent4"/>
              </a:buClr>
              <a:buSzPts val="3600"/>
              <a:buFont typeface="Arial"/>
              <a:buNone/>
              <a:defRPr sz="3600" b="0" i="0" u="none" strike="noStrike" cap="none">
                <a:solidFill>
                  <a:schemeClr val="accent4"/>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42"/>
          <p:cNvSpPr txBox="1">
            <a:spLocks noGrp="1"/>
          </p:cNvSpPr>
          <p:nvPr>
            <p:ph type="body" idx="1"/>
          </p:nvPr>
        </p:nvSpPr>
        <p:spPr>
          <a:xfrm>
            <a:off x="609601" y="1828800"/>
            <a:ext cx="11099487" cy="4114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480"/>
              </a:spcBef>
              <a:spcAft>
                <a:spcPts val="0"/>
              </a:spcAft>
              <a:buClr>
                <a:schemeClr val="accent1"/>
              </a:buClr>
              <a:buSzPts val="2400"/>
              <a:buFont typeface="Arial"/>
              <a:buNone/>
              <a:defRPr sz="2400" b="0" i="0" u="none" strike="noStrike" cap="none">
                <a:solidFill>
                  <a:schemeClr val="accent1"/>
                </a:solidFill>
                <a:latin typeface="Arial"/>
                <a:ea typeface="Arial"/>
                <a:cs typeface="Arial"/>
                <a:sym typeface="Arial"/>
              </a:defRPr>
            </a:lvl1pPr>
            <a:lvl2pPr marL="914400" marR="0" lvl="1" indent="-381000" algn="l" rtl="0">
              <a:lnSpc>
                <a:spcPct val="100000"/>
              </a:lnSpc>
              <a:spcBef>
                <a:spcPts val="480"/>
              </a:spcBef>
              <a:spcAft>
                <a:spcPts val="0"/>
              </a:spcAft>
              <a:buClr>
                <a:schemeClr val="accent1"/>
              </a:buClr>
              <a:buSzPts val="2400"/>
              <a:buFont typeface="Arial"/>
              <a:buChar char="•"/>
              <a:defRPr sz="2400" b="0" i="0" u="none" strike="noStrike" cap="none">
                <a:solidFill>
                  <a:schemeClr val="accent1"/>
                </a:solidFill>
                <a:latin typeface="Arial"/>
                <a:ea typeface="Arial"/>
                <a:cs typeface="Arial"/>
                <a:sym typeface="Arial"/>
              </a:defRPr>
            </a:lvl2pPr>
            <a:lvl3pPr marL="1371600" marR="0" lvl="2" indent="-381000" algn="l" rtl="0">
              <a:lnSpc>
                <a:spcPct val="100000"/>
              </a:lnSpc>
              <a:spcBef>
                <a:spcPts val="480"/>
              </a:spcBef>
              <a:spcAft>
                <a:spcPts val="0"/>
              </a:spcAft>
              <a:buClr>
                <a:schemeClr val="accent1"/>
              </a:buClr>
              <a:buSzPts val="2400"/>
              <a:buFont typeface="Arial"/>
              <a:buChar char="•"/>
              <a:defRPr sz="2400" b="0" i="0" u="none" strike="noStrike" cap="none">
                <a:solidFill>
                  <a:schemeClr val="accent1"/>
                </a:solidFill>
                <a:latin typeface="Arial"/>
                <a:ea typeface="Arial"/>
                <a:cs typeface="Arial"/>
                <a:sym typeface="Arial"/>
              </a:defRPr>
            </a:lvl3pPr>
            <a:lvl4pPr marL="1828800" marR="0" lvl="3" indent="-381000" algn="l" rtl="0">
              <a:lnSpc>
                <a:spcPct val="100000"/>
              </a:lnSpc>
              <a:spcBef>
                <a:spcPts val="480"/>
              </a:spcBef>
              <a:spcAft>
                <a:spcPts val="0"/>
              </a:spcAft>
              <a:buClr>
                <a:schemeClr val="accent1"/>
              </a:buClr>
              <a:buSzPts val="2400"/>
              <a:buFont typeface="Arial"/>
              <a:buChar char="•"/>
              <a:defRPr sz="2400" b="0" i="0" u="none" strike="noStrike" cap="none">
                <a:solidFill>
                  <a:schemeClr val="accent1"/>
                </a:solidFill>
                <a:latin typeface="Arial"/>
                <a:ea typeface="Arial"/>
                <a:cs typeface="Arial"/>
                <a:sym typeface="Arial"/>
              </a:defRPr>
            </a:lvl4pPr>
            <a:lvl5pPr marL="2286000" marR="0" lvl="4" indent="-381000" algn="l" rtl="0">
              <a:lnSpc>
                <a:spcPct val="100000"/>
              </a:lnSpc>
              <a:spcBef>
                <a:spcPts val="480"/>
              </a:spcBef>
              <a:spcAft>
                <a:spcPts val="0"/>
              </a:spcAft>
              <a:buClr>
                <a:schemeClr val="accent1"/>
              </a:buClr>
              <a:buSzPts val="2400"/>
              <a:buFont typeface="Arial"/>
              <a:buChar char="•"/>
              <a:defRPr sz="2400" b="0" i="0" u="none" strike="noStrike" cap="none">
                <a:solidFill>
                  <a:schemeClr val="accent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2" name="Google Shape;12;p42"/>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13" name="Google Shape;13;p42" descr="A close up of a logo&#10;&#10;Description generated with very high confidence"/>
          <p:cNvPicPr preferRelativeResize="0"/>
          <p:nvPr/>
        </p:nvPicPr>
        <p:blipFill rotWithShape="1">
          <a:blip r:embed="rId32">
            <a:alphaModFix/>
          </a:blip>
          <a:srcRect/>
          <a:stretch/>
        </p:blipFill>
        <p:spPr>
          <a:xfrm>
            <a:off x="165632" y="6550428"/>
            <a:ext cx="731520" cy="280416"/>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5.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3" Type="http://schemas.openxmlformats.org/officeDocument/2006/relationships/image" Target="../media/image23.png"/><Relationship Id="rId18" Type="http://schemas.openxmlformats.org/officeDocument/2006/relationships/image" Target="../media/image28.png"/><Relationship Id="rId26" Type="http://schemas.openxmlformats.org/officeDocument/2006/relationships/image" Target="../media/image36.jpg"/><Relationship Id="rId3" Type="http://schemas.openxmlformats.org/officeDocument/2006/relationships/image" Target="../media/image13.jpg"/><Relationship Id="rId21" Type="http://schemas.openxmlformats.org/officeDocument/2006/relationships/image" Target="../media/image31.png"/><Relationship Id="rId34" Type="http://schemas.openxmlformats.org/officeDocument/2006/relationships/image" Target="../media/image44.png"/><Relationship Id="rId7" Type="http://schemas.openxmlformats.org/officeDocument/2006/relationships/image" Target="../media/image17.jpg"/><Relationship Id="rId12" Type="http://schemas.openxmlformats.org/officeDocument/2006/relationships/image" Target="../media/image22.jpg"/><Relationship Id="rId17" Type="http://schemas.openxmlformats.org/officeDocument/2006/relationships/image" Target="../media/image27.png"/><Relationship Id="rId25" Type="http://schemas.openxmlformats.org/officeDocument/2006/relationships/image" Target="../media/image35.gif"/><Relationship Id="rId33" Type="http://schemas.openxmlformats.org/officeDocument/2006/relationships/image" Target="../media/image43.gif"/><Relationship Id="rId2" Type="http://schemas.openxmlformats.org/officeDocument/2006/relationships/notesSlide" Target="../notesSlides/notesSlide29.xml"/><Relationship Id="rId16" Type="http://schemas.openxmlformats.org/officeDocument/2006/relationships/image" Target="../media/image26.png"/><Relationship Id="rId20" Type="http://schemas.openxmlformats.org/officeDocument/2006/relationships/image" Target="../media/image30.png"/><Relationship Id="rId29" Type="http://schemas.openxmlformats.org/officeDocument/2006/relationships/image" Target="../media/image39.jpg"/><Relationship Id="rId1" Type="http://schemas.openxmlformats.org/officeDocument/2006/relationships/slideLayout" Target="../slideLayouts/slideLayout9.xml"/><Relationship Id="rId6" Type="http://schemas.openxmlformats.org/officeDocument/2006/relationships/image" Target="../media/image16.gif"/><Relationship Id="rId11" Type="http://schemas.openxmlformats.org/officeDocument/2006/relationships/image" Target="../media/image21.jpg"/><Relationship Id="rId24" Type="http://schemas.openxmlformats.org/officeDocument/2006/relationships/image" Target="../media/image34.jpg"/><Relationship Id="rId32" Type="http://schemas.openxmlformats.org/officeDocument/2006/relationships/image" Target="../media/image42.jpg"/><Relationship Id="rId5" Type="http://schemas.openxmlformats.org/officeDocument/2006/relationships/image" Target="../media/image15.png"/><Relationship Id="rId15" Type="http://schemas.openxmlformats.org/officeDocument/2006/relationships/image" Target="../media/image25.jpg"/><Relationship Id="rId23" Type="http://schemas.openxmlformats.org/officeDocument/2006/relationships/image" Target="../media/image33.png"/><Relationship Id="rId28" Type="http://schemas.openxmlformats.org/officeDocument/2006/relationships/image" Target="../media/image38.jpg"/><Relationship Id="rId36" Type="http://schemas.openxmlformats.org/officeDocument/2006/relationships/image" Target="../media/image46.png"/><Relationship Id="rId10" Type="http://schemas.openxmlformats.org/officeDocument/2006/relationships/image" Target="../media/image20.png"/><Relationship Id="rId19" Type="http://schemas.openxmlformats.org/officeDocument/2006/relationships/image" Target="../media/image29.png"/><Relationship Id="rId31" Type="http://schemas.openxmlformats.org/officeDocument/2006/relationships/image" Target="../media/image41.jpg"/><Relationship Id="rId4" Type="http://schemas.openxmlformats.org/officeDocument/2006/relationships/image" Target="../media/image14.gif"/><Relationship Id="rId9" Type="http://schemas.openxmlformats.org/officeDocument/2006/relationships/image" Target="../media/image19.jpg"/><Relationship Id="rId14" Type="http://schemas.openxmlformats.org/officeDocument/2006/relationships/image" Target="../media/image24.jpg"/><Relationship Id="rId22" Type="http://schemas.openxmlformats.org/officeDocument/2006/relationships/image" Target="../media/image32.jpg"/><Relationship Id="rId27" Type="http://schemas.openxmlformats.org/officeDocument/2006/relationships/image" Target="../media/image37.jpg"/><Relationship Id="rId30" Type="http://schemas.openxmlformats.org/officeDocument/2006/relationships/image" Target="../media/image40.jpg"/><Relationship Id="rId35" Type="http://schemas.openxmlformats.org/officeDocument/2006/relationships/image" Target="../media/image45.png"/><Relationship Id="rId8" Type="http://schemas.openxmlformats.org/officeDocument/2006/relationships/image" Target="../media/image18.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hyperlink" Target="http://www.cgap.org/microfinance" TargetMode="External"/><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hyperlink" Target="https://youtu.be/7kFZw8zimCU" TargetMode="External"/><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2"/>
          <p:cNvSpPr txBox="1">
            <a:spLocks noGrp="1"/>
          </p:cNvSpPr>
          <p:nvPr>
            <p:ph type="title"/>
          </p:nvPr>
        </p:nvSpPr>
        <p:spPr>
          <a:xfrm>
            <a:off x="609600" y="2148840"/>
            <a:ext cx="10972800" cy="1119236"/>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FFFFFF"/>
              </a:buClr>
              <a:buSzPts val="3600"/>
              <a:buFont typeface="Arial"/>
              <a:buNone/>
            </a:pPr>
            <a:r>
              <a:rPr lang="en-US" sz="4400" dirty="0"/>
              <a:t>Data Bootcamp Session 2: Query</a:t>
            </a:r>
            <a:endParaRPr sz="4400" dirty="0"/>
          </a:p>
        </p:txBody>
      </p:sp>
    </p:spTree>
    <p:extLst>
      <p:ext uri="{BB962C8B-B14F-4D97-AF65-F5344CB8AC3E}">
        <p14:creationId xmlns:p14="http://schemas.microsoft.com/office/powerpoint/2010/main" val="29980545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2">
          <a:extLst>
            <a:ext uri="{FF2B5EF4-FFF2-40B4-BE49-F238E27FC236}">
              <a16:creationId xmlns:a16="http://schemas.microsoft.com/office/drawing/2014/main" id="{CEB7718E-B837-17AA-8DCE-9F9A3FA63B2C}"/>
            </a:ext>
          </a:extLst>
        </p:cNvPr>
        <p:cNvGrpSpPr/>
        <p:nvPr/>
      </p:nvGrpSpPr>
      <p:grpSpPr>
        <a:xfrm>
          <a:off x="0" y="0"/>
          <a:ext cx="0" cy="0"/>
          <a:chOff x="0" y="0"/>
          <a:chExt cx="0" cy="0"/>
        </a:xfrm>
      </p:grpSpPr>
      <p:sp>
        <p:nvSpPr>
          <p:cNvPr id="203" name="Google Shape;203;g1590823759b_1_22">
            <a:extLst>
              <a:ext uri="{FF2B5EF4-FFF2-40B4-BE49-F238E27FC236}">
                <a16:creationId xmlns:a16="http://schemas.microsoft.com/office/drawing/2014/main" id="{CF9B202A-CAF8-CE01-1DE6-581A566DDF95}"/>
              </a:ext>
            </a:extLst>
          </p:cNvPr>
          <p:cNvSpPr txBox="1">
            <a:spLocks noGrp="1"/>
          </p:cNvSpPr>
          <p:nvPr>
            <p:ph type="sldNum" idx="12"/>
          </p:nvPr>
        </p:nvSpPr>
        <p:spPr>
          <a:xfrm>
            <a:off x="9347200" y="6527007"/>
            <a:ext cx="28449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00"/>
              <a:buNone/>
            </a:pPr>
            <a:fld id="{00000000-1234-1234-1234-123412341234}" type="slidenum">
              <a:rPr lang="en-US"/>
              <a:t>10</a:t>
            </a:fld>
            <a:endParaRPr/>
          </a:p>
        </p:txBody>
      </p:sp>
      <p:sp>
        <p:nvSpPr>
          <p:cNvPr id="204" name="Google Shape;204;g1590823759b_1_22">
            <a:extLst>
              <a:ext uri="{FF2B5EF4-FFF2-40B4-BE49-F238E27FC236}">
                <a16:creationId xmlns:a16="http://schemas.microsoft.com/office/drawing/2014/main" id="{8F19295A-D329-0A56-BEA1-2BF2633177F7}"/>
              </a:ext>
            </a:extLst>
          </p:cNvPr>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Client Transaction Behavior: Activity Levels</a:t>
            </a:r>
            <a:endParaRPr b="1" dirty="0"/>
          </a:p>
        </p:txBody>
      </p:sp>
      <p:pic>
        <p:nvPicPr>
          <p:cNvPr id="3" name="Picture 2" descr="A graph of a number of people&#10;&#10;Description automatically generated with medium confidence">
            <a:extLst>
              <a:ext uri="{FF2B5EF4-FFF2-40B4-BE49-F238E27FC236}">
                <a16:creationId xmlns:a16="http://schemas.microsoft.com/office/drawing/2014/main" id="{B2D3819B-1CAF-B17D-6AC4-415655A4CC54}"/>
              </a:ext>
            </a:extLst>
          </p:cNvPr>
          <p:cNvPicPr>
            <a:picLocks noChangeAspect="1"/>
          </p:cNvPicPr>
          <p:nvPr/>
        </p:nvPicPr>
        <p:blipFill>
          <a:blip r:embed="rId3"/>
          <a:stretch>
            <a:fillRect/>
          </a:stretch>
        </p:blipFill>
        <p:spPr>
          <a:xfrm>
            <a:off x="295965" y="1054099"/>
            <a:ext cx="5853376" cy="5472907"/>
          </a:xfrm>
          <a:prstGeom prst="rect">
            <a:avLst/>
          </a:prstGeom>
        </p:spPr>
      </p:pic>
      <p:pic>
        <p:nvPicPr>
          <p:cNvPr id="5" name="Picture 4" descr="A graph of a number of clients&#10;&#10;Description automatically generated with medium confidence">
            <a:extLst>
              <a:ext uri="{FF2B5EF4-FFF2-40B4-BE49-F238E27FC236}">
                <a16:creationId xmlns:a16="http://schemas.microsoft.com/office/drawing/2014/main" id="{71D3B6DC-1773-0B9E-AB12-F394053D429D}"/>
              </a:ext>
            </a:extLst>
          </p:cNvPr>
          <p:cNvPicPr>
            <a:picLocks noChangeAspect="1"/>
          </p:cNvPicPr>
          <p:nvPr/>
        </p:nvPicPr>
        <p:blipFill>
          <a:blip r:embed="rId4"/>
          <a:stretch>
            <a:fillRect/>
          </a:stretch>
        </p:blipFill>
        <p:spPr>
          <a:xfrm>
            <a:off x="6197499" y="1092199"/>
            <a:ext cx="5853376" cy="5472907"/>
          </a:xfrm>
          <a:prstGeom prst="rect">
            <a:avLst/>
          </a:prstGeom>
        </p:spPr>
      </p:pic>
    </p:spTree>
    <p:extLst>
      <p:ext uri="{BB962C8B-B14F-4D97-AF65-F5344CB8AC3E}">
        <p14:creationId xmlns:p14="http://schemas.microsoft.com/office/powerpoint/2010/main" val="41679181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g19b4b019e43_0_47"/>
          <p:cNvSpPr txBox="1">
            <a:spLocks noGrp="1"/>
          </p:cNvSpPr>
          <p:nvPr>
            <p:ph type="sldNum" idx="12"/>
          </p:nvPr>
        </p:nvSpPr>
        <p:spPr>
          <a:xfrm>
            <a:off x="9347200" y="6621502"/>
            <a:ext cx="2844900" cy="2316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11</a:t>
            </a:fld>
            <a:endParaRPr/>
          </a:p>
        </p:txBody>
      </p:sp>
      <p:sp>
        <p:nvSpPr>
          <p:cNvPr id="229" name="Google Shape;229;g19b4b019e43_0_47"/>
          <p:cNvSpPr txBox="1">
            <a:spLocks noGrp="1"/>
          </p:cNvSpPr>
          <p:nvPr>
            <p:ph type="body" idx="2"/>
          </p:nvPr>
        </p:nvSpPr>
        <p:spPr>
          <a:xfrm>
            <a:off x="609599" y="864393"/>
            <a:ext cx="10972800" cy="297000"/>
          </a:xfrm>
          <a:prstGeom prst="rect">
            <a:avLst/>
          </a:prstGeom>
        </p:spPr>
        <p:txBody>
          <a:bodyPr spcFirstLastPara="1" wrap="square" lIns="0" tIns="0" rIns="0" bIns="0" anchor="t" anchorCtr="0">
            <a:noAutofit/>
          </a:bodyPr>
          <a:lstStyle/>
          <a:p>
            <a:pPr marL="0" lvl="0" indent="0" algn="l" rtl="0">
              <a:spcBef>
                <a:spcPts val="360"/>
              </a:spcBef>
              <a:spcAft>
                <a:spcPts val="0"/>
              </a:spcAft>
              <a:buNone/>
            </a:pPr>
            <a:r>
              <a:rPr lang="en-US"/>
              <a:t>Sample Output Table</a:t>
            </a:r>
            <a:endParaRPr/>
          </a:p>
        </p:txBody>
      </p:sp>
      <p:sp>
        <p:nvSpPr>
          <p:cNvPr id="230" name="Google Shape;230;g19b4b019e43_0_47"/>
          <p:cNvSpPr txBox="1">
            <a:spLocks noGrp="1"/>
          </p:cNvSpPr>
          <p:nvPr>
            <p:ph type="title"/>
          </p:nvPr>
        </p:nvSpPr>
        <p:spPr>
          <a:xfrm>
            <a:off x="609599" y="330993"/>
            <a:ext cx="10972800" cy="533400"/>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en-US" b="1" dirty="0"/>
              <a:t>Client Transaction Behavior: Activity Levels</a:t>
            </a:r>
            <a:endParaRPr dirty="0"/>
          </a:p>
        </p:txBody>
      </p:sp>
      <p:graphicFrame>
        <p:nvGraphicFramePr>
          <p:cNvPr id="231" name="Google Shape;231;g19b4b019e43_0_47"/>
          <p:cNvGraphicFramePr/>
          <p:nvPr/>
        </p:nvGraphicFramePr>
        <p:xfrm>
          <a:off x="2136350" y="1850200"/>
          <a:ext cx="7996600" cy="2514600"/>
        </p:xfrm>
        <a:graphic>
          <a:graphicData uri="http://schemas.openxmlformats.org/drawingml/2006/table">
            <a:tbl>
              <a:tblPr>
                <a:noFill/>
                <a:tableStyleId>{9433B2D3-8186-43C3-A06F-6E27157634E1}</a:tableStyleId>
              </a:tblPr>
              <a:tblGrid>
                <a:gridCol w="1999150">
                  <a:extLst>
                    <a:ext uri="{9D8B030D-6E8A-4147-A177-3AD203B41FA5}">
                      <a16:colId xmlns:a16="http://schemas.microsoft.com/office/drawing/2014/main" val="20000"/>
                    </a:ext>
                  </a:extLst>
                </a:gridCol>
                <a:gridCol w="1999150">
                  <a:extLst>
                    <a:ext uri="{9D8B030D-6E8A-4147-A177-3AD203B41FA5}">
                      <a16:colId xmlns:a16="http://schemas.microsoft.com/office/drawing/2014/main" val="20001"/>
                    </a:ext>
                  </a:extLst>
                </a:gridCol>
                <a:gridCol w="1999150">
                  <a:extLst>
                    <a:ext uri="{9D8B030D-6E8A-4147-A177-3AD203B41FA5}">
                      <a16:colId xmlns:a16="http://schemas.microsoft.com/office/drawing/2014/main" val="20002"/>
                    </a:ext>
                  </a:extLst>
                </a:gridCol>
                <a:gridCol w="1999150">
                  <a:extLst>
                    <a:ext uri="{9D8B030D-6E8A-4147-A177-3AD203B41FA5}">
                      <a16:colId xmlns:a16="http://schemas.microsoft.com/office/drawing/2014/main" val="20003"/>
                    </a:ext>
                  </a:extLst>
                </a:gridCol>
              </a:tblGrid>
              <a:tr h="0">
                <a:tc>
                  <a:txBody>
                    <a:bodyPr/>
                    <a:lstStyle/>
                    <a:p>
                      <a:pPr marL="0" lvl="0" indent="0" algn="ctr" rtl="0">
                        <a:spcBef>
                          <a:spcPts val="0"/>
                        </a:spcBef>
                        <a:spcAft>
                          <a:spcPts val="0"/>
                        </a:spcAft>
                        <a:buNone/>
                      </a:pPr>
                      <a:r>
                        <a:rPr lang="en-US" sz="1000"/>
                        <a:t>Month</a:t>
                      </a:r>
                      <a:endParaRPr sz="1000"/>
                    </a:p>
                  </a:txBody>
                  <a:tcPr marL="63500" marR="63500" marT="63500" marB="63500"/>
                </a:tc>
                <a:tc>
                  <a:txBody>
                    <a:bodyPr/>
                    <a:lstStyle/>
                    <a:p>
                      <a:pPr marL="0" lvl="0" indent="0" algn="ctr" rtl="0">
                        <a:spcBef>
                          <a:spcPts val="0"/>
                        </a:spcBef>
                        <a:spcAft>
                          <a:spcPts val="0"/>
                        </a:spcAft>
                        <a:buNone/>
                      </a:pPr>
                      <a:r>
                        <a:rPr lang="en-US" sz="1000"/>
                        <a:t>Transaction activity bucket</a:t>
                      </a:r>
                      <a:endParaRPr sz="1000"/>
                    </a:p>
                  </a:txBody>
                  <a:tcPr marL="63500" marR="63500" marT="63500" marB="63500"/>
                </a:tc>
                <a:tc>
                  <a:txBody>
                    <a:bodyPr/>
                    <a:lstStyle/>
                    <a:p>
                      <a:pPr marL="0" lvl="0" indent="0" algn="ctr" rtl="0">
                        <a:spcBef>
                          <a:spcPts val="0"/>
                        </a:spcBef>
                        <a:spcAft>
                          <a:spcPts val="0"/>
                        </a:spcAft>
                        <a:buNone/>
                      </a:pPr>
                      <a:r>
                        <a:rPr lang="en-US" sz="1000" b="1"/>
                        <a:t>Traditional </a:t>
                      </a:r>
                      <a:r>
                        <a:rPr lang="en-US" sz="1000"/>
                        <a:t>Customer Count </a:t>
                      </a:r>
                      <a:endParaRPr sz="1000"/>
                    </a:p>
                  </a:txBody>
                  <a:tcPr marL="63500" marR="63500" marT="63500" marB="63500"/>
                </a:tc>
                <a:tc>
                  <a:txBody>
                    <a:bodyPr/>
                    <a:lstStyle/>
                    <a:p>
                      <a:pPr marL="0" lvl="0" indent="0" algn="ctr" rtl="0">
                        <a:spcBef>
                          <a:spcPts val="0"/>
                        </a:spcBef>
                        <a:spcAft>
                          <a:spcPts val="0"/>
                        </a:spcAft>
                        <a:buNone/>
                      </a:pPr>
                      <a:r>
                        <a:rPr lang="en-US" sz="1000" b="1"/>
                        <a:t>Digital </a:t>
                      </a:r>
                      <a:r>
                        <a:rPr lang="en-US" sz="1000"/>
                        <a:t>Customer Count </a:t>
                      </a:r>
                      <a:endParaRPr sz="1000"/>
                    </a:p>
                  </a:txBody>
                  <a:tcPr marL="63500" marR="63500" marT="63500" marB="63500"/>
                </a:tc>
                <a:extLst>
                  <a:ext uri="{0D108BD9-81ED-4DB2-BD59-A6C34878D82A}">
                    <a16:rowId xmlns:a16="http://schemas.microsoft.com/office/drawing/2014/main" val="10000"/>
                  </a:ext>
                </a:extLst>
              </a:tr>
              <a:tr h="0">
                <a:tc>
                  <a:txBody>
                    <a:bodyPr/>
                    <a:lstStyle/>
                    <a:p>
                      <a:pPr marL="0" lvl="0" indent="0" algn="ctr" rtl="0">
                        <a:spcBef>
                          <a:spcPts val="0"/>
                        </a:spcBef>
                        <a:spcAft>
                          <a:spcPts val="0"/>
                        </a:spcAft>
                        <a:buNone/>
                      </a:pPr>
                      <a:r>
                        <a:rPr lang="en-US" sz="1000"/>
                        <a:t>Jan-2021</a:t>
                      </a:r>
                      <a:endParaRPr sz="1000"/>
                    </a:p>
                  </a:txBody>
                  <a:tcPr marL="63500" marR="63500" marT="63500" marB="63500"/>
                </a:tc>
                <a:tc>
                  <a:txBody>
                    <a:bodyPr/>
                    <a:lstStyle/>
                    <a:p>
                      <a:pPr marL="0" lvl="0" indent="0" algn="ctr" rtl="0">
                        <a:spcBef>
                          <a:spcPts val="0"/>
                        </a:spcBef>
                        <a:spcAft>
                          <a:spcPts val="0"/>
                        </a:spcAft>
                        <a:buNone/>
                      </a:pPr>
                      <a:r>
                        <a:rPr lang="en-US" sz="1000"/>
                        <a:t>0 Transaction</a:t>
                      </a:r>
                      <a:endParaRPr sz="1000"/>
                    </a:p>
                  </a:txBody>
                  <a:tcPr marL="63500" marR="63500" marT="63500" marB="63500"/>
                </a:tc>
                <a:tc>
                  <a:txBody>
                    <a:bodyPr/>
                    <a:lstStyle/>
                    <a:p>
                      <a:pPr marL="0" lvl="0" indent="0" algn="ctr" rtl="0">
                        <a:spcBef>
                          <a:spcPts val="0"/>
                        </a:spcBef>
                        <a:spcAft>
                          <a:spcPts val="0"/>
                        </a:spcAft>
                        <a:buNone/>
                      </a:pPr>
                      <a:endParaRPr sz="1000"/>
                    </a:p>
                  </a:txBody>
                  <a:tcPr marL="63500" marR="63500" marT="63500" marB="63500"/>
                </a:tc>
                <a:tc>
                  <a:txBody>
                    <a:bodyPr/>
                    <a:lstStyle/>
                    <a:p>
                      <a:pPr marL="0" lvl="0" indent="0" algn="ctr" rtl="0">
                        <a:spcBef>
                          <a:spcPts val="0"/>
                        </a:spcBef>
                        <a:spcAft>
                          <a:spcPts val="0"/>
                        </a:spcAft>
                        <a:buNone/>
                      </a:pPr>
                      <a:endParaRPr sz="1000"/>
                    </a:p>
                  </a:txBody>
                  <a:tcPr marL="63500" marR="63500" marT="63500" marB="63500"/>
                </a:tc>
                <a:extLst>
                  <a:ext uri="{0D108BD9-81ED-4DB2-BD59-A6C34878D82A}">
                    <a16:rowId xmlns:a16="http://schemas.microsoft.com/office/drawing/2014/main" val="10001"/>
                  </a:ext>
                </a:extLst>
              </a:tr>
              <a:tr h="0">
                <a:tc>
                  <a:txBody>
                    <a:bodyPr/>
                    <a:lstStyle/>
                    <a:p>
                      <a:pPr marL="0" lvl="0" indent="0" algn="ctr" rtl="0">
                        <a:spcBef>
                          <a:spcPts val="0"/>
                        </a:spcBef>
                        <a:spcAft>
                          <a:spcPts val="0"/>
                        </a:spcAft>
                        <a:buNone/>
                      </a:pPr>
                      <a:r>
                        <a:rPr lang="en-US" sz="1000"/>
                        <a:t>Jan-2021</a:t>
                      </a:r>
                      <a:endParaRPr sz="1000"/>
                    </a:p>
                  </a:txBody>
                  <a:tcPr marL="63500" marR="63500" marT="63500" marB="63500"/>
                </a:tc>
                <a:tc>
                  <a:txBody>
                    <a:bodyPr/>
                    <a:lstStyle/>
                    <a:p>
                      <a:pPr marL="0" lvl="0" indent="0" algn="ctr" rtl="0">
                        <a:spcBef>
                          <a:spcPts val="0"/>
                        </a:spcBef>
                        <a:spcAft>
                          <a:spcPts val="0"/>
                        </a:spcAft>
                        <a:buNone/>
                      </a:pPr>
                      <a:r>
                        <a:rPr lang="en-US" sz="1000"/>
                        <a:t>1-2 Transactions</a:t>
                      </a:r>
                      <a:endParaRPr sz="1000"/>
                    </a:p>
                  </a:txBody>
                  <a:tcPr marL="63500" marR="63500" marT="63500" marB="63500"/>
                </a:tc>
                <a:tc>
                  <a:txBody>
                    <a:bodyPr/>
                    <a:lstStyle/>
                    <a:p>
                      <a:pPr marL="0" lvl="0" indent="0" algn="ctr" rtl="0">
                        <a:spcBef>
                          <a:spcPts val="0"/>
                        </a:spcBef>
                        <a:spcAft>
                          <a:spcPts val="0"/>
                        </a:spcAft>
                        <a:buNone/>
                      </a:pPr>
                      <a:endParaRPr sz="1000"/>
                    </a:p>
                  </a:txBody>
                  <a:tcPr marL="63500" marR="63500" marT="63500" marB="63500"/>
                </a:tc>
                <a:tc>
                  <a:txBody>
                    <a:bodyPr/>
                    <a:lstStyle/>
                    <a:p>
                      <a:pPr marL="0" lvl="0" indent="0" algn="ctr" rtl="0">
                        <a:spcBef>
                          <a:spcPts val="0"/>
                        </a:spcBef>
                        <a:spcAft>
                          <a:spcPts val="0"/>
                        </a:spcAft>
                        <a:buNone/>
                      </a:pPr>
                      <a:endParaRPr sz="1000"/>
                    </a:p>
                  </a:txBody>
                  <a:tcPr marL="63500" marR="63500" marT="63500" marB="63500"/>
                </a:tc>
                <a:extLst>
                  <a:ext uri="{0D108BD9-81ED-4DB2-BD59-A6C34878D82A}">
                    <a16:rowId xmlns:a16="http://schemas.microsoft.com/office/drawing/2014/main" val="10002"/>
                  </a:ext>
                </a:extLst>
              </a:tr>
              <a:tr h="0">
                <a:tc>
                  <a:txBody>
                    <a:bodyPr/>
                    <a:lstStyle/>
                    <a:p>
                      <a:pPr marL="0" lvl="0" indent="0" algn="ctr" rtl="0">
                        <a:spcBef>
                          <a:spcPts val="0"/>
                        </a:spcBef>
                        <a:spcAft>
                          <a:spcPts val="0"/>
                        </a:spcAft>
                        <a:buNone/>
                      </a:pPr>
                      <a:r>
                        <a:rPr lang="en-US" sz="1000"/>
                        <a:t>Jan-2021</a:t>
                      </a:r>
                      <a:endParaRPr sz="1000"/>
                    </a:p>
                  </a:txBody>
                  <a:tcPr marL="63500" marR="63500" marT="63500" marB="63500"/>
                </a:tc>
                <a:tc>
                  <a:txBody>
                    <a:bodyPr/>
                    <a:lstStyle/>
                    <a:p>
                      <a:pPr marL="0" lvl="0" indent="0" algn="ctr" rtl="0">
                        <a:spcBef>
                          <a:spcPts val="0"/>
                        </a:spcBef>
                        <a:spcAft>
                          <a:spcPts val="0"/>
                        </a:spcAft>
                        <a:buNone/>
                      </a:pPr>
                      <a:r>
                        <a:rPr lang="en-US" sz="1000"/>
                        <a:t>3-4 Transactions</a:t>
                      </a:r>
                      <a:endParaRPr sz="1000"/>
                    </a:p>
                  </a:txBody>
                  <a:tcPr marL="63500" marR="63500" marT="63500" marB="63500"/>
                </a:tc>
                <a:tc>
                  <a:txBody>
                    <a:bodyPr/>
                    <a:lstStyle/>
                    <a:p>
                      <a:pPr marL="0" lvl="0" indent="0" algn="ctr" rtl="0">
                        <a:spcBef>
                          <a:spcPts val="0"/>
                        </a:spcBef>
                        <a:spcAft>
                          <a:spcPts val="0"/>
                        </a:spcAft>
                        <a:buNone/>
                      </a:pPr>
                      <a:endParaRPr sz="1000"/>
                    </a:p>
                  </a:txBody>
                  <a:tcPr marL="63500" marR="63500" marT="63500" marB="63500"/>
                </a:tc>
                <a:tc>
                  <a:txBody>
                    <a:bodyPr/>
                    <a:lstStyle/>
                    <a:p>
                      <a:pPr marL="0" lvl="0" indent="0" algn="ctr" rtl="0">
                        <a:spcBef>
                          <a:spcPts val="0"/>
                        </a:spcBef>
                        <a:spcAft>
                          <a:spcPts val="0"/>
                        </a:spcAft>
                        <a:buNone/>
                      </a:pPr>
                      <a:endParaRPr sz="1000"/>
                    </a:p>
                  </a:txBody>
                  <a:tcPr marL="63500" marR="63500" marT="63500" marB="63500"/>
                </a:tc>
                <a:extLst>
                  <a:ext uri="{0D108BD9-81ED-4DB2-BD59-A6C34878D82A}">
                    <a16:rowId xmlns:a16="http://schemas.microsoft.com/office/drawing/2014/main" val="10003"/>
                  </a:ext>
                </a:extLst>
              </a:tr>
              <a:tr h="0">
                <a:tc>
                  <a:txBody>
                    <a:bodyPr/>
                    <a:lstStyle/>
                    <a:p>
                      <a:pPr marL="0" lvl="0" indent="0" algn="ctr" rtl="0">
                        <a:spcBef>
                          <a:spcPts val="0"/>
                        </a:spcBef>
                        <a:spcAft>
                          <a:spcPts val="0"/>
                        </a:spcAft>
                        <a:buNone/>
                      </a:pPr>
                      <a:r>
                        <a:rPr lang="en-US" sz="1000"/>
                        <a:t>Jan-2021</a:t>
                      </a:r>
                      <a:endParaRPr sz="1000"/>
                    </a:p>
                  </a:txBody>
                  <a:tcPr marL="63500" marR="63500" marT="63500" marB="63500"/>
                </a:tc>
                <a:tc>
                  <a:txBody>
                    <a:bodyPr/>
                    <a:lstStyle/>
                    <a:p>
                      <a:pPr marL="0" lvl="0" indent="0" algn="ctr" rtl="0">
                        <a:spcBef>
                          <a:spcPts val="0"/>
                        </a:spcBef>
                        <a:spcAft>
                          <a:spcPts val="0"/>
                        </a:spcAft>
                        <a:buNone/>
                      </a:pPr>
                      <a:r>
                        <a:rPr lang="en-US" sz="1000"/>
                        <a:t>5+ Transactions</a:t>
                      </a:r>
                      <a:endParaRPr sz="1000"/>
                    </a:p>
                  </a:txBody>
                  <a:tcPr marL="63500" marR="63500" marT="63500" marB="63500"/>
                </a:tc>
                <a:tc>
                  <a:txBody>
                    <a:bodyPr/>
                    <a:lstStyle/>
                    <a:p>
                      <a:pPr marL="0" lvl="0" indent="0" algn="ctr" rtl="0">
                        <a:spcBef>
                          <a:spcPts val="0"/>
                        </a:spcBef>
                        <a:spcAft>
                          <a:spcPts val="0"/>
                        </a:spcAft>
                        <a:buNone/>
                      </a:pPr>
                      <a:endParaRPr sz="1000"/>
                    </a:p>
                  </a:txBody>
                  <a:tcPr marL="63500" marR="63500" marT="63500" marB="63500"/>
                </a:tc>
                <a:tc>
                  <a:txBody>
                    <a:bodyPr/>
                    <a:lstStyle/>
                    <a:p>
                      <a:pPr marL="0" lvl="0" indent="0" algn="ctr" rtl="0">
                        <a:spcBef>
                          <a:spcPts val="0"/>
                        </a:spcBef>
                        <a:spcAft>
                          <a:spcPts val="0"/>
                        </a:spcAft>
                        <a:buNone/>
                      </a:pPr>
                      <a:endParaRPr sz="1000"/>
                    </a:p>
                  </a:txBody>
                  <a:tcPr marL="63500" marR="63500" marT="63500" marB="63500"/>
                </a:tc>
                <a:extLst>
                  <a:ext uri="{0D108BD9-81ED-4DB2-BD59-A6C34878D82A}">
                    <a16:rowId xmlns:a16="http://schemas.microsoft.com/office/drawing/2014/main" val="10004"/>
                  </a:ext>
                </a:extLst>
              </a:tr>
              <a:tr h="0">
                <a:tc>
                  <a:txBody>
                    <a:bodyPr/>
                    <a:lstStyle/>
                    <a:p>
                      <a:pPr marL="0" lvl="0" indent="0" algn="ctr" rtl="0">
                        <a:spcBef>
                          <a:spcPts val="0"/>
                        </a:spcBef>
                        <a:spcAft>
                          <a:spcPts val="0"/>
                        </a:spcAft>
                        <a:buNone/>
                      </a:pPr>
                      <a:r>
                        <a:rPr lang="en-US" sz="1000"/>
                        <a:t>Feb-2021</a:t>
                      </a:r>
                      <a:endParaRPr sz="1000"/>
                    </a:p>
                  </a:txBody>
                  <a:tcPr marL="63500" marR="63500" marT="63500" marB="63500"/>
                </a:tc>
                <a:tc>
                  <a:txBody>
                    <a:bodyPr/>
                    <a:lstStyle/>
                    <a:p>
                      <a:pPr marL="0" lvl="0" indent="0" algn="ctr" rtl="0">
                        <a:spcBef>
                          <a:spcPts val="0"/>
                        </a:spcBef>
                        <a:spcAft>
                          <a:spcPts val="0"/>
                        </a:spcAft>
                        <a:buNone/>
                      </a:pPr>
                      <a:r>
                        <a:rPr lang="en-US" sz="1000"/>
                        <a:t>0 Transaction</a:t>
                      </a:r>
                      <a:endParaRPr sz="1000"/>
                    </a:p>
                  </a:txBody>
                  <a:tcPr marL="63500" marR="63500" marT="63500" marB="63500"/>
                </a:tc>
                <a:tc>
                  <a:txBody>
                    <a:bodyPr/>
                    <a:lstStyle/>
                    <a:p>
                      <a:pPr marL="0" lvl="0" indent="0" algn="ctr" rtl="0">
                        <a:spcBef>
                          <a:spcPts val="0"/>
                        </a:spcBef>
                        <a:spcAft>
                          <a:spcPts val="0"/>
                        </a:spcAft>
                        <a:buNone/>
                      </a:pPr>
                      <a:endParaRPr sz="1000"/>
                    </a:p>
                  </a:txBody>
                  <a:tcPr marL="63500" marR="63500" marT="63500" marB="63500"/>
                </a:tc>
                <a:tc>
                  <a:txBody>
                    <a:bodyPr/>
                    <a:lstStyle/>
                    <a:p>
                      <a:pPr marL="0" lvl="0" indent="0" algn="ctr" rtl="0">
                        <a:spcBef>
                          <a:spcPts val="0"/>
                        </a:spcBef>
                        <a:spcAft>
                          <a:spcPts val="0"/>
                        </a:spcAft>
                        <a:buNone/>
                      </a:pPr>
                      <a:endParaRPr sz="1000"/>
                    </a:p>
                  </a:txBody>
                  <a:tcPr marL="63500" marR="63500" marT="63500" marB="63500"/>
                </a:tc>
                <a:extLst>
                  <a:ext uri="{0D108BD9-81ED-4DB2-BD59-A6C34878D82A}">
                    <a16:rowId xmlns:a16="http://schemas.microsoft.com/office/drawing/2014/main" val="10005"/>
                  </a:ext>
                </a:extLst>
              </a:tr>
              <a:tr h="0">
                <a:tc>
                  <a:txBody>
                    <a:bodyPr/>
                    <a:lstStyle/>
                    <a:p>
                      <a:pPr marL="0" lvl="0" indent="0" algn="ctr" rtl="0">
                        <a:spcBef>
                          <a:spcPts val="0"/>
                        </a:spcBef>
                        <a:spcAft>
                          <a:spcPts val="0"/>
                        </a:spcAft>
                        <a:buNone/>
                      </a:pPr>
                      <a:r>
                        <a:rPr lang="en-US" sz="1000"/>
                        <a:t>…</a:t>
                      </a:r>
                      <a:endParaRPr sz="1000"/>
                    </a:p>
                  </a:txBody>
                  <a:tcPr marL="63500" marR="63500" marT="63500" marB="63500"/>
                </a:tc>
                <a:tc>
                  <a:txBody>
                    <a:bodyPr/>
                    <a:lstStyle/>
                    <a:p>
                      <a:pPr marL="0" lvl="0" indent="0" algn="ctr" rtl="0">
                        <a:spcBef>
                          <a:spcPts val="0"/>
                        </a:spcBef>
                        <a:spcAft>
                          <a:spcPts val="0"/>
                        </a:spcAft>
                        <a:buNone/>
                      </a:pPr>
                      <a:r>
                        <a:rPr lang="en-US" sz="1000"/>
                        <a:t>…</a:t>
                      </a:r>
                      <a:endParaRPr sz="1000"/>
                    </a:p>
                  </a:txBody>
                  <a:tcPr marL="63500" marR="63500" marT="63500" marB="63500"/>
                </a:tc>
                <a:tc>
                  <a:txBody>
                    <a:bodyPr/>
                    <a:lstStyle/>
                    <a:p>
                      <a:pPr marL="0" lvl="0" indent="0" algn="ctr" rtl="0">
                        <a:spcBef>
                          <a:spcPts val="0"/>
                        </a:spcBef>
                        <a:spcAft>
                          <a:spcPts val="0"/>
                        </a:spcAft>
                        <a:buNone/>
                      </a:pPr>
                      <a:endParaRPr sz="1000"/>
                    </a:p>
                  </a:txBody>
                  <a:tcPr marL="63500" marR="63500" marT="63500" marB="63500"/>
                </a:tc>
                <a:tc>
                  <a:txBody>
                    <a:bodyPr/>
                    <a:lstStyle/>
                    <a:p>
                      <a:pPr marL="0" lvl="0" indent="0" algn="ctr" rtl="0">
                        <a:spcBef>
                          <a:spcPts val="0"/>
                        </a:spcBef>
                        <a:spcAft>
                          <a:spcPts val="0"/>
                        </a:spcAft>
                        <a:buNone/>
                      </a:pPr>
                      <a:endParaRPr sz="1000"/>
                    </a:p>
                  </a:txBody>
                  <a:tcPr marL="63500" marR="63500" marT="63500" marB="63500"/>
                </a:tc>
                <a:extLst>
                  <a:ext uri="{0D108BD9-81ED-4DB2-BD59-A6C34878D82A}">
                    <a16:rowId xmlns:a16="http://schemas.microsoft.com/office/drawing/2014/main" val="10006"/>
                  </a:ext>
                </a:extLst>
              </a:tr>
              <a:tr h="0">
                <a:tc>
                  <a:txBody>
                    <a:bodyPr/>
                    <a:lstStyle/>
                    <a:p>
                      <a:pPr marL="0" lvl="0" indent="0" algn="ctr" rtl="0">
                        <a:spcBef>
                          <a:spcPts val="0"/>
                        </a:spcBef>
                        <a:spcAft>
                          <a:spcPts val="0"/>
                        </a:spcAft>
                        <a:buNone/>
                      </a:pPr>
                      <a:r>
                        <a:rPr lang="en-US" sz="1000"/>
                        <a:t>…</a:t>
                      </a:r>
                      <a:endParaRPr sz="1000"/>
                    </a:p>
                  </a:txBody>
                  <a:tcPr marL="63500" marR="63500" marT="63500" marB="63500"/>
                </a:tc>
                <a:tc>
                  <a:txBody>
                    <a:bodyPr/>
                    <a:lstStyle/>
                    <a:p>
                      <a:pPr marL="0" lvl="0" indent="0" algn="ctr" rtl="0">
                        <a:spcBef>
                          <a:spcPts val="0"/>
                        </a:spcBef>
                        <a:spcAft>
                          <a:spcPts val="0"/>
                        </a:spcAft>
                        <a:buNone/>
                      </a:pPr>
                      <a:r>
                        <a:rPr lang="en-US" sz="1000"/>
                        <a:t>…</a:t>
                      </a:r>
                      <a:endParaRPr sz="1000"/>
                    </a:p>
                  </a:txBody>
                  <a:tcPr marL="63500" marR="63500" marT="63500" marB="63500"/>
                </a:tc>
                <a:tc>
                  <a:txBody>
                    <a:bodyPr/>
                    <a:lstStyle/>
                    <a:p>
                      <a:pPr marL="0" lvl="0" indent="0" algn="ctr" rtl="0">
                        <a:spcBef>
                          <a:spcPts val="0"/>
                        </a:spcBef>
                        <a:spcAft>
                          <a:spcPts val="0"/>
                        </a:spcAft>
                        <a:buNone/>
                      </a:pPr>
                      <a:endParaRPr sz="1000"/>
                    </a:p>
                  </a:txBody>
                  <a:tcPr marL="63500" marR="63500" marT="63500" marB="63500"/>
                </a:tc>
                <a:tc>
                  <a:txBody>
                    <a:bodyPr/>
                    <a:lstStyle/>
                    <a:p>
                      <a:pPr marL="0" lvl="0" indent="0" algn="ctr" rtl="0">
                        <a:spcBef>
                          <a:spcPts val="0"/>
                        </a:spcBef>
                        <a:spcAft>
                          <a:spcPts val="0"/>
                        </a:spcAft>
                        <a:buNone/>
                      </a:pPr>
                      <a:endParaRPr sz="1000"/>
                    </a:p>
                  </a:txBody>
                  <a:tcPr marL="63500" marR="63500" marT="63500" marB="63500"/>
                </a:tc>
                <a:extLst>
                  <a:ext uri="{0D108BD9-81ED-4DB2-BD59-A6C34878D82A}">
                    <a16:rowId xmlns:a16="http://schemas.microsoft.com/office/drawing/2014/main" val="10007"/>
                  </a:ext>
                </a:extLst>
              </a:tr>
              <a:tr h="0">
                <a:tc>
                  <a:txBody>
                    <a:bodyPr/>
                    <a:lstStyle/>
                    <a:p>
                      <a:pPr marL="0" lvl="0" indent="0" algn="ctr" rtl="0">
                        <a:spcBef>
                          <a:spcPts val="0"/>
                        </a:spcBef>
                        <a:spcAft>
                          <a:spcPts val="0"/>
                        </a:spcAft>
                        <a:buNone/>
                      </a:pPr>
                      <a:r>
                        <a:rPr lang="en-US" sz="1000"/>
                        <a:t>…</a:t>
                      </a:r>
                      <a:endParaRPr sz="1000"/>
                    </a:p>
                  </a:txBody>
                  <a:tcPr marL="63500" marR="63500" marT="63500" marB="63500"/>
                </a:tc>
                <a:tc>
                  <a:txBody>
                    <a:bodyPr/>
                    <a:lstStyle/>
                    <a:p>
                      <a:pPr marL="0" lvl="0" indent="0" algn="ctr" rtl="0">
                        <a:spcBef>
                          <a:spcPts val="0"/>
                        </a:spcBef>
                        <a:spcAft>
                          <a:spcPts val="0"/>
                        </a:spcAft>
                        <a:buNone/>
                      </a:pPr>
                      <a:r>
                        <a:rPr lang="en-US" sz="1000"/>
                        <a:t>…</a:t>
                      </a:r>
                      <a:endParaRPr sz="1000"/>
                    </a:p>
                  </a:txBody>
                  <a:tcPr marL="63500" marR="63500" marT="63500" marB="63500"/>
                </a:tc>
                <a:tc>
                  <a:txBody>
                    <a:bodyPr/>
                    <a:lstStyle/>
                    <a:p>
                      <a:pPr marL="0" lvl="0" indent="0" algn="ctr" rtl="0">
                        <a:spcBef>
                          <a:spcPts val="0"/>
                        </a:spcBef>
                        <a:spcAft>
                          <a:spcPts val="0"/>
                        </a:spcAft>
                        <a:buNone/>
                      </a:pPr>
                      <a:endParaRPr sz="1000"/>
                    </a:p>
                  </a:txBody>
                  <a:tcPr marL="63500" marR="63500" marT="63500" marB="63500"/>
                </a:tc>
                <a:tc>
                  <a:txBody>
                    <a:bodyPr/>
                    <a:lstStyle/>
                    <a:p>
                      <a:pPr marL="0" lvl="0" indent="0" algn="ctr" rtl="0">
                        <a:spcBef>
                          <a:spcPts val="0"/>
                        </a:spcBef>
                        <a:spcAft>
                          <a:spcPts val="0"/>
                        </a:spcAft>
                        <a:buNone/>
                      </a:pPr>
                      <a:endParaRPr sz="1000"/>
                    </a:p>
                  </a:txBody>
                  <a:tcPr marL="63500" marR="63500" marT="63500" marB="63500"/>
                </a:tc>
                <a:extLst>
                  <a:ext uri="{0D108BD9-81ED-4DB2-BD59-A6C34878D82A}">
                    <a16:rowId xmlns:a16="http://schemas.microsoft.com/office/drawing/2014/main" val="10008"/>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g19b4b019e43_0_71"/>
          <p:cNvSpPr txBox="1">
            <a:spLocks noGrp="1"/>
          </p:cNvSpPr>
          <p:nvPr>
            <p:ph type="sldNum" idx="12"/>
          </p:nvPr>
        </p:nvSpPr>
        <p:spPr>
          <a:xfrm>
            <a:off x="9347200" y="6621502"/>
            <a:ext cx="2844900" cy="2316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12</a:t>
            </a:fld>
            <a:endParaRPr/>
          </a:p>
        </p:txBody>
      </p:sp>
      <p:sp>
        <p:nvSpPr>
          <p:cNvPr id="238" name="Google Shape;238;g19b4b019e43_0_71"/>
          <p:cNvSpPr txBox="1">
            <a:spLocks noGrp="1"/>
          </p:cNvSpPr>
          <p:nvPr>
            <p:ph type="body" idx="2"/>
          </p:nvPr>
        </p:nvSpPr>
        <p:spPr>
          <a:xfrm>
            <a:off x="609599" y="864400"/>
            <a:ext cx="5380500" cy="297000"/>
          </a:xfrm>
          <a:prstGeom prst="rect">
            <a:avLst/>
          </a:prstGeom>
        </p:spPr>
        <p:txBody>
          <a:bodyPr spcFirstLastPara="1" wrap="square" lIns="0" tIns="0" rIns="0" bIns="0" anchor="t" anchorCtr="0">
            <a:noAutofit/>
          </a:bodyPr>
          <a:lstStyle/>
          <a:p>
            <a:pPr marL="0" lvl="0" indent="0" algn="l" rtl="0">
              <a:spcBef>
                <a:spcPts val="360"/>
              </a:spcBef>
              <a:spcAft>
                <a:spcPts val="0"/>
              </a:spcAft>
              <a:buNone/>
            </a:pPr>
            <a:r>
              <a:rPr lang="en-US"/>
              <a:t>Query Tips</a:t>
            </a:r>
            <a:endParaRPr/>
          </a:p>
        </p:txBody>
      </p:sp>
      <p:sp>
        <p:nvSpPr>
          <p:cNvPr id="239" name="Google Shape;239;g19b4b019e43_0_71"/>
          <p:cNvSpPr txBox="1">
            <a:spLocks noGrp="1"/>
          </p:cNvSpPr>
          <p:nvPr>
            <p:ph type="title"/>
          </p:nvPr>
        </p:nvSpPr>
        <p:spPr>
          <a:xfrm>
            <a:off x="609600" y="331000"/>
            <a:ext cx="5943300" cy="533400"/>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en-US" b="1" dirty="0"/>
              <a:t>Client Transaction Behavior: Activity Levels</a:t>
            </a:r>
            <a:endParaRPr dirty="0"/>
          </a:p>
        </p:txBody>
      </p:sp>
      <p:graphicFrame>
        <p:nvGraphicFramePr>
          <p:cNvPr id="240" name="Google Shape;240;g19b4b019e43_0_71"/>
          <p:cNvGraphicFramePr/>
          <p:nvPr/>
        </p:nvGraphicFramePr>
        <p:xfrm>
          <a:off x="6019950" y="1313488"/>
          <a:ext cx="5601150" cy="1178560"/>
        </p:xfrm>
        <a:graphic>
          <a:graphicData uri="http://schemas.openxmlformats.org/drawingml/2006/table">
            <a:tbl>
              <a:tblPr>
                <a:noFill/>
                <a:tableStyleId>{9433B2D3-8186-43C3-A06F-6E27157634E1}</a:tableStyleId>
              </a:tblPr>
              <a:tblGrid>
                <a:gridCol w="1867050">
                  <a:extLst>
                    <a:ext uri="{9D8B030D-6E8A-4147-A177-3AD203B41FA5}">
                      <a16:colId xmlns:a16="http://schemas.microsoft.com/office/drawing/2014/main" val="20000"/>
                    </a:ext>
                  </a:extLst>
                </a:gridCol>
                <a:gridCol w="1867050">
                  <a:extLst>
                    <a:ext uri="{9D8B030D-6E8A-4147-A177-3AD203B41FA5}">
                      <a16:colId xmlns:a16="http://schemas.microsoft.com/office/drawing/2014/main" val="20001"/>
                    </a:ext>
                  </a:extLst>
                </a:gridCol>
                <a:gridCol w="1867050">
                  <a:extLst>
                    <a:ext uri="{9D8B030D-6E8A-4147-A177-3AD203B41FA5}">
                      <a16:colId xmlns:a16="http://schemas.microsoft.com/office/drawing/2014/main" val="20002"/>
                    </a:ext>
                  </a:extLst>
                </a:gridCol>
              </a:tblGrid>
              <a:tr h="0">
                <a:tc>
                  <a:txBody>
                    <a:bodyPr/>
                    <a:lstStyle/>
                    <a:p>
                      <a:pPr marL="0" lvl="0" indent="0" algn="ctr" rtl="0">
                        <a:spcBef>
                          <a:spcPts val="0"/>
                        </a:spcBef>
                        <a:spcAft>
                          <a:spcPts val="0"/>
                        </a:spcAft>
                        <a:buNone/>
                      </a:pPr>
                      <a:r>
                        <a:rPr lang="en-US" sz="1100"/>
                        <a:t>Month</a:t>
                      </a:r>
                      <a:endParaRPr sz="1100"/>
                    </a:p>
                  </a:txBody>
                  <a:tcPr marL="63500" marR="63500" marT="63500" marB="63500"/>
                </a:tc>
                <a:tc>
                  <a:txBody>
                    <a:bodyPr/>
                    <a:lstStyle/>
                    <a:p>
                      <a:pPr marL="0" lvl="0" indent="0" algn="ctr" rtl="0">
                        <a:spcBef>
                          <a:spcPts val="0"/>
                        </a:spcBef>
                        <a:spcAft>
                          <a:spcPts val="0"/>
                        </a:spcAft>
                        <a:buNone/>
                      </a:pPr>
                      <a:r>
                        <a:rPr lang="en-US" sz="1100"/>
                        <a:t>Unique Customer Identifier</a:t>
                      </a:r>
                      <a:endParaRPr sz="1100"/>
                    </a:p>
                  </a:txBody>
                  <a:tcPr marL="63500" marR="63500" marT="63500" marB="63500"/>
                </a:tc>
                <a:tc>
                  <a:txBody>
                    <a:bodyPr/>
                    <a:lstStyle/>
                    <a:p>
                      <a:pPr marL="0" lvl="0" indent="0" algn="ctr" rtl="0">
                        <a:spcBef>
                          <a:spcPts val="0"/>
                        </a:spcBef>
                        <a:spcAft>
                          <a:spcPts val="0"/>
                        </a:spcAft>
                        <a:buNone/>
                      </a:pPr>
                      <a:r>
                        <a:rPr lang="en-US" sz="1100"/>
                        <a:t>Monthly Transaction Count</a:t>
                      </a:r>
                      <a:endParaRPr sz="1100"/>
                    </a:p>
                  </a:txBody>
                  <a:tcPr marL="63500" marR="63500" marT="63500" marB="63500"/>
                </a:tc>
                <a:extLst>
                  <a:ext uri="{0D108BD9-81ED-4DB2-BD59-A6C34878D82A}">
                    <a16:rowId xmlns:a16="http://schemas.microsoft.com/office/drawing/2014/main" val="10000"/>
                  </a:ext>
                </a:extLst>
              </a:tr>
              <a:tr h="0">
                <a:tc>
                  <a:txBody>
                    <a:bodyPr/>
                    <a:lstStyle/>
                    <a:p>
                      <a:pPr marL="0" lvl="0" indent="0" algn="ctr" rtl="0">
                        <a:spcBef>
                          <a:spcPts val="0"/>
                        </a:spcBef>
                        <a:spcAft>
                          <a:spcPts val="0"/>
                        </a:spcAft>
                        <a:buNone/>
                      </a:pPr>
                      <a:r>
                        <a:rPr lang="en-US" sz="1000"/>
                        <a:t>Jan-2021</a:t>
                      </a:r>
                      <a:endParaRPr sz="1000"/>
                    </a:p>
                  </a:txBody>
                  <a:tcPr marL="63500" marR="63500" marT="63500" marB="63500"/>
                </a:tc>
                <a:tc>
                  <a:txBody>
                    <a:bodyPr/>
                    <a:lstStyle/>
                    <a:p>
                      <a:pPr marL="0" lvl="0" indent="0" algn="ctr" rtl="0">
                        <a:spcBef>
                          <a:spcPts val="0"/>
                        </a:spcBef>
                        <a:spcAft>
                          <a:spcPts val="0"/>
                        </a:spcAft>
                        <a:buNone/>
                      </a:pPr>
                      <a:r>
                        <a:rPr lang="en-US" sz="1100"/>
                        <a:t>xxxx01</a:t>
                      </a:r>
                      <a:endParaRPr sz="1100"/>
                    </a:p>
                  </a:txBody>
                  <a:tcPr marL="63500" marR="63500" marT="63500" marB="63500"/>
                </a:tc>
                <a:tc>
                  <a:txBody>
                    <a:bodyPr/>
                    <a:lstStyle/>
                    <a:p>
                      <a:pPr marL="0" lvl="0" indent="0" algn="ctr" rtl="0">
                        <a:spcBef>
                          <a:spcPts val="0"/>
                        </a:spcBef>
                        <a:spcAft>
                          <a:spcPts val="0"/>
                        </a:spcAft>
                        <a:buNone/>
                      </a:pPr>
                      <a:r>
                        <a:rPr lang="en-US" sz="1100"/>
                        <a:t>3</a:t>
                      </a:r>
                      <a:endParaRPr sz="1100"/>
                    </a:p>
                  </a:txBody>
                  <a:tcPr marL="63500" marR="63500" marT="63500" marB="63500"/>
                </a:tc>
                <a:extLst>
                  <a:ext uri="{0D108BD9-81ED-4DB2-BD59-A6C34878D82A}">
                    <a16:rowId xmlns:a16="http://schemas.microsoft.com/office/drawing/2014/main" val="10001"/>
                  </a:ext>
                </a:extLst>
              </a:tr>
              <a:tr h="0">
                <a:tc>
                  <a:txBody>
                    <a:bodyPr/>
                    <a:lstStyle/>
                    <a:p>
                      <a:pPr marL="0" lvl="0" indent="0" algn="ctr" rtl="0">
                        <a:spcBef>
                          <a:spcPts val="0"/>
                        </a:spcBef>
                        <a:spcAft>
                          <a:spcPts val="0"/>
                        </a:spcAft>
                        <a:buNone/>
                      </a:pPr>
                      <a:r>
                        <a:rPr lang="en-US" sz="1000"/>
                        <a:t>Feb-2021</a:t>
                      </a:r>
                      <a:endParaRPr sz="1000"/>
                    </a:p>
                  </a:txBody>
                  <a:tcPr marL="63500" marR="63500" marT="63500" marB="63500"/>
                </a:tc>
                <a:tc>
                  <a:txBody>
                    <a:bodyPr/>
                    <a:lstStyle/>
                    <a:p>
                      <a:pPr marL="0" lvl="0" indent="0" algn="ctr" rtl="0">
                        <a:spcBef>
                          <a:spcPts val="0"/>
                        </a:spcBef>
                        <a:spcAft>
                          <a:spcPts val="0"/>
                        </a:spcAft>
                        <a:buNone/>
                      </a:pPr>
                      <a:r>
                        <a:rPr lang="en-US" sz="1100"/>
                        <a:t>xxxx02</a:t>
                      </a:r>
                      <a:endParaRPr sz="1100"/>
                    </a:p>
                  </a:txBody>
                  <a:tcPr marL="63500" marR="63500" marT="63500" marB="63500"/>
                </a:tc>
                <a:tc>
                  <a:txBody>
                    <a:bodyPr/>
                    <a:lstStyle/>
                    <a:p>
                      <a:pPr marL="0" lvl="0" indent="0" algn="ctr" rtl="0">
                        <a:spcBef>
                          <a:spcPts val="0"/>
                        </a:spcBef>
                        <a:spcAft>
                          <a:spcPts val="0"/>
                        </a:spcAft>
                        <a:buNone/>
                      </a:pPr>
                      <a:r>
                        <a:rPr lang="en-US" sz="1100"/>
                        <a:t>7</a:t>
                      </a:r>
                      <a:endParaRPr sz="1100"/>
                    </a:p>
                  </a:txBody>
                  <a:tcPr marL="63500" marR="63500" marT="63500" marB="63500"/>
                </a:tc>
                <a:extLst>
                  <a:ext uri="{0D108BD9-81ED-4DB2-BD59-A6C34878D82A}">
                    <a16:rowId xmlns:a16="http://schemas.microsoft.com/office/drawing/2014/main" val="10002"/>
                  </a:ext>
                </a:extLst>
              </a:tr>
              <a:tr h="0">
                <a:tc>
                  <a:txBody>
                    <a:bodyPr/>
                    <a:lstStyle/>
                    <a:p>
                      <a:pPr marL="0" lvl="0" indent="0" algn="ctr" rtl="0">
                        <a:spcBef>
                          <a:spcPts val="0"/>
                        </a:spcBef>
                        <a:spcAft>
                          <a:spcPts val="0"/>
                        </a:spcAft>
                        <a:buNone/>
                      </a:pPr>
                      <a:r>
                        <a:rPr lang="en-US" sz="1000"/>
                        <a:t>…</a:t>
                      </a:r>
                      <a:endParaRPr sz="1000"/>
                    </a:p>
                  </a:txBody>
                  <a:tcPr marL="63500" marR="63500" marT="63500" marB="63500"/>
                </a:tc>
                <a:tc>
                  <a:txBody>
                    <a:bodyPr/>
                    <a:lstStyle/>
                    <a:p>
                      <a:pPr marL="0" lvl="0" indent="0" algn="ctr" rtl="0">
                        <a:spcBef>
                          <a:spcPts val="0"/>
                        </a:spcBef>
                        <a:spcAft>
                          <a:spcPts val="0"/>
                        </a:spcAft>
                        <a:buNone/>
                      </a:pPr>
                      <a:r>
                        <a:rPr lang="en-US" sz="1100"/>
                        <a:t>…</a:t>
                      </a:r>
                      <a:endParaRPr sz="1100"/>
                    </a:p>
                  </a:txBody>
                  <a:tcPr marL="63500" marR="63500" marT="63500" marB="63500"/>
                </a:tc>
                <a:tc>
                  <a:txBody>
                    <a:bodyPr/>
                    <a:lstStyle/>
                    <a:p>
                      <a:pPr marL="0" lvl="0" indent="0" algn="ctr" rtl="0">
                        <a:spcBef>
                          <a:spcPts val="0"/>
                        </a:spcBef>
                        <a:spcAft>
                          <a:spcPts val="0"/>
                        </a:spcAft>
                        <a:buNone/>
                      </a:pPr>
                      <a:r>
                        <a:rPr lang="en-US" sz="1100"/>
                        <a:t>…</a:t>
                      </a:r>
                      <a:endParaRPr sz="1100"/>
                    </a:p>
                  </a:txBody>
                  <a:tcPr marL="63500" marR="63500" marT="63500" marB="63500"/>
                </a:tc>
                <a:extLst>
                  <a:ext uri="{0D108BD9-81ED-4DB2-BD59-A6C34878D82A}">
                    <a16:rowId xmlns:a16="http://schemas.microsoft.com/office/drawing/2014/main" val="10003"/>
                  </a:ext>
                </a:extLst>
              </a:tr>
            </a:tbl>
          </a:graphicData>
        </a:graphic>
      </p:graphicFrame>
      <p:graphicFrame>
        <p:nvGraphicFramePr>
          <p:cNvPr id="241" name="Google Shape;241;g19b4b019e43_0_71"/>
          <p:cNvGraphicFramePr/>
          <p:nvPr/>
        </p:nvGraphicFramePr>
        <p:xfrm>
          <a:off x="6020000" y="2956375"/>
          <a:ext cx="5677100" cy="1346200"/>
        </p:xfrm>
        <a:graphic>
          <a:graphicData uri="http://schemas.openxmlformats.org/drawingml/2006/table">
            <a:tbl>
              <a:tblPr>
                <a:noFill/>
                <a:tableStyleId>{9433B2D3-8186-43C3-A06F-6E27157634E1}</a:tableStyleId>
              </a:tblPr>
              <a:tblGrid>
                <a:gridCol w="781800">
                  <a:extLst>
                    <a:ext uri="{9D8B030D-6E8A-4147-A177-3AD203B41FA5}">
                      <a16:colId xmlns:a16="http://schemas.microsoft.com/office/drawing/2014/main" val="20000"/>
                    </a:ext>
                  </a:extLst>
                </a:gridCol>
                <a:gridCol w="1279900">
                  <a:extLst>
                    <a:ext uri="{9D8B030D-6E8A-4147-A177-3AD203B41FA5}">
                      <a16:colId xmlns:a16="http://schemas.microsoft.com/office/drawing/2014/main" val="20001"/>
                    </a:ext>
                  </a:extLst>
                </a:gridCol>
                <a:gridCol w="891775">
                  <a:extLst>
                    <a:ext uri="{9D8B030D-6E8A-4147-A177-3AD203B41FA5}">
                      <a16:colId xmlns:a16="http://schemas.microsoft.com/office/drawing/2014/main" val="20002"/>
                    </a:ext>
                  </a:extLst>
                </a:gridCol>
                <a:gridCol w="1304375">
                  <a:extLst>
                    <a:ext uri="{9D8B030D-6E8A-4147-A177-3AD203B41FA5}">
                      <a16:colId xmlns:a16="http://schemas.microsoft.com/office/drawing/2014/main" val="20003"/>
                    </a:ext>
                  </a:extLst>
                </a:gridCol>
                <a:gridCol w="1419250">
                  <a:extLst>
                    <a:ext uri="{9D8B030D-6E8A-4147-A177-3AD203B41FA5}">
                      <a16:colId xmlns:a16="http://schemas.microsoft.com/office/drawing/2014/main" val="20004"/>
                    </a:ext>
                  </a:extLst>
                </a:gridCol>
              </a:tblGrid>
              <a:tr h="0">
                <a:tc>
                  <a:txBody>
                    <a:bodyPr/>
                    <a:lstStyle/>
                    <a:p>
                      <a:pPr marL="0" lvl="0" indent="0" algn="ctr" rtl="0">
                        <a:spcBef>
                          <a:spcPts val="0"/>
                        </a:spcBef>
                        <a:spcAft>
                          <a:spcPts val="0"/>
                        </a:spcAft>
                        <a:buNone/>
                      </a:pPr>
                      <a:r>
                        <a:rPr lang="en-US" sz="1100"/>
                        <a:t>Month</a:t>
                      </a:r>
                      <a:endParaRPr sz="1100"/>
                    </a:p>
                  </a:txBody>
                  <a:tcPr marL="63500" marR="63500" marT="63500" marB="63500"/>
                </a:tc>
                <a:tc>
                  <a:txBody>
                    <a:bodyPr/>
                    <a:lstStyle/>
                    <a:p>
                      <a:pPr marL="0" lvl="0" indent="0" algn="ctr" rtl="0">
                        <a:spcBef>
                          <a:spcPts val="0"/>
                        </a:spcBef>
                        <a:spcAft>
                          <a:spcPts val="0"/>
                        </a:spcAft>
                        <a:buNone/>
                      </a:pPr>
                      <a:r>
                        <a:rPr lang="en-US" sz="1100"/>
                        <a:t>Unique Customer Identifier</a:t>
                      </a:r>
                      <a:endParaRPr sz="1100"/>
                    </a:p>
                  </a:txBody>
                  <a:tcPr marL="63500" marR="63500" marT="63500" marB="63500"/>
                </a:tc>
                <a:tc>
                  <a:txBody>
                    <a:bodyPr/>
                    <a:lstStyle/>
                    <a:p>
                      <a:pPr marL="0" lvl="0" indent="0" algn="ctr" rtl="0">
                        <a:spcBef>
                          <a:spcPts val="0"/>
                        </a:spcBef>
                        <a:spcAft>
                          <a:spcPts val="0"/>
                        </a:spcAft>
                        <a:buNone/>
                      </a:pPr>
                      <a:r>
                        <a:rPr lang="en-US" sz="1100"/>
                        <a:t>Segment</a:t>
                      </a:r>
                      <a:endParaRPr sz="1100"/>
                    </a:p>
                  </a:txBody>
                  <a:tcPr marL="63500" marR="63500" marT="63500" marB="63500"/>
                </a:tc>
                <a:tc>
                  <a:txBody>
                    <a:bodyPr/>
                    <a:lstStyle/>
                    <a:p>
                      <a:pPr marL="0" lvl="0" indent="0" algn="ctr" rtl="0">
                        <a:spcBef>
                          <a:spcPts val="0"/>
                        </a:spcBef>
                        <a:spcAft>
                          <a:spcPts val="0"/>
                        </a:spcAft>
                        <a:buNone/>
                      </a:pPr>
                      <a:r>
                        <a:rPr lang="en-US" sz="1100"/>
                        <a:t>Monthly Transaction Count</a:t>
                      </a:r>
                      <a:endParaRPr sz="1100"/>
                    </a:p>
                  </a:txBody>
                  <a:tcPr marL="63500" marR="63500" marT="63500" marB="63500"/>
                </a:tc>
                <a:tc>
                  <a:txBody>
                    <a:bodyPr/>
                    <a:lstStyle/>
                    <a:p>
                      <a:pPr marL="0" lvl="0" indent="0" algn="ctr" rtl="0">
                        <a:spcBef>
                          <a:spcPts val="0"/>
                        </a:spcBef>
                        <a:spcAft>
                          <a:spcPts val="0"/>
                        </a:spcAft>
                        <a:buNone/>
                      </a:pPr>
                      <a:r>
                        <a:rPr lang="en-US" sz="1100"/>
                        <a:t>Monthly Transaction Bucket</a:t>
                      </a:r>
                      <a:endParaRPr sz="1100"/>
                    </a:p>
                  </a:txBody>
                  <a:tcPr marL="63500" marR="63500" marT="63500" marB="63500"/>
                </a:tc>
                <a:extLst>
                  <a:ext uri="{0D108BD9-81ED-4DB2-BD59-A6C34878D82A}">
                    <a16:rowId xmlns:a16="http://schemas.microsoft.com/office/drawing/2014/main" val="10000"/>
                  </a:ext>
                </a:extLst>
              </a:tr>
              <a:tr h="0">
                <a:tc>
                  <a:txBody>
                    <a:bodyPr/>
                    <a:lstStyle/>
                    <a:p>
                      <a:pPr marL="0" lvl="0" indent="0" algn="ctr" rtl="0">
                        <a:spcBef>
                          <a:spcPts val="0"/>
                        </a:spcBef>
                        <a:spcAft>
                          <a:spcPts val="0"/>
                        </a:spcAft>
                        <a:buNone/>
                      </a:pPr>
                      <a:r>
                        <a:rPr lang="en-US" sz="1000"/>
                        <a:t>Jan-2021</a:t>
                      </a:r>
                      <a:endParaRPr sz="1000"/>
                    </a:p>
                  </a:txBody>
                  <a:tcPr marL="63500" marR="63500" marT="63500" marB="63500"/>
                </a:tc>
                <a:tc>
                  <a:txBody>
                    <a:bodyPr/>
                    <a:lstStyle/>
                    <a:p>
                      <a:pPr marL="0" lvl="0" indent="0" algn="ctr" rtl="0">
                        <a:spcBef>
                          <a:spcPts val="0"/>
                        </a:spcBef>
                        <a:spcAft>
                          <a:spcPts val="0"/>
                        </a:spcAft>
                        <a:buNone/>
                      </a:pPr>
                      <a:r>
                        <a:rPr lang="en-US" sz="1100"/>
                        <a:t>xxxx01</a:t>
                      </a:r>
                      <a:endParaRPr sz="1100"/>
                    </a:p>
                  </a:txBody>
                  <a:tcPr marL="63500" marR="63500" marT="63500" marB="63500"/>
                </a:tc>
                <a:tc>
                  <a:txBody>
                    <a:bodyPr/>
                    <a:lstStyle/>
                    <a:p>
                      <a:pPr marL="0" lvl="0" indent="0" algn="ctr" rtl="0">
                        <a:spcBef>
                          <a:spcPts val="0"/>
                        </a:spcBef>
                        <a:spcAft>
                          <a:spcPts val="0"/>
                        </a:spcAft>
                        <a:buNone/>
                      </a:pPr>
                      <a:r>
                        <a:rPr lang="en-US" sz="1100"/>
                        <a:t>Digital</a:t>
                      </a:r>
                      <a:endParaRPr sz="1100"/>
                    </a:p>
                  </a:txBody>
                  <a:tcPr marL="63500" marR="63500" marT="63500" marB="63500"/>
                </a:tc>
                <a:tc>
                  <a:txBody>
                    <a:bodyPr/>
                    <a:lstStyle/>
                    <a:p>
                      <a:pPr marL="0" lvl="0" indent="0" algn="ctr" rtl="0">
                        <a:spcBef>
                          <a:spcPts val="0"/>
                        </a:spcBef>
                        <a:spcAft>
                          <a:spcPts val="0"/>
                        </a:spcAft>
                        <a:buNone/>
                      </a:pPr>
                      <a:r>
                        <a:rPr lang="en-US" sz="1100"/>
                        <a:t>3</a:t>
                      </a:r>
                      <a:endParaRPr sz="1100"/>
                    </a:p>
                  </a:txBody>
                  <a:tcPr marL="63500" marR="63500" marT="63500" marB="63500"/>
                </a:tc>
                <a:tc>
                  <a:txBody>
                    <a:bodyPr/>
                    <a:lstStyle/>
                    <a:p>
                      <a:pPr marL="0" lvl="0" indent="0" algn="ctr" rtl="0">
                        <a:spcBef>
                          <a:spcPts val="0"/>
                        </a:spcBef>
                        <a:spcAft>
                          <a:spcPts val="0"/>
                        </a:spcAft>
                        <a:buNone/>
                      </a:pPr>
                      <a:r>
                        <a:rPr lang="en-US" sz="1100"/>
                        <a:t>3-4 Transactions</a:t>
                      </a:r>
                      <a:endParaRPr sz="1100"/>
                    </a:p>
                  </a:txBody>
                  <a:tcPr marL="63500" marR="63500" marT="63500" marB="63500"/>
                </a:tc>
                <a:extLst>
                  <a:ext uri="{0D108BD9-81ED-4DB2-BD59-A6C34878D82A}">
                    <a16:rowId xmlns:a16="http://schemas.microsoft.com/office/drawing/2014/main" val="10001"/>
                  </a:ext>
                </a:extLst>
              </a:tr>
              <a:tr h="0">
                <a:tc>
                  <a:txBody>
                    <a:bodyPr/>
                    <a:lstStyle/>
                    <a:p>
                      <a:pPr marL="0" lvl="0" indent="0" algn="ctr" rtl="0">
                        <a:spcBef>
                          <a:spcPts val="0"/>
                        </a:spcBef>
                        <a:spcAft>
                          <a:spcPts val="0"/>
                        </a:spcAft>
                        <a:buNone/>
                      </a:pPr>
                      <a:r>
                        <a:rPr lang="en-US" sz="1000"/>
                        <a:t>Feb-2021</a:t>
                      </a:r>
                      <a:endParaRPr sz="1000"/>
                    </a:p>
                  </a:txBody>
                  <a:tcPr marL="63500" marR="63500" marT="63500" marB="63500"/>
                </a:tc>
                <a:tc>
                  <a:txBody>
                    <a:bodyPr/>
                    <a:lstStyle/>
                    <a:p>
                      <a:pPr marL="0" lvl="0" indent="0" algn="ctr" rtl="0">
                        <a:spcBef>
                          <a:spcPts val="0"/>
                        </a:spcBef>
                        <a:spcAft>
                          <a:spcPts val="0"/>
                        </a:spcAft>
                        <a:buNone/>
                      </a:pPr>
                      <a:r>
                        <a:rPr lang="en-US" sz="1100"/>
                        <a:t>xxxx02</a:t>
                      </a:r>
                      <a:endParaRPr sz="1100"/>
                    </a:p>
                  </a:txBody>
                  <a:tcPr marL="63500" marR="63500" marT="63500" marB="63500"/>
                </a:tc>
                <a:tc>
                  <a:txBody>
                    <a:bodyPr/>
                    <a:lstStyle/>
                    <a:p>
                      <a:pPr marL="0" lvl="0" indent="0" algn="ctr" rtl="0">
                        <a:spcBef>
                          <a:spcPts val="0"/>
                        </a:spcBef>
                        <a:spcAft>
                          <a:spcPts val="0"/>
                        </a:spcAft>
                        <a:buNone/>
                      </a:pPr>
                      <a:r>
                        <a:rPr lang="en-US" sz="1100"/>
                        <a:t>Traditional</a:t>
                      </a:r>
                      <a:endParaRPr sz="1100"/>
                    </a:p>
                  </a:txBody>
                  <a:tcPr marL="63500" marR="63500" marT="63500" marB="63500"/>
                </a:tc>
                <a:tc>
                  <a:txBody>
                    <a:bodyPr/>
                    <a:lstStyle/>
                    <a:p>
                      <a:pPr marL="0" lvl="0" indent="0" algn="ctr" rtl="0">
                        <a:spcBef>
                          <a:spcPts val="0"/>
                        </a:spcBef>
                        <a:spcAft>
                          <a:spcPts val="0"/>
                        </a:spcAft>
                        <a:buNone/>
                      </a:pPr>
                      <a:r>
                        <a:rPr lang="en-US" sz="1100"/>
                        <a:t>7</a:t>
                      </a:r>
                      <a:endParaRPr sz="1100"/>
                    </a:p>
                  </a:txBody>
                  <a:tcPr marL="63500" marR="63500" marT="63500" marB="63500"/>
                </a:tc>
                <a:tc>
                  <a:txBody>
                    <a:bodyPr/>
                    <a:lstStyle/>
                    <a:p>
                      <a:pPr marL="0" lvl="0" indent="0" algn="ctr" rtl="0">
                        <a:spcBef>
                          <a:spcPts val="0"/>
                        </a:spcBef>
                        <a:spcAft>
                          <a:spcPts val="0"/>
                        </a:spcAft>
                        <a:buNone/>
                      </a:pPr>
                      <a:r>
                        <a:rPr lang="en-US" sz="1100"/>
                        <a:t>5+ Transactions</a:t>
                      </a:r>
                      <a:endParaRPr sz="1100"/>
                    </a:p>
                  </a:txBody>
                  <a:tcPr marL="63500" marR="63500" marT="63500" marB="63500"/>
                </a:tc>
                <a:extLst>
                  <a:ext uri="{0D108BD9-81ED-4DB2-BD59-A6C34878D82A}">
                    <a16:rowId xmlns:a16="http://schemas.microsoft.com/office/drawing/2014/main" val="10002"/>
                  </a:ext>
                </a:extLst>
              </a:tr>
              <a:tr h="0">
                <a:tc>
                  <a:txBody>
                    <a:bodyPr/>
                    <a:lstStyle/>
                    <a:p>
                      <a:pPr marL="0" lvl="0" indent="0" algn="ctr" rtl="0">
                        <a:spcBef>
                          <a:spcPts val="0"/>
                        </a:spcBef>
                        <a:spcAft>
                          <a:spcPts val="0"/>
                        </a:spcAft>
                        <a:buNone/>
                      </a:pPr>
                      <a:r>
                        <a:rPr lang="en-US" sz="1000"/>
                        <a:t>…</a:t>
                      </a:r>
                      <a:endParaRPr sz="1000"/>
                    </a:p>
                  </a:txBody>
                  <a:tcPr marL="63500" marR="63500" marT="63500" marB="63500"/>
                </a:tc>
                <a:tc>
                  <a:txBody>
                    <a:bodyPr/>
                    <a:lstStyle/>
                    <a:p>
                      <a:pPr marL="0" lvl="0" indent="0" algn="ctr" rtl="0">
                        <a:spcBef>
                          <a:spcPts val="0"/>
                        </a:spcBef>
                        <a:spcAft>
                          <a:spcPts val="0"/>
                        </a:spcAft>
                        <a:buNone/>
                      </a:pPr>
                      <a:r>
                        <a:rPr lang="en-US" sz="1100"/>
                        <a:t>…</a:t>
                      </a:r>
                      <a:endParaRPr sz="1100"/>
                    </a:p>
                  </a:txBody>
                  <a:tcPr marL="63500" marR="63500" marT="63500" marB="63500"/>
                </a:tc>
                <a:tc>
                  <a:txBody>
                    <a:bodyPr/>
                    <a:lstStyle/>
                    <a:p>
                      <a:pPr marL="0" lvl="0" indent="0" algn="ctr" rtl="0">
                        <a:spcBef>
                          <a:spcPts val="0"/>
                        </a:spcBef>
                        <a:spcAft>
                          <a:spcPts val="0"/>
                        </a:spcAft>
                        <a:buNone/>
                      </a:pPr>
                      <a:r>
                        <a:rPr lang="en-US" sz="1100"/>
                        <a:t>…</a:t>
                      </a:r>
                      <a:endParaRPr sz="1100"/>
                    </a:p>
                  </a:txBody>
                  <a:tcPr marL="63500" marR="63500" marT="63500" marB="63500"/>
                </a:tc>
                <a:tc>
                  <a:txBody>
                    <a:bodyPr/>
                    <a:lstStyle/>
                    <a:p>
                      <a:pPr marL="0" lvl="0" indent="0" algn="ctr" rtl="0">
                        <a:spcBef>
                          <a:spcPts val="0"/>
                        </a:spcBef>
                        <a:spcAft>
                          <a:spcPts val="0"/>
                        </a:spcAft>
                        <a:buNone/>
                      </a:pPr>
                      <a:r>
                        <a:rPr lang="en-US" sz="1100"/>
                        <a:t>…</a:t>
                      </a:r>
                      <a:endParaRPr sz="1100"/>
                    </a:p>
                  </a:txBody>
                  <a:tcPr marL="63500" marR="63500" marT="63500" marB="63500"/>
                </a:tc>
                <a:tc>
                  <a:txBody>
                    <a:bodyPr/>
                    <a:lstStyle/>
                    <a:p>
                      <a:pPr marL="0" lvl="0" indent="0" algn="ctr" rtl="0">
                        <a:spcBef>
                          <a:spcPts val="0"/>
                        </a:spcBef>
                        <a:spcAft>
                          <a:spcPts val="0"/>
                        </a:spcAft>
                        <a:buNone/>
                      </a:pPr>
                      <a:r>
                        <a:rPr lang="en-US" sz="1100"/>
                        <a:t>…</a:t>
                      </a:r>
                      <a:endParaRPr sz="1100"/>
                    </a:p>
                  </a:txBody>
                  <a:tcPr marL="63500" marR="63500" marT="63500" marB="63500"/>
                </a:tc>
                <a:extLst>
                  <a:ext uri="{0D108BD9-81ED-4DB2-BD59-A6C34878D82A}">
                    <a16:rowId xmlns:a16="http://schemas.microsoft.com/office/drawing/2014/main" val="10003"/>
                  </a:ext>
                </a:extLst>
              </a:tr>
            </a:tbl>
          </a:graphicData>
        </a:graphic>
      </p:graphicFrame>
      <p:sp>
        <p:nvSpPr>
          <p:cNvPr id="242" name="Google Shape;242;g19b4b019e43_0_71"/>
          <p:cNvSpPr txBox="1"/>
          <p:nvPr/>
        </p:nvSpPr>
        <p:spPr>
          <a:xfrm>
            <a:off x="782125" y="1543050"/>
            <a:ext cx="4473600" cy="4046400"/>
          </a:xfrm>
          <a:prstGeom prst="rect">
            <a:avLst/>
          </a:prstGeom>
          <a:noFill/>
          <a:ln>
            <a:noFill/>
          </a:ln>
        </p:spPr>
        <p:txBody>
          <a:bodyPr spcFirstLastPara="1" wrap="square" lIns="91425" tIns="91425" rIns="91425" bIns="91425" anchor="ctr" anchorCtr="0">
            <a:noAutofit/>
          </a:bodyPr>
          <a:lstStyle/>
          <a:p>
            <a:pPr marL="457200" lvl="0" indent="-304800" algn="just" rtl="0">
              <a:lnSpc>
                <a:spcPct val="115000"/>
              </a:lnSpc>
              <a:spcBef>
                <a:spcPts val="0"/>
              </a:spcBef>
              <a:spcAft>
                <a:spcPts val="0"/>
              </a:spcAft>
              <a:buSzPts val="1200"/>
              <a:buChar char="●"/>
            </a:pPr>
            <a:r>
              <a:rPr lang="en-US" sz="1200" dirty="0"/>
              <a:t>Start with the transaction table.</a:t>
            </a:r>
          </a:p>
          <a:p>
            <a:pPr marL="457200" lvl="0" indent="-304800" algn="just" rtl="0">
              <a:lnSpc>
                <a:spcPct val="115000"/>
              </a:lnSpc>
              <a:spcBef>
                <a:spcPts val="0"/>
              </a:spcBef>
              <a:spcAft>
                <a:spcPts val="0"/>
              </a:spcAft>
              <a:buSzPts val="1200"/>
              <a:buChar char="●"/>
            </a:pPr>
            <a:r>
              <a:rPr lang="en-US" sz="1200" dirty="0"/>
              <a:t>Get the transaction table without the accrual and interest posting as well as other transactions that are generated by the system.</a:t>
            </a:r>
            <a:endParaRPr sz="1200" dirty="0"/>
          </a:p>
          <a:p>
            <a:pPr marL="457200" lvl="0" indent="-304800" algn="just" rtl="0">
              <a:lnSpc>
                <a:spcPct val="115000"/>
              </a:lnSpc>
              <a:spcBef>
                <a:spcPts val="0"/>
              </a:spcBef>
              <a:spcAft>
                <a:spcPts val="0"/>
              </a:spcAft>
              <a:buSzPts val="1200"/>
              <a:buChar char="●"/>
            </a:pPr>
            <a:r>
              <a:rPr lang="en-US" sz="1200" dirty="0"/>
              <a:t>Aggregate using the month and unique customer identifier so that you get the table similar to Fig 1.</a:t>
            </a:r>
            <a:endParaRPr sz="1200" dirty="0"/>
          </a:p>
          <a:p>
            <a:pPr marL="457200" lvl="0" indent="-304800" algn="just" rtl="0">
              <a:lnSpc>
                <a:spcPct val="115000"/>
              </a:lnSpc>
              <a:spcBef>
                <a:spcPts val="0"/>
              </a:spcBef>
              <a:spcAft>
                <a:spcPts val="0"/>
              </a:spcAft>
              <a:buSzPts val="1200"/>
              <a:buChar char="●"/>
            </a:pPr>
            <a:r>
              <a:rPr lang="en-US" sz="1200" dirty="0"/>
              <a:t>Use the temporary table created for segmentation exercise to separate digital customers from traditional customers and join with Fig 1 table.</a:t>
            </a:r>
            <a:endParaRPr sz="1200" dirty="0"/>
          </a:p>
          <a:p>
            <a:pPr marL="457200" lvl="0" indent="-304800" algn="just" rtl="0">
              <a:lnSpc>
                <a:spcPct val="115000"/>
              </a:lnSpc>
              <a:spcBef>
                <a:spcPts val="0"/>
              </a:spcBef>
              <a:spcAft>
                <a:spcPts val="0"/>
              </a:spcAft>
              <a:buSzPts val="1200"/>
              <a:buChar char="●"/>
            </a:pPr>
            <a:r>
              <a:rPr lang="en-US" sz="1200" dirty="0" err="1"/>
              <a:t>Categorise</a:t>
            </a:r>
            <a:r>
              <a:rPr lang="en-US" sz="1200" dirty="0"/>
              <a:t> the transaction count into respective buckets and you will see the table similar to Fig 2.</a:t>
            </a:r>
            <a:endParaRPr sz="1200" dirty="0"/>
          </a:p>
          <a:p>
            <a:pPr marL="457200" lvl="0" indent="-304800" algn="just" rtl="0">
              <a:lnSpc>
                <a:spcPct val="115000"/>
              </a:lnSpc>
              <a:spcBef>
                <a:spcPts val="0"/>
              </a:spcBef>
              <a:spcAft>
                <a:spcPts val="0"/>
              </a:spcAft>
              <a:buSzPts val="1200"/>
              <a:buChar char="●"/>
            </a:pPr>
            <a:r>
              <a:rPr lang="en-US" sz="1100" dirty="0">
                <a:solidFill>
                  <a:schemeClr val="dk2"/>
                </a:solidFill>
              </a:rPr>
              <a:t>Using Fig 2 table you’d be able to get the Fig 3 table by aggregation.</a:t>
            </a:r>
            <a:endParaRPr sz="1200" dirty="0">
              <a:solidFill>
                <a:schemeClr val="dk2"/>
              </a:solidFill>
            </a:endParaRPr>
          </a:p>
        </p:txBody>
      </p:sp>
      <p:sp>
        <p:nvSpPr>
          <p:cNvPr id="243" name="Google Shape;243;g19b4b019e43_0_71"/>
          <p:cNvSpPr txBox="1"/>
          <p:nvPr/>
        </p:nvSpPr>
        <p:spPr>
          <a:xfrm>
            <a:off x="6020000" y="1037650"/>
            <a:ext cx="56772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b="1"/>
              <a:t>Fig 1</a:t>
            </a:r>
            <a:endParaRPr sz="1000" b="1"/>
          </a:p>
        </p:txBody>
      </p:sp>
      <p:sp>
        <p:nvSpPr>
          <p:cNvPr id="244" name="Google Shape;244;g19b4b019e43_0_71"/>
          <p:cNvSpPr txBox="1"/>
          <p:nvPr/>
        </p:nvSpPr>
        <p:spPr>
          <a:xfrm>
            <a:off x="6020004" y="2675000"/>
            <a:ext cx="56772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b="1"/>
              <a:t>Fig 2</a:t>
            </a:r>
            <a:endParaRPr sz="1000" b="1"/>
          </a:p>
        </p:txBody>
      </p:sp>
      <p:graphicFrame>
        <p:nvGraphicFramePr>
          <p:cNvPr id="245" name="Google Shape;245;g19b4b019e43_0_71"/>
          <p:cNvGraphicFramePr/>
          <p:nvPr/>
        </p:nvGraphicFramePr>
        <p:xfrm>
          <a:off x="6020000" y="4719138"/>
          <a:ext cx="5677100" cy="1270000"/>
        </p:xfrm>
        <a:graphic>
          <a:graphicData uri="http://schemas.openxmlformats.org/drawingml/2006/table">
            <a:tbl>
              <a:tblPr>
                <a:noFill/>
                <a:tableStyleId>{9433B2D3-8186-43C3-A06F-6E27157634E1}</a:tableStyleId>
              </a:tblPr>
              <a:tblGrid>
                <a:gridCol w="1419275">
                  <a:extLst>
                    <a:ext uri="{9D8B030D-6E8A-4147-A177-3AD203B41FA5}">
                      <a16:colId xmlns:a16="http://schemas.microsoft.com/office/drawing/2014/main" val="20000"/>
                    </a:ext>
                  </a:extLst>
                </a:gridCol>
                <a:gridCol w="1419275">
                  <a:extLst>
                    <a:ext uri="{9D8B030D-6E8A-4147-A177-3AD203B41FA5}">
                      <a16:colId xmlns:a16="http://schemas.microsoft.com/office/drawing/2014/main" val="20001"/>
                    </a:ext>
                  </a:extLst>
                </a:gridCol>
                <a:gridCol w="1419275">
                  <a:extLst>
                    <a:ext uri="{9D8B030D-6E8A-4147-A177-3AD203B41FA5}">
                      <a16:colId xmlns:a16="http://schemas.microsoft.com/office/drawing/2014/main" val="20002"/>
                    </a:ext>
                  </a:extLst>
                </a:gridCol>
                <a:gridCol w="1419275">
                  <a:extLst>
                    <a:ext uri="{9D8B030D-6E8A-4147-A177-3AD203B41FA5}">
                      <a16:colId xmlns:a16="http://schemas.microsoft.com/office/drawing/2014/main" val="20003"/>
                    </a:ext>
                  </a:extLst>
                </a:gridCol>
              </a:tblGrid>
              <a:tr h="0">
                <a:tc>
                  <a:txBody>
                    <a:bodyPr/>
                    <a:lstStyle/>
                    <a:p>
                      <a:pPr marL="0" lvl="0" indent="0" algn="ctr" rtl="0">
                        <a:spcBef>
                          <a:spcPts val="0"/>
                        </a:spcBef>
                        <a:spcAft>
                          <a:spcPts val="0"/>
                        </a:spcAft>
                        <a:buNone/>
                      </a:pPr>
                      <a:r>
                        <a:rPr lang="en-US" sz="1000"/>
                        <a:t>Month</a:t>
                      </a:r>
                      <a:endParaRPr sz="1000"/>
                    </a:p>
                  </a:txBody>
                  <a:tcPr marL="63500" marR="63500" marT="63500" marB="63500"/>
                </a:tc>
                <a:tc>
                  <a:txBody>
                    <a:bodyPr/>
                    <a:lstStyle/>
                    <a:p>
                      <a:pPr marL="0" lvl="0" indent="0" algn="ctr" rtl="0">
                        <a:spcBef>
                          <a:spcPts val="0"/>
                        </a:spcBef>
                        <a:spcAft>
                          <a:spcPts val="0"/>
                        </a:spcAft>
                        <a:buNone/>
                      </a:pPr>
                      <a:r>
                        <a:rPr lang="en-US" sz="1000"/>
                        <a:t>Monthly Transaction Bucket</a:t>
                      </a:r>
                      <a:endParaRPr sz="1000"/>
                    </a:p>
                  </a:txBody>
                  <a:tcPr marL="63500" marR="63500" marT="63500" marB="63500"/>
                </a:tc>
                <a:tc>
                  <a:txBody>
                    <a:bodyPr/>
                    <a:lstStyle/>
                    <a:p>
                      <a:pPr marL="0" lvl="0" indent="0" algn="ctr" rtl="0">
                        <a:spcBef>
                          <a:spcPts val="0"/>
                        </a:spcBef>
                        <a:spcAft>
                          <a:spcPts val="0"/>
                        </a:spcAft>
                        <a:buNone/>
                      </a:pPr>
                      <a:r>
                        <a:rPr lang="en-US" sz="1000"/>
                        <a:t>No of Digital Customers</a:t>
                      </a:r>
                      <a:endParaRPr sz="1000"/>
                    </a:p>
                  </a:txBody>
                  <a:tcPr marL="63500" marR="63500" marT="63500" marB="63500"/>
                </a:tc>
                <a:tc>
                  <a:txBody>
                    <a:bodyPr/>
                    <a:lstStyle/>
                    <a:p>
                      <a:pPr marL="0" lvl="0" indent="0" algn="ctr" rtl="0">
                        <a:spcBef>
                          <a:spcPts val="0"/>
                        </a:spcBef>
                        <a:spcAft>
                          <a:spcPts val="0"/>
                        </a:spcAft>
                        <a:buNone/>
                      </a:pPr>
                      <a:r>
                        <a:rPr lang="en-US" sz="1000"/>
                        <a:t>No of Traditional Customers</a:t>
                      </a:r>
                      <a:endParaRPr sz="1000"/>
                    </a:p>
                  </a:txBody>
                  <a:tcPr marL="63500" marR="63500" marT="63500" marB="63500"/>
                </a:tc>
                <a:extLst>
                  <a:ext uri="{0D108BD9-81ED-4DB2-BD59-A6C34878D82A}">
                    <a16:rowId xmlns:a16="http://schemas.microsoft.com/office/drawing/2014/main" val="10000"/>
                  </a:ext>
                </a:extLst>
              </a:tr>
              <a:tr h="0">
                <a:tc>
                  <a:txBody>
                    <a:bodyPr/>
                    <a:lstStyle/>
                    <a:p>
                      <a:pPr marL="0" lvl="0" indent="0" algn="ctr" rtl="0">
                        <a:spcBef>
                          <a:spcPts val="0"/>
                        </a:spcBef>
                        <a:spcAft>
                          <a:spcPts val="0"/>
                        </a:spcAft>
                        <a:buNone/>
                      </a:pPr>
                      <a:r>
                        <a:rPr lang="en-US" sz="900"/>
                        <a:t>Jan-2021</a:t>
                      </a:r>
                      <a:endParaRPr sz="900"/>
                    </a:p>
                  </a:txBody>
                  <a:tcPr marL="63500" marR="63500" marT="63500" marB="63500"/>
                </a:tc>
                <a:tc>
                  <a:txBody>
                    <a:bodyPr/>
                    <a:lstStyle/>
                    <a:p>
                      <a:pPr marL="0" lvl="0" indent="0" algn="ctr" rtl="0">
                        <a:spcBef>
                          <a:spcPts val="0"/>
                        </a:spcBef>
                        <a:spcAft>
                          <a:spcPts val="0"/>
                        </a:spcAft>
                        <a:buNone/>
                      </a:pPr>
                      <a:r>
                        <a:rPr lang="en-US" sz="1000"/>
                        <a:t>3-4 Transactions</a:t>
                      </a:r>
                      <a:endParaRPr sz="1000"/>
                    </a:p>
                  </a:txBody>
                  <a:tcPr marL="63500" marR="63500" marT="63500" marB="63500"/>
                </a:tc>
                <a:tc>
                  <a:txBody>
                    <a:bodyPr/>
                    <a:lstStyle/>
                    <a:p>
                      <a:pPr marL="0" lvl="0" indent="0" algn="ctr" rtl="0">
                        <a:spcBef>
                          <a:spcPts val="0"/>
                        </a:spcBef>
                        <a:spcAft>
                          <a:spcPts val="0"/>
                        </a:spcAft>
                        <a:buNone/>
                      </a:pPr>
                      <a:r>
                        <a:rPr lang="en-US" sz="1000"/>
                        <a:t>600</a:t>
                      </a:r>
                      <a:endParaRPr sz="1000"/>
                    </a:p>
                  </a:txBody>
                  <a:tcPr marL="63500" marR="63500" marT="63500" marB="63500"/>
                </a:tc>
                <a:tc>
                  <a:txBody>
                    <a:bodyPr/>
                    <a:lstStyle/>
                    <a:p>
                      <a:pPr marL="0" lvl="0" indent="0" algn="ctr" rtl="0">
                        <a:spcBef>
                          <a:spcPts val="0"/>
                        </a:spcBef>
                        <a:spcAft>
                          <a:spcPts val="0"/>
                        </a:spcAft>
                        <a:buNone/>
                      </a:pPr>
                      <a:r>
                        <a:rPr lang="en-US" sz="1000"/>
                        <a:t>1200</a:t>
                      </a:r>
                      <a:endParaRPr sz="1000"/>
                    </a:p>
                  </a:txBody>
                  <a:tcPr marL="63500" marR="63500" marT="63500" marB="63500"/>
                </a:tc>
                <a:extLst>
                  <a:ext uri="{0D108BD9-81ED-4DB2-BD59-A6C34878D82A}">
                    <a16:rowId xmlns:a16="http://schemas.microsoft.com/office/drawing/2014/main" val="10001"/>
                  </a:ext>
                </a:extLst>
              </a:tr>
              <a:tr h="0">
                <a:tc>
                  <a:txBody>
                    <a:bodyPr/>
                    <a:lstStyle/>
                    <a:p>
                      <a:pPr marL="0" lvl="0" indent="0" algn="ctr" rtl="0">
                        <a:spcBef>
                          <a:spcPts val="0"/>
                        </a:spcBef>
                        <a:spcAft>
                          <a:spcPts val="0"/>
                        </a:spcAft>
                        <a:buNone/>
                      </a:pPr>
                      <a:r>
                        <a:rPr lang="en-US" sz="900"/>
                        <a:t>Feb-2021</a:t>
                      </a:r>
                      <a:endParaRPr sz="900"/>
                    </a:p>
                  </a:txBody>
                  <a:tcPr marL="63500" marR="63500" marT="63500" marB="63500"/>
                </a:tc>
                <a:tc>
                  <a:txBody>
                    <a:bodyPr/>
                    <a:lstStyle/>
                    <a:p>
                      <a:pPr marL="0" lvl="0" indent="0" algn="ctr" rtl="0">
                        <a:spcBef>
                          <a:spcPts val="0"/>
                        </a:spcBef>
                        <a:spcAft>
                          <a:spcPts val="0"/>
                        </a:spcAft>
                        <a:buNone/>
                      </a:pPr>
                      <a:r>
                        <a:rPr lang="en-US" sz="1000"/>
                        <a:t>5+ Transactions</a:t>
                      </a:r>
                      <a:endParaRPr sz="1000"/>
                    </a:p>
                  </a:txBody>
                  <a:tcPr marL="63500" marR="63500" marT="63500" marB="63500"/>
                </a:tc>
                <a:tc>
                  <a:txBody>
                    <a:bodyPr/>
                    <a:lstStyle/>
                    <a:p>
                      <a:pPr marL="0" lvl="0" indent="0" algn="ctr" rtl="0">
                        <a:spcBef>
                          <a:spcPts val="0"/>
                        </a:spcBef>
                        <a:spcAft>
                          <a:spcPts val="0"/>
                        </a:spcAft>
                        <a:buNone/>
                      </a:pPr>
                      <a:r>
                        <a:rPr lang="en-US" sz="1000"/>
                        <a:t>500</a:t>
                      </a:r>
                      <a:endParaRPr sz="1000"/>
                    </a:p>
                  </a:txBody>
                  <a:tcPr marL="63500" marR="63500" marT="63500" marB="63500"/>
                </a:tc>
                <a:tc>
                  <a:txBody>
                    <a:bodyPr/>
                    <a:lstStyle/>
                    <a:p>
                      <a:pPr marL="0" lvl="0" indent="0" algn="ctr" rtl="0">
                        <a:spcBef>
                          <a:spcPts val="0"/>
                        </a:spcBef>
                        <a:spcAft>
                          <a:spcPts val="0"/>
                        </a:spcAft>
                        <a:buNone/>
                      </a:pPr>
                      <a:r>
                        <a:rPr lang="en-US" sz="1000"/>
                        <a:t>1800</a:t>
                      </a:r>
                      <a:endParaRPr sz="1000"/>
                    </a:p>
                  </a:txBody>
                  <a:tcPr marL="63500" marR="63500" marT="63500" marB="63500"/>
                </a:tc>
                <a:extLst>
                  <a:ext uri="{0D108BD9-81ED-4DB2-BD59-A6C34878D82A}">
                    <a16:rowId xmlns:a16="http://schemas.microsoft.com/office/drawing/2014/main" val="10002"/>
                  </a:ext>
                </a:extLst>
              </a:tr>
              <a:tr h="0">
                <a:tc>
                  <a:txBody>
                    <a:bodyPr/>
                    <a:lstStyle/>
                    <a:p>
                      <a:pPr marL="0" lvl="0" indent="0" algn="ctr" rtl="0">
                        <a:spcBef>
                          <a:spcPts val="0"/>
                        </a:spcBef>
                        <a:spcAft>
                          <a:spcPts val="0"/>
                        </a:spcAft>
                        <a:buNone/>
                      </a:pPr>
                      <a:r>
                        <a:rPr lang="en-US" sz="1000"/>
                        <a:t>…</a:t>
                      </a:r>
                      <a:endParaRPr sz="1000"/>
                    </a:p>
                  </a:txBody>
                  <a:tcPr marL="63500" marR="63500" marT="63500" marB="63500"/>
                </a:tc>
                <a:tc>
                  <a:txBody>
                    <a:bodyPr/>
                    <a:lstStyle/>
                    <a:p>
                      <a:pPr marL="0" lvl="0" indent="0" algn="ctr" rtl="0">
                        <a:spcBef>
                          <a:spcPts val="0"/>
                        </a:spcBef>
                        <a:spcAft>
                          <a:spcPts val="0"/>
                        </a:spcAft>
                        <a:buNone/>
                      </a:pPr>
                      <a:r>
                        <a:rPr lang="en-US" sz="1000"/>
                        <a:t>…</a:t>
                      </a:r>
                      <a:endParaRPr sz="1000"/>
                    </a:p>
                  </a:txBody>
                  <a:tcPr marL="63500" marR="63500" marT="63500" marB="63500"/>
                </a:tc>
                <a:tc>
                  <a:txBody>
                    <a:bodyPr/>
                    <a:lstStyle/>
                    <a:p>
                      <a:pPr marL="0" lvl="0" indent="0" algn="ctr" rtl="0">
                        <a:spcBef>
                          <a:spcPts val="0"/>
                        </a:spcBef>
                        <a:spcAft>
                          <a:spcPts val="0"/>
                        </a:spcAft>
                        <a:buNone/>
                      </a:pPr>
                      <a:r>
                        <a:rPr lang="en-US" sz="1000"/>
                        <a:t>…</a:t>
                      </a:r>
                      <a:endParaRPr sz="1000"/>
                    </a:p>
                  </a:txBody>
                  <a:tcPr marL="63500" marR="63500" marT="63500" marB="63500"/>
                </a:tc>
                <a:tc>
                  <a:txBody>
                    <a:bodyPr/>
                    <a:lstStyle/>
                    <a:p>
                      <a:pPr marL="0" lvl="0" indent="0" algn="ctr" rtl="0">
                        <a:spcBef>
                          <a:spcPts val="0"/>
                        </a:spcBef>
                        <a:spcAft>
                          <a:spcPts val="0"/>
                        </a:spcAft>
                        <a:buNone/>
                      </a:pPr>
                      <a:r>
                        <a:rPr lang="en-US" sz="1000"/>
                        <a:t>…</a:t>
                      </a:r>
                      <a:endParaRPr sz="1000"/>
                    </a:p>
                  </a:txBody>
                  <a:tcPr marL="63500" marR="63500" marT="63500" marB="63500"/>
                </a:tc>
                <a:extLst>
                  <a:ext uri="{0D108BD9-81ED-4DB2-BD59-A6C34878D82A}">
                    <a16:rowId xmlns:a16="http://schemas.microsoft.com/office/drawing/2014/main" val="10003"/>
                  </a:ext>
                </a:extLst>
              </a:tr>
            </a:tbl>
          </a:graphicData>
        </a:graphic>
      </p:graphicFrame>
      <p:sp>
        <p:nvSpPr>
          <p:cNvPr id="246" name="Google Shape;246;g19b4b019e43_0_71"/>
          <p:cNvSpPr txBox="1"/>
          <p:nvPr/>
        </p:nvSpPr>
        <p:spPr>
          <a:xfrm>
            <a:off x="6019954" y="4437700"/>
            <a:ext cx="56772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b="1"/>
              <a:t>Fig 3</a:t>
            </a:r>
            <a:endParaRPr sz="1000" b="1"/>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g19b4b019e43_0_88"/>
          <p:cNvSpPr txBox="1">
            <a:spLocks noGrp="1"/>
          </p:cNvSpPr>
          <p:nvPr>
            <p:ph type="sldNum" idx="12"/>
          </p:nvPr>
        </p:nvSpPr>
        <p:spPr>
          <a:xfrm>
            <a:off x="9347200" y="6621502"/>
            <a:ext cx="2844900" cy="2316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13</a:t>
            </a:fld>
            <a:endParaRPr/>
          </a:p>
        </p:txBody>
      </p:sp>
      <p:sp>
        <p:nvSpPr>
          <p:cNvPr id="253" name="Google Shape;253;g19b4b019e43_0_88"/>
          <p:cNvSpPr txBox="1">
            <a:spLocks noGrp="1"/>
          </p:cNvSpPr>
          <p:nvPr>
            <p:ph type="body" idx="2"/>
          </p:nvPr>
        </p:nvSpPr>
        <p:spPr>
          <a:xfrm>
            <a:off x="609599" y="864400"/>
            <a:ext cx="4293000" cy="297000"/>
          </a:xfrm>
          <a:prstGeom prst="rect">
            <a:avLst/>
          </a:prstGeom>
        </p:spPr>
        <p:txBody>
          <a:bodyPr spcFirstLastPara="1" wrap="square" lIns="0" tIns="0" rIns="0" bIns="0" anchor="t" anchorCtr="0">
            <a:noAutofit/>
          </a:bodyPr>
          <a:lstStyle/>
          <a:p>
            <a:pPr marL="0" lvl="0" indent="0" algn="l" rtl="0">
              <a:spcBef>
                <a:spcPts val="360"/>
              </a:spcBef>
              <a:spcAft>
                <a:spcPts val="0"/>
              </a:spcAft>
              <a:buNone/>
            </a:pPr>
            <a:r>
              <a:rPr lang="en-US"/>
              <a:t>Query Tips</a:t>
            </a:r>
            <a:endParaRPr/>
          </a:p>
        </p:txBody>
      </p:sp>
      <p:sp>
        <p:nvSpPr>
          <p:cNvPr id="254" name="Google Shape;254;g19b4b019e43_0_88"/>
          <p:cNvSpPr txBox="1">
            <a:spLocks noGrp="1"/>
          </p:cNvSpPr>
          <p:nvPr>
            <p:ph type="title"/>
          </p:nvPr>
        </p:nvSpPr>
        <p:spPr>
          <a:xfrm>
            <a:off x="609600" y="331000"/>
            <a:ext cx="5924100" cy="533400"/>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en-US" b="1" dirty="0"/>
              <a:t>Client Transaction Behavior: Activity Levels</a:t>
            </a:r>
            <a:endParaRPr dirty="0"/>
          </a:p>
        </p:txBody>
      </p:sp>
      <p:sp>
        <p:nvSpPr>
          <p:cNvPr id="255" name="Google Shape;255;g19b4b019e43_0_88"/>
          <p:cNvSpPr txBox="1"/>
          <p:nvPr/>
        </p:nvSpPr>
        <p:spPr>
          <a:xfrm>
            <a:off x="5965850" y="1162850"/>
            <a:ext cx="57312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b="1"/>
              <a:t>Fig 4</a:t>
            </a:r>
            <a:endParaRPr sz="1000" b="1"/>
          </a:p>
        </p:txBody>
      </p:sp>
      <p:graphicFrame>
        <p:nvGraphicFramePr>
          <p:cNvPr id="256" name="Google Shape;256;g19b4b019e43_0_88"/>
          <p:cNvGraphicFramePr/>
          <p:nvPr>
            <p:extLst>
              <p:ext uri="{D42A27DB-BD31-4B8C-83A1-F6EECF244321}">
                <p14:modId xmlns:p14="http://schemas.microsoft.com/office/powerpoint/2010/main" val="2189736612"/>
              </p:ext>
            </p:extLst>
          </p:nvPr>
        </p:nvGraphicFramePr>
        <p:xfrm>
          <a:off x="5965850" y="3258588"/>
          <a:ext cx="5770900" cy="1300750"/>
        </p:xfrm>
        <a:graphic>
          <a:graphicData uri="http://schemas.openxmlformats.org/drawingml/2006/table">
            <a:tbl>
              <a:tblPr>
                <a:noFill/>
                <a:tableStyleId>{9433B2D3-8186-43C3-A06F-6E27157634E1}</a:tableStyleId>
              </a:tblPr>
              <a:tblGrid>
                <a:gridCol w="1442725">
                  <a:extLst>
                    <a:ext uri="{9D8B030D-6E8A-4147-A177-3AD203B41FA5}">
                      <a16:colId xmlns:a16="http://schemas.microsoft.com/office/drawing/2014/main" val="20000"/>
                    </a:ext>
                  </a:extLst>
                </a:gridCol>
                <a:gridCol w="1442725">
                  <a:extLst>
                    <a:ext uri="{9D8B030D-6E8A-4147-A177-3AD203B41FA5}">
                      <a16:colId xmlns:a16="http://schemas.microsoft.com/office/drawing/2014/main" val="20001"/>
                    </a:ext>
                  </a:extLst>
                </a:gridCol>
                <a:gridCol w="1442725">
                  <a:extLst>
                    <a:ext uri="{9D8B030D-6E8A-4147-A177-3AD203B41FA5}">
                      <a16:colId xmlns:a16="http://schemas.microsoft.com/office/drawing/2014/main" val="20002"/>
                    </a:ext>
                  </a:extLst>
                </a:gridCol>
                <a:gridCol w="1442725">
                  <a:extLst>
                    <a:ext uri="{9D8B030D-6E8A-4147-A177-3AD203B41FA5}">
                      <a16:colId xmlns:a16="http://schemas.microsoft.com/office/drawing/2014/main" val="20003"/>
                    </a:ext>
                  </a:extLst>
                </a:gridCol>
              </a:tblGrid>
              <a:tr h="462550">
                <a:tc>
                  <a:txBody>
                    <a:bodyPr/>
                    <a:lstStyle/>
                    <a:p>
                      <a:pPr marL="0" lvl="0" indent="0" algn="ctr" rtl="0">
                        <a:spcBef>
                          <a:spcPts val="0"/>
                        </a:spcBef>
                        <a:spcAft>
                          <a:spcPts val="0"/>
                        </a:spcAft>
                        <a:buNone/>
                      </a:pPr>
                      <a:r>
                        <a:rPr lang="en-US" sz="1000" dirty="0"/>
                        <a:t>Month</a:t>
                      </a:r>
                      <a:endParaRPr sz="1000" dirty="0"/>
                    </a:p>
                  </a:txBody>
                  <a:tcPr marL="63500" marR="63500" marT="63500" marB="63500"/>
                </a:tc>
                <a:tc>
                  <a:txBody>
                    <a:bodyPr/>
                    <a:lstStyle/>
                    <a:p>
                      <a:pPr marL="0" lvl="0" indent="0" algn="ctr" rtl="0">
                        <a:spcBef>
                          <a:spcPts val="0"/>
                        </a:spcBef>
                        <a:spcAft>
                          <a:spcPts val="0"/>
                        </a:spcAft>
                        <a:buNone/>
                      </a:pPr>
                      <a:r>
                        <a:rPr lang="en-US" sz="1000" dirty="0"/>
                        <a:t>Monthly Transaction Bucket</a:t>
                      </a:r>
                      <a:endParaRPr sz="1000" dirty="0"/>
                    </a:p>
                  </a:txBody>
                  <a:tcPr marL="63500" marR="63500" marT="63500" marB="63500"/>
                </a:tc>
                <a:tc>
                  <a:txBody>
                    <a:bodyPr/>
                    <a:lstStyle/>
                    <a:p>
                      <a:pPr marL="0" lvl="0" indent="0" algn="ctr" rtl="0">
                        <a:spcBef>
                          <a:spcPts val="0"/>
                        </a:spcBef>
                        <a:spcAft>
                          <a:spcPts val="0"/>
                        </a:spcAft>
                        <a:buNone/>
                      </a:pPr>
                      <a:r>
                        <a:rPr lang="en-US" sz="1000" dirty="0"/>
                        <a:t>No of Digital Customers</a:t>
                      </a:r>
                      <a:endParaRPr sz="1000" dirty="0"/>
                    </a:p>
                  </a:txBody>
                  <a:tcPr marL="63500" marR="63500" marT="63500" marB="63500"/>
                </a:tc>
                <a:tc>
                  <a:txBody>
                    <a:bodyPr/>
                    <a:lstStyle/>
                    <a:p>
                      <a:pPr marL="0" lvl="0" indent="0" algn="ctr" rtl="0">
                        <a:spcBef>
                          <a:spcPts val="0"/>
                        </a:spcBef>
                        <a:spcAft>
                          <a:spcPts val="0"/>
                        </a:spcAft>
                        <a:buNone/>
                      </a:pPr>
                      <a:r>
                        <a:rPr lang="en-US" sz="1000" dirty="0"/>
                        <a:t>No of Traditional Customers</a:t>
                      </a:r>
                      <a:endParaRPr sz="1000" dirty="0"/>
                    </a:p>
                  </a:txBody>
                  <a:tcPr marL="63500" marR="63500" marT="63500" marB="63500"/>
                </a:tc>
                <a:extLst>
                  <a:ext uri="{0D108BD9-81ED-4DB2-BD59-A6C34878D82A}">
                    <a16:rowId xmlns:a16="http://schemas.microsoft.com/office/drawing/2014/main" val="10000"/>
                  </a:ext>
                </a:extLst>
              </a:tr>
              <a:tr h="0">
                <a:tc>
                  <a:txBody>
                    <a:bodyPr/>
                    <a:lstStyle/>
                    <a:p>
                      <a:pPr marL="0" lvl="0" indent="0" algn="ctr" rtl="0">
                        <a:spcBef>
                          <a:spcPts val="0"/>
                        </a:spcBef>
                        <a:spcAft>
                          <a:spcPts val="0"/>
                        </a:spcAft>
                        <a:buNone/>
                      </a:pPr>
                      <a:r>
                        <a:rPr lang="en-US" sz="1000" dirty="0"/>
                        <a:t>Jan-2021</a:t>
                      </a:r>
                      <a:endParaRPr sz="1000" dirty="0"/>
                    </a:p>
                  </a:txBody>
                  <a:tcPr marL="63500" marR="63500" marT="63500" marB="63500"/>
                </a:tc>
                <a:tc>
                  <a:txBody>
                    <a:bodyPr/>
                    <a:lstStyle/>
                    <a:p>
                      <a:pPr marL="0" lvl="0" indent="0" algn="ctr" rtl="0">
                        <a:spcBef>
                          <a:spcPts val="0"/>
                        </a:spcBef>
                        <a:spcAft>
                          <a:spcPts val="0"/>
                        </a:spcAft>
                        <a:buNone/>
                      </a:pPr>
                      <a:r>
                        <a:rPr lang="en-US" sz="1000" dirty="0"/>
                        <a:t>0 Transaction</a:t>
                      </a:r>
                      <a:endParaRPr sz="1000" dirty="0"/>
                    </a:p>
                  </a:txBody>
                  <a:tcPr marL="63500" marR="63500" marT="63500" marB="63500"/>
                </a:tc>
                <a:tc>
                  <a:txBody>
                    <a:bodyPr/>
                    <a:lstStyle/>
                    <a:p>
                      <a:pPr marL="0" lvl="0" indent="0" algn="ctr" rtl="0">
                        <a:spcBef>
                          <a:spcPts val="0"/>
                        </a:spcBef>
                        <a:spcAft>
                          <a:spcPts val="0"/>
                        </a:spcAft>
                        <a:buNone/>
                      </a:pPr>
                      <a:r>
                        <a:rPr lang="en-US" sz="1000" dirty="0"/>
                        <a:t>400</a:t>
                      </a:r>
                      <a:endParaRPr sz="1000" dirty="0"/>
                    </a:p>
                  </a:txBody>
                  <a:tcPr marL="63500" marR="63500" marT="63500" marB="63500"/>
                </a:tc>
                <a:tc>
                  <a:txBody>
                    <a:bodyPr/>
                    <a:lstStyle/>
                    <a:p>
                      <a:pPr marL="0" lvl="0" indent="0" algn="ctr" rtl="0">
                        <a:spcBef>
                          <a:spcPts val="0"/>
                        </a:spcBef>
                        <a:spcAft>
                          <a:spcPts val="0"/>
                        </a:spcAft>
                        <a:buNone/>
                      </a:pPr>
                      <a:r>
                        <a:rPr lang="en-US" sz="1000" dirty="0"/>
                        <a:t>200</a:t>
                      </a:r>
                      <a:endParaRPr sz="1000" dirty="0"/>
                    </a:p>
                  </a:txBody>
                  <a:tcPr marL="63500" marR="63500" marT="63500" marB="63500"/>
                </a:tc>
                <a:extLst>
                  <a:ext uri="{0D108BD9-81ED-4DB2-BD59-A6C34878D82A}">
                    <a16:rowId xmlns:a16="http://schemas.microsoft.com/office/drawing/2014/main" val="10001"/>
                  </a:ext>
                </a:extLst>
              </a:tr>
              <a:tr h="0">
                <a:tc>
                  <a:txBody>
                    <a:bodyPr/>
                    <a:lstStyle/>
                    <a:p>
                      <a:pPr marL="0" lvl="0" indent="0" algn="ctr" rtl="0">
                        <a:spcBef>
                          <a:spcPts val="0"/>
                        </a:spcBef>
                        <a:spcAft>
                          <a:spcPts val="0"/>
                        </a:spcAft>
                        <a:buNone/>
                      </a:pPr>
                      <a:r>
                        <a:rPr lang="en-US" sz="1000" dirty="0"/>
                        <a:t>Feb-2021</a:t>
                      </a:r>
                      <a:endParaRPr sz="1000" dirty="0"/>
                    </a:p>
                  </a:txBody>
                  <a:tcPr marL="63500" marR="63500" marT="63500" marB="63500"/>
                </a:tc>
                <a:tc>
                  <a:txBody>
                    <a:bodyPr/>
                    <a:lstStyle/>
                    <a:p>
                      <a:pPr marL="0" lvl="0" indent="0" algn="ctr" rtl="0">
                        <a:spcBef>
                          <a:spcPts val="0"/>
                        </a:spcBef>
                        <a:spcAft>
                          <a:spcPts val="0"/>
                        </a:spcAft>
                        <a:buNone/>
                      </a:pPr>
                      <a:r>
                        <a:rPr lang="en-US" sz="1000" dirty="0"/>
                        <a:t>0 Transaction</a:t>
                      </a:r>
                      <a:endParaRPr sz="1000" dirty="0"/>
                    </a:p>
                  </a:txBody>
                  <a:tcPr marL="63500" marR="63500" marT="63500" marB="63500"/>
                </a:tc>
                <a:tc>
                  <a:txBody>
                    <a:bodyPr/>
                    <a:lstStyle/>
                    <a:p>
                      <a:pPr marL="0" lvl="0" indent="0" algn="ctr" rtl="0">
                        <a:spcBef>
                          <a:spcPts val="0"/>
                        </a:spcBef>
                        <a:spcAft>
                          <a:spcPts val="0"/>
                        </a:spcAft>
                        <a:buNone/>
                      </a:pPr>
                      <a:r>
                        <a:rPr lang="en-US" sz="1000" dirty="0"/>
                        <a:t>700</a:t>
                      </a:r>
                      <a:endParaRPr sz="1000" dirty="0"/>
                    </a:p>
                  </a:txBody>
                  <a:tcPr marL="63500" marR="63500" marT="63500" marB="63500"/>
                </a:tc>
                <a:tc>
                  <a:txBody>
                    <a:bodyPr/>
                    <a:lstStyle/>
                    <a:p>
                      <a:pPr marL="0" lvl="0" indent="0" algn="ctr" rtl="0">
                        <a:spcBef>
                          <a:spcPts val="0"/>
                        </a:spcBef>
                        <a:spcAft>
                          <a:spcPts val="0"/>
                        </a:spcAft>
                        <a:buNone/>
                      </a:pPr>
                      <a:r>
                        <a:rPr lang="en-US" sz="1000" dirty="0"/>
                        <a:t>400</a:t>
                      </a:r>
                      <a:endParaRPr sz="1000" dirty="0"/>
                    </a:p>
                  </a:txBody>
                  <a:tcPr marL="63500" marR="63500" marT="63500" marB="63500"/>
                </a:tc>
                <a:extLst>
                  <a:ext uri="{0D108BD9-81ED-4DB2-BD59-A6C34878D82A}">
                    <a16:rowId xmlns:a16="http://schemas.microsoft.com/office/drawing/2014/main" val="10002"/>
                  </a:ext>
                </a:extLst>
              </a:tr>
              <a:tr h="0">
                <a:tc>
                  <a:txBody>
                    <a:bodyPr/>
                    <a:lstStyle/>
                    <a:p>
                      <a:pPr marL="0" lvl="0" indent="0" algn="ctr" rtl="0">
                        <a:spcBef>
                          <a:spcPts val="0"/>
                        </a:spcBef>
                        <a:spcAft>
                          <a:spcPts val="0"/>
                        </a:spcAft>
                        <a:buNone/>
                      </a:pPr>
                      <a:r>
                        <a:rPr lang="en-US" sz="1000" dirty="0"/>
                        <a:t>…</a:t>
                      </a:r>
                      <a:endParaRPr sz="1000" dirty="0"/>
                    </a:p>
                  </a:txBody>
                  <a:tcPr marL="63500" marR="63500" marT="63500" marB="63500"/>
                </a:tc>
                <a:tc>
                  <a:txBody>
                    <a:bodyPr/>
                    <a:lstStyle/>
                    <a:p>
                      <a:pPr marL="0" lvl="0" indent="0" algn="ctr">
                        <a:spcBef>
                          <a:spcPts val="0"/>
                        </a:spcBef>
                        <a:spcAft>
                          <a:spcPts val="0"/>
                        </a:spcAft>
                        <a:buNone/>
                      </a:pPr>
                      <a:r>
                        <a:rPr lang="en-US" sz="1000" b="0" i="0" u="none" strike="noStrike" noProof="0" dirty="0">
                          <a:latin typeface="Arial"/>
                        </a:rPr>
                        <a:t>0 Transaction</a:t>
                      </a:r>
                      <a:endParaRPr sz="1000" dirty="0"/>
                    </a:p>
                  </a:txBody>
                  <a:tcPr marL="63500" marR="63500" marT="63500" marB="63500"/>
                </a:tc>
                <a:tc>
                  <a:txBody>
                    <a:bodyPr/>
                    <a:lstStyle/>
                    <a:p>
                      <a:pPr marL="0" lvl="0" indent="0" algn="ctr" rtl="0">
                        <a:spcBef>
                          <a:spcPts val="0"/>
                        </a:spcBef>
                        <a:spcAft>
                          <a:spcPts val="0"/>
                        </a:spcAft>
                        <a:buNone/>
                      </a:pPr>
                      <a:r>
                        <a:rPr lang="en-US" sz="1000" dirty="0"/>
                        <a:t>…</a:t>
                      </a:r>
                      <a:endParaRPr sz="1000" dirty="0"/>
                    </a:p>
                  </a:txBody>
                  <a:tcPr marL="63500" marR="63500" marT="63500" marB="63500"/>
                </a:tc>
                <a:tc>
                  <a:txBody>
                    <a:bodyPr/>
                    <a:lstStyle/>
                    <a:p>
                      <a:pPr marL="0" lvl="0" indent="0" algn="ctr" rtl="0">
                        <a:spcBef>
                          <a:spcPts val="0"/>
                        </a:spcBef>
                        <a:spcAft>
                          <a:spcPts val="0"/>
                        </a:spcAft>
                        <a:buNone/>
                      </a:pPr>
                      <a:r>
                        <a:rPr lang="en-US" sz="1000" dirty="0"/>
                        <a:t>…</a:t>
                      </a:r>
                      <a:endParaRPr sz="1000" dirty="0"/>
                    </a:p>
                  </a:txBody>
                  <a:tcPr marL="63500" marR="63500" marT="63500" marB="63500"/>
                </a:tc>
                <a:extLst>
                  <a:ext uri="{0D108BD9-81ED-4DB2-BD59-A6C34878D82A}">
                    <a16:rowId xmlns:a16="http://schemas.microsoft.com/office/drawing/2014/main" val="10003"/>
                  </a:ext>
                </a:extLst>
              </a:tr>
            </a:tbl>
          </a:graphicData>
        </a:graphic>
      </p:graphicFrame>
      <p:sp>
        <p:nvSpPr>
          <p:cNvPr id="257" name="Google Shape;257;g19b4b019e43_0_88"/>
          <p:cNvSpPr txBox="1"/>
          <p:nvPr/>
        </p:nvSpPr>
        <p:spPr>
          <a:xfrm>
            <a:off x="609600" y="1459350"/>
            <a:ext cx="4111800" cy="4711800"/>
          </a:xfrm>
          <a:prstGeom prst="rect">
            <a:avLst/>
          </a:prstGeom>
          <a:noFill/>
          <a:ln>
            <a:noFill/>
          </a:ln>
        </p:spPr>
        <p:txBody>
          <a:bodyPr spcFirstLastPara="1" wrap="square" lIns="91425" tIns="91425" rIns="91425" bIns="91425" anchor="ctr" anchorCtr="0">
            <a:noAutofit/>
          </a:bodyPr>
          <a:lstStyle/>
          <a:p>
            <a:pPr marL="457200" lvl="0" indent="0" algn="just" rtl="0">
              <a:lnSpc>
                <a:spcPct val="115000"/>
              </a:lnSpc>
              <a:spcBef>
                <a:spcPts val="0"/>
              </a:spcBef>
              <a:spcAft>
                <a:spcPts val="0"/>
              </a:spcAft>
              <a:buNone/>
            </a:pPr>
            <a:endParaRPr lang="en-US" sz="1200" dirty="0"/>
          </a:p>
          <a:p>
            <a:pPr marL="457200" indent="-298450" algn="just">
              <a:lnSpc>
                <a:spcPct val="115000"/>
              </a:lnSpc>
              <a:buSzPts val="1100"/>
              <a:buChar char="●"/>
            </a:pPr>
            <a:r>
              <a:rPr lang="en-US" sz="1200" dirty="0"/>
              <a:t>When you aggregate the Fig 3 further, you will be able to get Fig 4 table to get total transaction active customer count for each segment. </a:t>
            </a:r>
            <a:endParaRPr sz="1200" dirty="0"/>
          </a:p>
          <a:p>
            <a:pPr marL="457200" lvl="0" indent="-298450" algn="just" rtl="0">
              <a:lnSpc>
                <a:spcPct val="115000"/>
              </a:lnSpc>
              <a:spcBef>
                <a:spcPts val="0"/>
              </a:spcBef>
              <a:spcAft>
                <a:spcPts val="0"/>
              </a:spcAft>
              <a:buSzPts val="1100"/>
              <a:buChar char="●"/>
            </a:pPr>
            <a:r>
              <a:rPr lang="en-US" sz="1200" dirty="0"/>
              <a:t>Using the total customer count from Customer Acquisition dashboard, by subtracting the total transaction active customers count from Fig 4, you will have the inactive customer count.</a:t>
            </a:r>
            <a:endParaRPr sz="1200" dirty="0"/>
          </a:p>
          <a:p>
            <a:pPr marL="457200" lvl="0" indent="-298450" algn="just" rtl="0">
              <a:lnSpc>
                <a:spcPct val="115000"/>
              </a:lnSpc>
              <a:spcBef>
                <a:spcPts val="0"/>
              </a:spcBef>
              <a:spcAft>
                <a:spcPts val="0"/>
              </a:spcAft>
              <a:buSzPts val="1100"/>
              <a:buChar char="●"/>
            </a:pPr>
            <a:r>
              <a:rPr lang="en-US" sz="1200" dirty="0"/>
              <a:t>Tag “0 Transaction” as Monthly Transaction Bucket for inactive customers Fig 5.</a:t>
            </a:r>
            <a:endParaRPr sz="1200" dirty="0"/>
          </a:p>
          <a:p>
            <a:pPr marL="457200" lvl="0" indent="-298450" algn="l" rtl="0">
              <a:spcBef>
                <a:spcPts val="0"/>
              </a:spcBef>
              <a:spcAft>
                <a:spcPts val="0"/>
              </a:spcAft>
              <a:buSzPts val="1100"/>
              <a:buChar char="●"/>
            </a:pPr>
            <a:r>
              <a:rPr lang="en-US" sz="1200" dirty="0"/>
              <a:t>Append Fig 3 with Fig 5 and you will get the final output table (Fig 6).</a:t>
            </a:r>
          </a:p>
          <a:p>
            <a:pPr marL="457200" indent="-298450">
              <a:buSzPts val="1100"/>
              <a:buChar char="●"/>
            </a:pPr>
            <a:r>
              <a:rPr lang="en-US" sz="1200" dirty="0"/>
              <a:t>Make sure your active customer count (all the buckets except for 0 transaction category) and inactive customer count (0 Transaction category), adding up together should tie to the total customer count as of last month in Customer Acquisition dashboard.</a:t>
            </a:r>
          </a:p>
        </p:txBody>
      </p:sp>
      <p:graphicFrame>
        <p:nvGraphicFramePr>
          <p:cNvPr id="258" name="Google Shape;258;g19b4b019e43_0_88"/>
          <p:cNvGraphicFramePr/>
          <p:nvPr>
            <p:extLst>
              <p:ext uri="{D42A27DB-BD31-4B8C-83A1-F6EECF244321}">
                <p14:modId xmlns:p14="http://schemas.microsoft.com/office/powerpoint/2010/main" val="2023716672"/>
              </p:ext>
            </p:extLst>
          </p:nvPr>
        </p:nvGraphicFramePr>
        <p:xfrm>
          <a:off x="5965825" y="1440638"/>
          <a:ext cx="5770875" cy="1422400"/>
        </p:xfrm>
        <a:graphic>
          <a:graphicData uri="http://schemas.openxmlformats.org/drawingml/2006/table">
            <a:tbl>
              <a:tblPr>
                <a:noFill/>
                <a:tableStyleId>{9433B2D3-8186-43C3-A06F-6E27157634E1}</a:tableStyleId>
              </a:tblPr>
              <a:tblGrid>
                <a:gridCol w="1923625">
                  <a:extLst>
                    <a:ext uri="{9D8B030D-6E8A-4147-A177-3AD203B41FA5}">
                      <a16:colId xmlns:a16="http://schemas.microsoft.com/office/drawing/2014/main" val="20000"/>
                    </a:ext>
                  </a:extLst>
                </a:gridCol>
                <a:gridCol w="1923625">
                  <a:extLst>
                    <a:ext uri="{9D8B030D-6E8A-4147-A177-3AD203B41FA5}">
                      <a16:colId xmlns:a16="http://schemas.microsoft.com/office/drawing/2014/main" val="20001"/>
                    </a:ext>
                  </a:extLst>
                </a:gridCol>
                <a:gridCol w="1923625">
                  <a:extLst>
                    <a:ext uri="{9D8B030D-6E8A-4147-A177-3AD203B41FA5}">
                      <a16:colId xmlns:a16="http://schemas.microsoft.com/office/drawing/2014/main" val="20002"/>
                    </a:ext>
                  </a:extLst>
                </a:gridCol>
              </a:tblGrid>
              <a:tr h="431575">
                <a:tc>
                  <a:txBody>
                    <a:bodyPr/>
                    <a:lstStyle/>
                    <a:p>
                      <a:pPr marL="0" lvl="0" indent="0" algn="ctr" rtl="0">
                        <a:spcBef>
                          <a:spcPts val="0"/>
                        </a:spcBef>
                        <a:spcAft>
                          <a:spcPts val="0"/>
                        </a:spcAft>
                        <a:buNone/>
                      </a:pPr>
                      <a:r>
                        <a:rPr lang="en-US" sz="1000" dirty="0"/>
                        <a:t>Month</a:t>
                      </a:r>
                      <a:endParaRPr sz="1000" dirty="0"/>
                    </a:p>
                  </a:txBody>
                  <a:tcPr marL="63500" marR="63500" marT="63500" marB="63500"/>
                </a:tc>
                <a:tc>
                  <a:txBody>
                    <a:bodyPr/>
                    <a:lstStyle/>
                    <a:p>
                      <a:pPr marL="0" lvl="0" indent="0" algn="ctr" rtl="0">
                        <a:spcBef>
                          <a:spcPts val="0"/>
                        </a:spcBef>
                        <a:spcAft>
                          <a:spcPts val="0"/>
                        </a:spcAft>
                        <a:buNone/>
                      </a:pPr>
                      <a:r>
                        <a:rPr lang="en-US" sz="1000" dirty="0"/>
                        <a:t>Total No of Transaction Active Digital Customers</a:t>
                      </a:r>
                      <a:endParaRPr sz="1000" dirty="0"/>
                    </a:p>
                  </a:txBody>
                  <a:tcPr marL="63500" marR="63500" marT="63500" marB="63500"/>
                </a:tc>
                <a:tc>
                  <a:txBody>
                    <a:bodyPr/>
                    <a:lstStyle/>
                    <a:p>
                      <a:pPr marL="0" lvl="0" indent="0" algn="ctr" rtl="0">
                        <a:spcBef>
                          <a:spcPts val="0"/>
                        </a:spcBef>
                        <a:spcAft>
                          <a:spcPts val="0"/>
                        </a:spcAft>
                        <a:buClr>
                          <a:schemeClr val="dk2"/>
                        </a:buClr>
                        <a:buSzPts val="1100"/>
                        <a:buFont typeface="Arial"/>
                        <a:buNone/>
                      </a:pPr>
                      <a:r>
                        <a:rPr lang="en-US" sz="1000" dirty="0">
                          <a:solidFill>
                            <a:schemeClr val="dk2"/>
                          </a:solidFill>
                        </a:rPr>
                        <a:t>Total No of Transaction Active Traditional Customers</a:t>
                      </a:r>
                      <a:endParaRPr sz="1000" dirty="0">
                        <a:solidFill>
                          <a:schemeClr val="dk2"/>
                        </a:solidFill>
                      </a:endParaRPr>
                    </a:p>
                    <a:p>
                      <a:pPr marL="0" lvl="0" indent="0" algn="ctr" rtl="0">
                        <a:spcBef>
                          <a:spcPts val="0"/>
                        </a:spcBef>
                        <a:spcAft>
                          <a:spcPts val="0"/>
                        </a:spcAft>
                        <a:buNone/>
                      </a:pPr>
                      <a:endParaRPr sz="1000"/>
                    </a:p>
                  </a:txBody>
                  <a:tcPr marL="63500" marR="63500" marT="63500" marB="63500"/>
                </a:tc>
                <a:extLst>
                  <a:ext uri="{0D108BD9-81ED-4DB2-BD59-A6C34878D82A}">
                    <a16:rowId xmlns:a16="http://schemas.microsoft.com/office/drawing/2014/main" val="10000"/>
                  </a:ext>
                </a:extLst>
              </a:tr>
              <a:tr h="0">
                <a:tc>
                  <a:txBody>
                    <a:bodyPr/>
                    <a:lstStyle/>
                    <a:p>
                      <a:pPr marL="0" lvl="0" indent="0" algn="ctr" rtl="0">
                        <a:spcBef>
                          <a:spcPts val="0"/>
                        </a:spcBef>
                        <a:spcAft>
                          <a:spcPts val="0"/>
                        </a:spcAft>
                        <a:buNone/>
                      </a:pPr>
                      <a:r>
                        <a:rPr lang="en-US" sz="900" dirty="0"/>
                        <a:t>Jan-2021</a:t>
                      </a:r>
                      <a:endParaRPr sz="900" dirty="0"/>
                    </a:p>
                  </a:txBody>
                  <a:tcPr marL="63500" marR="63500" marT="63500" marB="63500"/>
                </a:tc>
                <a:tc>
                  <a:txBody>
                    <a:bodyPr/>
                    <a:lstStyle/>
                    <a:p>
                      <a:pPr marL="0" lvl="0" indent="0" algn="ctr" rtl="0">
                        <a:spcBef>
                          <a:spcPts val="0"/>
                        </a:spcBef>
                        <a:spcAft>
                          <a:spcPts val="0"/>
                        </a:spcAft>
                        <a:buNone/>
                      </a:pPr>
                      <a:r>
                        <a:rPr lang="en-US" sz="1000" dirty="0"/>
                        <a:t>1200</a:t>
                      </a:r>
                      <a:endParaRPr sz="1000" dirty="0"/>
                    </a:p>
                  </a:txBody>
                  <a:tcPr marL="63500" marR="63500" marT="63500" marB="63500"/>
                </a:tc>
                <a:tc>
                  <a:txBody>
                    <a:bodyPr/>
                    <a:lstStyle/>
                    <a:p>
                      <a:pPr marL="0" lvl="0" indent="0" algn="ctr" rtl="0">
                        <a:spcBef>
                          <a:spcPts val="0"/>
                        </a:spcBef>
                        <a:spcAft>
                          <a:spcPts val="0"/>
                        </a:spcAft>
                        <a:buNone/>
                      </a:pPr>
                      <a:r>
                        <a:rPr lang="en-US" sz="1000" dirty="0"/>
                        <a:t>1900</a:t>
                      </a:r>
                      <a:endParaRPr sz="1000" dirty="0"/>
                    </a:p>
                  </a:txBody>
                  <a:tcPr marL="63500" marR="63500" marT="63500" marB="63500"/>
                </a:tc>
                <a:extLst>
                  <a:ext uri="{0D108BD9-81ED-4DB2-BD59-A6C34878D82A}">
                    <a16:rowId xmlns:a16="http://schemas.microsoft.com/office/drawing/2014/main" val="10001"/>
                  </a:ext>
                </a:extLst>
              </a:tr>
              <a:tr h="0">
                <a:tc>
                  <a:txBody>
                    <a:bodyPr/>
                    <a:lstStyle/>
                    <a:p>
                      <a:pPr marL="0" lvl="0" indent="0" algn="ctr" rtl="0">
                        <a:spcBef>
                          <a:spcPts val="0"/>
                        </a:spcBef>
                        <a:spcAft>
                          <a:spcPts val="0"/>
                        </a:spcAft>
                        <a:buNone/>
                      </a:pPr>
                      <a:r>
                        <a:rPr lang="en-US" sz="900" dirty="0"/>
                        <a:t>Feb-2021</a:t>
                      </a:r>
                      <a:endParaRPr sz="900" dirty="0"/>
                    </a:p>
                  </a:txBody>
                  <a:tcPr marL="63500" marR="63500" marT="63500" marB="63500"/>
                </a:tc>
                <a:tc>
                  <a:txBody>
                    <a:bodyPr/>
                    <a:lstStyle/>
                    <a:p>
                      <a:pPr marL="0" lvl="0" indent="0" algn="ctr" rtl="0">
                        <a:spcBef>
                          <a:spcPts val="0"/>
                        </a:spcBef>
                        <a:spcAft>
                          <a:spcPts val="0"/>
                        </a:spcAft>
                        <a:buNone/>
                      </a:pPr>
                      <a:r>
                        <a:rPr lang="en-US" sz="1000" dirty="0"/>
                        <a:t>780</a:t>
                      </a:r>
                      <a:endParaRPr sz="1000" dirty="0"/>
                    </a:p>
                  </a:txBody>
                  <a:tcPr marL="63500" marR="63500" marT="63500" marB="63500"/>
                </a:tc>
                <a:tc>
                  <a:txBody>
                    <a:bodyPr/>
                    <a:lstStyle/>
                    <a:p>
                      <a:pPr marL="0" lvl="0" indent="0" algn="ctr" rtl="0">
                        <a:spcBef>
                          <a:spcPts val="0"/>
                        </a:spcBef>
                        <a:spcAft>
                          <a:spcPts val="0"/>
                        </a:spcAft>
                        <a:buNone/>
                      </a:pPr>
                      <a:r>
                        <a:rPr lang="en-US" sz="1000" dirty="0"/>
                        <a:t>1100</a:t>
                      </a:r>
                      <a:endParaRPr sz="1000" dirty="0"/>
                    </a:p>
                  </a:txBody>
                  <a:tcPr marL="63500" marR="63500" marT="63500" marB="63500"/>
                </a:tc>
                <a:extLst>
                  <a:ext uri="{0D108BD9-81ED-4DB2-BD59-A6C34878D82A}">
                    <a16:rowId xmlns:a16="http://schemas.microsoft.com/office/drawing/2014/main" val="10002"/>
                  </a:ext>
                </a:extLst>
              </a:tr>
              <a:tr h="0">
                <a:tc>
                  <a:txBody>
                    <a:bodyPr/>
                    <a:lstStyle/>
                    <a:p>
                      <a:pPr marL="0" lvl="0" indent="0" algn="ctr" rtl="0">
                        <a:spcBef>
                          <a:spcPts val="0"/>
                        </a:spcBef>
                        <a:spcAft>
                          <a:spcPts val="0"/>
                        </a:spcAft>
                        <a:buNone/>
                      </a:pPr>
                      <a:r>
                        <a:rPr lang="en-US" sz="1000" dirty="0"/>
                        <a:t>…</a:t>
                      </a:r>
                      <a:endParaRPr sz="1000" dirty="0"/>
                    </a:p>
                  </a:txBody>
                  <a:tcPr marL="63500" marR="63500" marT="63500" marB="63500"/>
                </a:tc>
                <a:tc>
                  <a:txBody>
                    <a:bodyPr/>
                    <a:lstStyle/>
                    <a:p>
                      <a:pPr marL="0" lvl="0" indent="0" algn="ctr" rtl="0">
                        <a:spcBef>
                          <a:spcPts val="0"/>
                        </a:spcBef>
                        <a:spcAft>
                          <a:spcPts val="0"/>
                        </a:spcAft>
                        <a:buNone/>
                      </a:pPr>
                      <a:r>
                        <a:rPr lang="en-US" sz="1000" dirty="0"/>
                        <a:t>…</a:t>
                      </a:r>
                      <a:endParaRPr sz="1000" dirty="0"/>
                    </a:p>
                  </a:txBody>
                  <a:tcPr marL="63500" marR="63500" marT="63500" marB="63500"/>
                </a:tc>
                <a:tc>
                  <a:txBody>
                    <a:bodyPr/>
                    <a:lstStyle/>
                    <a:p>
                      <a:pPr marL="0" lvl="0" indent="0" algn="ctr" rtl="0">
                        <a:spcBef>
                          <a:spcPts val="0"/>
                        </a:spcBef>
                        <a:spcAft>
                          <a:spcPts val="0"/>
                        </a:spcAft>
                        <a:buNone/>
                      </a:pPr>
                      <a:r>
                        <a:rPr lang="en-US" sz="1000" dirty="0"/>
                        <a:t>…</a:t>
                      </a:r>
                      <a:endParaRPr sz="1000" dirty="0"/>
                    </a:p>
                  </a:txBody>
                  <a:tcPr marL="63500" marR="63500" marT="63500" marB="63500"/>
                </a:tc>
                <a:extLst>
                  <a:ext uri="{0D108BD9-81ED-4DB2-BD59-A6C34878D82A}">
                    <a16:rowId xmlns:a16="http://schemas.microsoft.com/office/drawing/2014/main" val="10003"/>
                  </a:ext>
                </a:extLst>
              </a:tr>
            </a:tbl>
          </a:graphicData>
        </a:graphic>
      </p:graphicFrame>
      <p:sp>
        <p:nvSpPr>
          <p:cNvPr id="259" name="Google Shape;259;g19b4b019e43_0_88"/>
          <p:cNvSpPr txBox="1"/>
          <p:nvPr/>
        </p:nvSpPr>
        <p:spPr>
          <a:xfrm>
            <a:off x="5985663" y="2984850"/>
            <a:ext cx="57312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b="1"/>
              <a:t>Fig 5</a:t>
            </a:r>
            <a:endParaRPr sz="1000" b="1"/>
          </a:p>
        </p:txBody>
      </p:sp>
      <p:graphicFrame>
        <p:nvGraphicFramePr>
          <p:cNvPr id="260" name="Google Shape;260;g19b4b019e43_0_88"/>
          <p:cNvGraphicFramePr/>
          <p:nvPr/>
        </p:nvGraphicFramePr>
        <p:xfrm>
          <a:off x="5946000" y="5016238"/>
          <a:ext cx="5770900" cy="1300750"/>
        </p:xfrm>
        <a:graphic>
          <a:graphicData uri="http://schemas.openxmlformats.org/drawingml/2006/table">
            <a:tbl>
              <a:tblPr>
                <a:noFill/>
                <a:tableStyleId>{9433B2D3-8186-43C3-A06F-6E27157634E1}</a:tableStyleId>
              </a:tblPr>
              <a:tblGrid>
                <a:gridCol w="1442725">
                  <a:extLst>
                    <a:ext uri="{9D8B030D-6E8A-4147-A177-3AD203B41FA5}">
                      <a16:colId xmlns:a16="http://schemas.microsoft.com/office/drawing/2014/main" val="20000"/>
                    </a:ext>
                  </a:extLst>
                </a:gridCol>
                <a:gridCol w="1442725">
                  <a:extLst>
                    <a:ext uri="{9D8B030D-6E8A-4147-A177-3AD203B41FA5}">
                      <a16:colId xmlns:a16="http://schemas.microsoft.com/office/drawing/2014/main" val="20001"/>
                    </a:ext>
                  </a:extLst>
                </a:gridCol>
                <a:gridCol w="1442725">
                  <a:extLst>
                    <a:ext uri="{9D8B030D-6E8A-4147-A177-3AD203B41FA5}">
                      <a16:colId xmlns:a16="http://schemas.microsoft.com/office/drawing/2014/main" val="20002"/>
                    </a:ext>
                  </a:extLst>
                </a:gridCol>
                <a:gridCol w="1442725">
                  <a:extLst>
                    <a:ext uri="{9D8B030D-6E8A-4147-A177-3AD203B41FA5}">
                      <a16:colId xmlns:a16="http://schemas.microsoft.com/office/drawing/2014/main" val="20003"/>
                    </a:ext>
                  </a:extLst>
                </a:gridCol>
              </a:tblGrid>
              <a:tr h="462550">
                <a:tc>
                  <a:txBody>
                    <a:bodyPr/>
                    <a:lstStyle/>
                    <a:p>
                      <a:pPr marL="0" lvl="0" indent="0" algn="ctr" rtl="0">
                        <a:spcBef>
                          <a:spcPts val="0"/>
                        </a:spcBef>
                        <a:spcAft>
                          <a:spcPts val="0"/>
                        </a:spcAft>
                        <a:buNone/>
                      </a:pPr>
                      <a:r>
                        <a:rPr lang="en-US" sz="1000"/>
                        <a:t>Month</a:t>
                      </a:r>
                      <a:endParaRPr sz="1000"/>
                    </a:p>
                  </a:txBody>
                  <a:tcPr marL="63500" marR="63500" marT="63500" marB="63500"/>
                </a:tc>
                <a:tc>
                  <a:txBody>
                    <a:bodyPr/>
                    <a:lstStyle/>
                    <a:p>
                      <a:pPr marL="0" lvl="0" indent="0" algn="ctr" rtl="0">
                        <a:spcBef>
                          <a:spcPts val="0"/>
                        </a:spcBef>
                        <a:spcAft>
                          <a:spcPts val="0"/>
                        </a:spcAft>
                        <a:buNone/>
                      </a:pPr>
                      <a:r>
                        <a:rPr lang="en-US" sz="1000"/>
                        <a:t>Monthly Transaction Bucket</a:t>
                      </a:r>
                      <a:endParaRPr sz="1000"/>
                    </a:p>
                  </a:txBody>
                  <a:tcPr marL="63500" marR="63500" marT="63500" marB="63500"/>
                </a:tc>
                <a:tc>
                  <a:txBody>
                    <a:bodyPr/>
                    <a:lstStyle/>
                    <a:p>
                      <a:pPr marL="0" lvl="0" indent="0" algn="ctr" rtl="0">
                        <a:spcBef>
                          <a:spcPts val="0"/>
                        </a:spcBef>
                        <a:spcAft>
                          <a:spcPts val="0"/>
                        </a:spcAft>
                        <a:buNone/>
                      </a:pPr>
                      <a:r>
                        <a:rPr lang="en-US" sz="1000"/>
                        <a:t>No of Digital Customers</a:t>
                      </a:r>
                      <a:endParaRPr sz="1000"/>
                    </a:p>
                  </a:txBody>
                  <a:tcPr marL="63500" marR="63500" marT="63500" marB="63500"/>
                </a:tc>
                <a:tc>
                  <a:txBody>
                    <a:bodyPr/>
                    <a:lstStyle/>
                    <a:p>
                      <a:pPr marL="0" lvl="0" indent="0" algn="ctr" rtl="0">
                        <a:spcBef>
                          <a:spcPts val="0"/>
                        </a:spcBef>
                        <a:spcAft>
                          <a:spcPts val="0"/>
                        </a:spcAft>
                        <a:buNone/>
                      </a:pPr>
                      <a:r>
                        <a:rPr lang="en-US" sz="1000"/>
                        <a:t>No of Traditional Customers</a:t>
                      </a:r>
                      <a:endParaRPr sz="1000"/>
                    </a:p>
                  </a:txBody>
                  <a:tcPr marL="63500" marR="63500" marT="63500" marB="63500"/>
                </a:tc>
                <a:extLst>
                  <a:ext uri="{0D108BD9-81ED-4DB2-BD59-A6C34878D82A}">
                    <a16:rowId xmlns:a16="http://schemas.microsoft.com/office/drawing/2014/main" val="10000"/>
                  </a:ext>
                </a:extLst>
              </a:tr>
              <a:tr h="0">
                <a:tc>
                  <a:txBody>
                    <a:bodyPr/>
                    <a:lstStyle/>
                    <a:p>
                      <a:pPr marL="0" lvl="0" indent="0" algn="ctr" rtl="0">
                        <a:spcBef>
                          <a:spcPts val="0"/>
                        </a:spcBef>
                        <a:spcAft>
                          <a:spcPts val="0"/>
                        </a:spcAft>
                        <a:buNone/>
                      </a:pPr>
                      <a:r>
                        <a:rPr lang="en-US" sz="1000"/>
                        <a:t>Jan-2021</a:t>
                      </a:r>
                      <a:endParaRPr sz="1000"/>
                    </a:p>
                  </a:txBody>
                  <a:tcPr marL="63500" marR="63500" marT="63500" marB="63500"/>
                </a:tc>
                <a:tc>
                  <a:txBody>
                    <a:bodyPr/>
                    <a:lstStyle/>
                    <a:p>
                      <a:pPr marL="0" lvl="0" indent="0" algn="ctr" rtl="0">
                        <a:spcBef>
                          <a:spcPts val="0"/>
                        </a:spcBef>
                        <a:spcAft>
                          <a:spcPts val="0"/>
                        </a:spcAft>
                        <a:buNone/>
                      </a:pPr>
                      <a:r>
                        <a:rPr lang="en-US" sz="1000"/>
                        <a:t>0 Transaction</a:t>
                      </a:r>
                      <a:endParaRPr sz="1000"/>
                    </a:p>
                  </a:txBody>
                  <a:tcPr marL="63500" marR="63500" marT="63500" marB="63500"/>
                </a:tc>
                <a:tc>
                  <a:txBody>
                    <a:bodyPr/>
                    <a:lstStyle/>
                    <a:p>
                      <a:pPr marL="0" lvl="0" indent="0" algn="ctr" rtl="0">
                        <a:spcBef>
                          <a:spcPts val="0"/>
                        </a:spcBef>
                        <a:spcAft>
                          <a:spcPts val="0"/>
                        </a:spcAft>
                        <a:buNone/>
                      </a:pPr>
                      <a:r>
                        <a:rPr lang="en-US" sz="1000"/>
                        <a:t>100</a:t>
                      </a:r>
                      <a:endParaRPr sz="1000"/>
                    </a:p>
                  </a:txBody>
                  <a:tcPr marL="63500" marR="63500" marT="63500" marB="63500"/>
                </a:tc>
                <a:tc>
                  <a:txBody>
                    <a:bodyPr/>
                    <a:lstStyle/>
                    <a:p>
                      <a:pPr marL="0" lvl="0" indent="0" algn="ctr" rtl="0">
                        <a:spcBef>
                          <a:spcPts val="0"/>
                        </a:spcBef>
                        <a:spcAft>
                          <a:spcPts val="0"/>
                        </a:spcAft>
                        <a:buNone/>
                      </a:pPr>
                      <a:r>
                        <a:rPr lang="en-US" sz="1000"/>
                        <a:t>800</a:t>
                      </a:r>
                      <a:endParaRPr sz="1000"/>
                    </a:p>
                  </a:txBody>
                  <a:tcPr marL="63500" marR="63500" marT="63500" marB="63500"/>
                </a:tc>
                <a:extLst>
                  <a:ext uri="{0D108BD9-81ED-4DB2-BD59-A6C34878D82A}">
                    <a16:rowId xmlns:a16="http://schemas.microsoft.com/office/drawing/2014/main" val="10001"/>
                  </a:ext>
                </a:extLst>
              </a:tr>
              <a:tr h="0">
                <a:tc>
                  <a:txBody>
                    <a:bodyPr/>
                    <a:lstStyle/>
                    <a:p>
                      <a:pPr marL="0" lvl="0" indent="0" algn="ctr" rtl="0">
                        <a:spcBef>
                          <a:spcPts val="0"/>
                        </a:spcBef>
                        <a:spcAft>
                          <a:spcPts val="0"/>
                        </a:spcAft>
                        <a:buNone/>
                      </a:pPr>
                      <a:r>
                        <a:rPr lang="en-US" sz="1000"/>
                        <a:t>Jan-2021</a:t>
                      </a:r>
                      <a:endParaRPr sz="1000"/>
                    </a:p>
                  </a:txBody>
                  <a:tcPr marL="63500" marR="63500" marT="63500" marB="63500"/>
                </a:tc>
                <a:tc>
                  <a:txBody>
                    <a:bodyPr/>
                    <a:lstStyle/>
                    <a:p>
                      <a:pPr marL="0" lvl="0" indent="0" algn="ctr" rtl="0">
                        <a:spcBef>
                          <a:spcPts val="0"/>
                        </a:spcBef>
                        <a:spcAft>
                          <a:spcPts val="0"/>
                        </a:spcAft>
                        <a:buNone/>
                      </a:pPr>
                      <a:r>
                        <a:rPr lang="en-US" sz="1000"/>
                        <a:t>5+ Transactions</a:t>
                      </a:r>
                      <a:endParaRPr sz="1000"/>
                    </a:p>
                  </a:txBody>
                  <a:tcPr marL="63500" marR="63500" marT="63500" marB="63500"/>
                </a:tc>
                <a:tc>
                  <a:txBody>
                    <a:bodyPr/>
                    <a:lstStyle/>
                    <a:p>
                      <a:pPr marL="0" lvl="0" indent="0" algn="ctr" rtl="0">
                        <a:spcBef>
                          <a:spcPts val="0"/>
                        </a:spcBef>
                        <a:spcAft>
                          <a:spcPts val="0"/>
                        </a:spcAft>
                        <a:buNone/>
                      </a:pPr>
                      <a:r>
                        <a:rPr lang="en-US" sz="1000"/>
                        <a:t>300</a:t>
                      </a:r>
                      <a:endParaRPr sz="1000"/>
                    </a:p>
                  </a:txBody>
                  <a:tcPr marL="63500" marR="63500" marT="63500" marB="63500"/>
                </a:tc>
                <a:tc>
                  <a:txBody>
                    <a:bodyPr/>
                    <a:lstStyle/>
                    <a:p>
                      <a:pPr marL="0" lvl="0" indent="0" algn="ctr" rtl="0">
                        <a:spcBef>
                          <a:spcPts val="0"/>
                        </a:spcBef>
                        <a:spcAft>
                          <a:spcPts val="0"/>
                        </a:spcAft>
                        <a:buNone/>
                      </a:pPr>
                      <a:r>
                        <a:rPr lang="en-US" sz="1000"/>
                        <a:t>500</a:t>
                      </a:r>
                      <a:endParaRPr sz="1000"/>
                    </a:p>
                  </a:txBody>
                  <a:tcPr marL="63500" marR="63500" marT="63500" marB="63500"/>
                </a:tc>
                <a:extLst>
                  <a:ext uri="{0D108BD9-81ED-4DB2-BD59-A6C34878D82A}">
                    <a16:rowId xmlns:a16="http://schemas.microsoft.com/office/drawing/2014/main" val="10002"/>
                  </a:ext>
                </a:extLst>
              </a:tr>
              <a:tr h="0">
                <a:tc>
                  <a:txBody>
                    <a:bodyPr/>
                    <a:lstStyle/>
                    <a:p>
                      <a:pPr marL="0" lvl="0" indent="0" algn="ctr" rtl="0">
                        <a:spcBef>
                          <a:spcPts val="0"/>
                        </a:spcBef>
                        <a:spcAft>
                          <a:spcPts val="0"/>
                        </a:spcAft>
                        <a:buNone/>
                      </a:pPr>
                      <a:r>
                        <a:rPr lang="en-US" sz="1000"/>
                        <a:t>…</a:t>
                      </a:r>
                      <a:endParaRPr sz="1000"/>
                    </a:p>
                  </a:txBody>
                  <a:tcPr marL="63500" marR="63500" marT="63500" marB="63500"/>
                </a:tc>
                <a:tc>
                  <a:txBody>
                    <a:bodyPr/>
                    <a:lstStyle/>
                    <a:p>
                      <a:pPr marL="0" lvl="0" indent="0" algn="ctr" rtl="0">
                        <a:spcBef>
                          <a:spcPts val="0"/>
                        </a:spcBef>
                        <a:spcAft>
                          <a:spcPts val="0"/>
                        </a:spcAft>
                        <a:buNone/>
                      </a:pPr>
                      <a:r>
                        <a:rPr lang="en-US" sz="1000"/>
                        <a:t>…</a:t>
                      </a:r>
                      <a:endParaRPr sz="1000"/>
                    </a:p>
                  </a:txBody>
                  <a:tcPr marL="63500" marR="63500" marT="63500" marB="63500"/>
                </a:tc>
                <a:tc>
                  <a:txBody>
                    <a:bodyPr/>
                    <a:lstStyle/>
                    <a:p>
                      <a:pPr marL="0" lvl="0" indent="0" algn="ctr" rtl="0">
                        <a:spcBef>
                          <a:spcPts val="0"/>
                        </a:spcBef>
                        <a:spcAft>
                          <a:spcPts val="0"/>
                        </a:spcAft>
                        <a:buNone/>
                      </a:pPr>
                      <a:r>
                        <a:rPr lang="en-US" sz="1000"/>
                        <a:t>…</a:t>
                      </a:r>
                      <a:endParaRPr sz="1000"/>
                    </a:p>
                  </a:txBody>
                  <a:tcPr marL="63500" marR="63500" marT="63500" marB="63500"/>
                </a:tc>
                <a:tc>
                  <a:txBody>
                    <a:bodyPr/>
                    <a:lstStyle/>
                    <a:p>
                      <a:pPr marL="0" lvl="0" indent="0" algn="ctr" rtl="0">
                        <a:spcBef>
                          <a:spcPts val="0"/>
                        </a:spcBef>
                        <a:spcAft>
                          <a:spcPts val="0"/>
                        </a:spcAft>
                        <a:buNone/>
                      </a:pPr>
                      <a:r>
                        <a:rPr lang="en-US" sz="1000"/>
                        <a:t>…</a:t>
                      </a:r>
                      <a:endParaRPr sz="1000"/>
                    </a:p>
                  </a:txBody>
                  <a:tcPr marL="63500" marR="63500" marT="63500" marB="63500"/>
                </a:tc>
                <a:extLst>
                  <a:ext uri="{0D108BD9-81ED-4DB2-BD59-A6C34878D82A}">
                    <a16:rowId xmlns:a16="http://schemas.microsoft.com/office/drawing/2014/main" val="10003"/>
                  </a:ext>
                </a:extLst>
              </a:tr>
            </a:tbl>
          </a:graphicData>
        </a:graphic>
      </p:graphicFrame>
      <p:sp>
        <p:nvSpPr>
          <p:cNvPr id="261" name="Google Shape;261;g19b4b019e43_0_88"/>
          <p:cNvSpPr txBox="1"/>
          <p:nvPr/>
        </p:nvSpPr>
        <p:spPr>
          <a:xfrm>
            <a:off x="5965838" y="4739675"/>
            <a:ext cx="57312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b="1"/>
              <a:t>Fig 6</a:t>
            </a:r>
            <a:endParaRPr sz="1000" b="1"/>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g19b4b019e43_0_164"/>
          <p:cNvSpPr txBox="1">
            <a:spLocks noGrp="1"/>
          </p:cNvSpPr>
          <p:nvPr>
            <p:ph type="title"/>
          </p:nvPr>
        </p:nvSpPr>
        <p:spPr>
          <a:xfrm>
            <a:off x="609600" y="2649264"/>
            <a:ext cx="10972800" cy="779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4800"/>
              <a:buFont typeface="Arial"/>
              <a:buNone/>
            </a:pPr>
            <a:r>
              <a:rPr lang="en-US"/>
              <a:t>Dashboard Development</a:t>
            </a:r>
            <a:endParaRPr/>
          </a:p>
        </p:txBody>
      </p:sp>
      <p:sp>
        <p:nvSpPr>
          <p:cNvPr id="309" name="Google Shape;309;g19b4b019e43_0_164"/>
          <p:cNvSpPr txBox="1">
            <a:spLocks noGrp="1"/>
          </p:cNvSpPr>
          <p:nvPr>
            <p:ph type="body" idx="1"/>
          </p:nvPr>
        </p:nvSpPr>
        <p:spPr>
          <a:xfrm>
            <a:off x="609600" y="3429000"/>
            <a:ext cx="10972800" cy="6684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SzPts val="2400"/>
              <a:buNone/>
            </a:pPr>
            <a:r>
              <a:rPr lang="en-US" sz="2300" dirty="0"/>
              <a:t>Client Transaction Behavior: Customer Journey</a:t>
            </a:r>
            <a:endParaRPr dirty="0"/>
          </a:p>
        </p:txBody>
      </p:sp>
    </p:spTree>
    <p:extLst>
      <p:ext uri="{BB962C8B-B14F-4D97-AF65-F5344CB8AC3E}">
        <p14:creationId xmlns:p14="http://schemas.microsoft.com/office/powerpoint/2010/main" val="37565860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g1590823759b_1_22"/>
          <p:cNvSpPr txBox="1">
            <a:spLocks noGrp="1"/>
          </p:cNvSpPr>
          <p:nvPr>
            <p:ph type="sldNum" idx="12"/>
          </p:nvPr>
        </p:nvSpPr>
        <p:spPr>
          <a:xfrm>
            <a:off x="9347200" y="6527007"/>
            <a:ext cx="28449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00"/>
              <a:buNone/>
            </a:pPr>
            <a:fld id="{00000000-1234-1234-1234-123412341234}" type="slidenum">
              <a:rPr lang="en-US"/>
              <a:t>15</a:t>
            </a:fld>
            <a:endParaRPr/>
          </a:p>
        </p:txBody>
      </p:sp>
      <p:sp>
        <p:nvSpPr>
          <p:cNvPr id="204" name="Google Shape;204;g1590823759b_1_22"/>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Client Transaction Behavior: Customer Journey</a:t>
            </a:r>
            <a:endParaRPr b="1" dirty="0"/>
          </a:p>
        </p:txBody>
      </p:sp>
      <p:pic>
        <p:nvPicPr>
          <p:cNvPr id="7" name="Picture 6" descr="A graph of a graph with numbers and a line&#10;&#10;Description automatically generated">
            <a:extLst>
              <a:ext uri="{FF2B5EF4-FFF2-40B4-BE49-F238E27FC236}">
                <a16:creationId xmlns:a16="http://schemas.microsoft.com/office/drawing/2014/main" id="{047A6879-755B-576D-A94A-516779523C63}"/>
              </a:ext>
            </a:extLst>
          </p:cNvPr>
          <p:cNvPicPr>
            <a:picLocks noChangeAspect="1"/>
          </p:cNvPicPr>
          <p:nvPr/>
        </p:nvPicPr>
        <p:blipFill>
          <a:blip r:embed="rId3"/>
          <a:stretch>
            <a:fillRect/>
          </a:stretch>
        </p:blipFill>
        <p:spPr>
          <a:xfrm>
            <a:off x="2263637" y="989122"/>
            <a:ext cx="6224380" cy="5610242"/>
          </a:xfrm>
          <a:prstGeom prst="rect">
            <a:avLst/>
          </a:prstGeom>
        </p:spPr>
      </p:pic>
    </p:spTree>
    <p:extLst>
      <p:ext uri="{BB962C8B-B14F-4D97-AF65-F5344CB8AC3E}">
        <p14:creationId xmlns:p14="http://schemas.microsoft.com/office/powerpoint/2010/main" val="13766330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g19b4b019e43_0_184"/>
          <p:cNvSpPr txBox="1">
            <a:spLocks noGrp="1"/>
          </p:cNvSpPr>
          <p:nvPr>
            <p:ph type="sldNum" idx="12"/>
          </p:nvPr>
        </p:nvSpPr>
        <p:spPr>
          <a:xfrm>
            <a:off x="9347200" y="6621502"/>
            <a:ext cx="2844900" cy="2316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16</a:t>
            </a:fld>
            <a:endParaRPr/>
          </a:p>
        </p:txBody>
      </p:sp>
      <p:sp>
        <p:nvSpPr>
          <p:cNvPr id="323" name="Google Shape;323;g19b4b019e43_0_184"/>
          <p:cNvSpPr txBox="1">
            <a:spLocks noGrp="1"/>
          </p:cNvSpPr>
          <p:nvPr>
            <p:ph type="body" idx="2"/>
          </p:nvPr>
        </p:nvSpPr>
        <p:spPr>
          <a:xfrm>
            <a:off x="609599" y="864393"/>
            <a:ext cx="10972800" cy="297000"/>
          </a:xfrm>
          <a:prstGeom prst="rect">
            <a:avLst/>
          </a:prstGeom>
        </p:spPr>
        <p:txBody>
          <a:bodyPr spcFirstLastPara="1" wrap="square" lIns="0" tIns="0" rIns="0" bIns="0" anchor="t" anchorCtr="0">
            <a:noAutofit/>
          </a:bodyPr>
          <a:lstStyle/>
          <a:p>
            <a:pPr marL="0" lvl="0" indent="0" algn="l" rtl="0">
              <a:spcBef>
                <a:spcPts val="360"/>
              </a:spcBef>
              <a:spcAft>
                <a:spcPts val="0"/>
              </a:spcAft>
              <a:buNone/>
            </a:pPr>
            <a:r>
              <a:rPr lang="en-US"/>
              <a:t>Sample Output Table</a:t>
            </a:r>
            <a:endParaRPr/>
          </a:p>
        </p:txBody>
      </p:sp>
      <p:sp>
        <p:nvSpPr>
          <p:cNvPr id="324" name="Google Shape;324;g19b4b019e43_0_184"/>
          <p:cNvSpPr txBox="1">
            <a:spLocks noGrp="1"/>
          </p:cNvSpPr>
          <p:nvPr>
            <p:ph type="title"/>
          </p:nvPr>
        </p:nvSpPr>
        <p:spPr>
          <a:xfrm>
            <a:off x="609599" y="330993"/>
            <a:ext cx="10972800" cy="533400"/>
          </a:xfrm>
          <a:prstGeom prst="rect">
            <a:avLst/>
          </a:prstGeom>
        </p:spPr>
        <p:txBody>
          <a:bodyPr spcFirstLastPara="1" wrap="square" lIns="0" tIns="0" rIns="0" bIns="0" anchor="t" anchorCtr="0">
            <a:noAutofit/>
          </a:bodyPr>
          <a:lstStyle/>
          <a:p>
            <a:pPr marL="0" lvl="0" indent="0" algn="l" rtl="0">
              <a:spcBef>
                <a:spcPts val="0"/>
              </a:spcBef>
              <a:spcAft>
                <a:spcPts val="0"/>
              </a:spcAft>
              <a:buClr>
                <a:schemeClr val="accent4"/>
              </a:buClr>
              <a:buSzPts val="3200"/>
              <a:buFont typeface="Arial"/>
              <a:buNone/>
            </a:pPr>
            <a:r>
              <a:rPr lang="en-US" b="1" dirty="0"/>
              <a:t>Client Transaction Behavior: Customer Journey</a:t>
            </a:r>
            <a:endParaRPr dirty="0"/>
          </a:p>
        </p:txBody>
      </p:sp>
      <p:graphicFrame>
        <p:nvGraphicFramePr>
          <p:cNvPr id="325" name="Google Shape;325;g19b4b019e43_0_184"/>
          <p:cNvGraphicFramePr/>
          <p:nvPr/>
        </p:nvGraphicFramePr>
        <p:xfrm>
          <a:off x="1211150" y="1907450"/>
          <a:ext cx="9794500" cy="2225040"/>
        </p:xfrm>
        <a:graphic>
          <a:graphicData uri="http://schemas.openxmlformats.org/drawingml/2006/table">
            <a:tbl>
              <a:tblPr>
                <a:noFill/>
                <a:tableStyleId>{9433B2D3-8186-43C3-A06F-6E27157634E1}</a:tableStyleId>
              </a:tblPr>
              <a:tblGrid>
                <a:gridCol w="1281700">
                  <a:extLst>
                    <a:ext uri="{9D8B030D-6E8A-4147-A177-3AD203B41FA5}">
                      <a16:colId xmlns:a16="http://schemas.microsoft.com/office/drawing/2014/main" val="20000"/>
                    </a:ext>
                  </a:extLst>
                </a:gridCol>
                <a:gridCol w="2025650">
                  <a:extLst>
                    <a:ext uri="{9D8B030D-6E8A-4147-A177-3AD203B41FA5}">
                      <a16:colId xmlns:a16="http://schemas.microsoft.com/office/drawing/2014/main" val="20001"/>
                    </a:ext>
                  </a:extLst>
                </a:gridCol>
                <a:gridCol w="1462925">
                  <a:extLst>
                    <a:ext uri="{9D8B030D-6E8A-4147-A177-3AD203B41FA5}">
                      <a16:colId xmlns:a16="http://schemas.microsoft.com/office/drawing/2014/main" val="20002"/>
                    </a:ext>
                  </a:extLst>
                </a:gridCol>
                <a:gridCol w="2321350">
                  <a:extLst>
                    <a:ext uri="{9D8B030D-6E8A-4147-A177-3AD203B41FA5}">
                      <a16:colId xmlns:a16="http://schemas.microsoft.com/office/drawing/2014/main" val="20003"/>
                    </a:ext>
                  </a:extLst>
                </a:gridCol>
                <a:gridCol w="2702875">
                  <a:extLst>
                    <a:ext uri="{9D8B030D-6E8A-4147-A177-3AD203B41FA5}">
                      <a16:colId xmlns:a16="http://schemas.microsoft.com/office/drawing/2014/main" val="20004"/>
                    </a:ext>
                  </a:extLst>
                </a:gridCol>
              </a:tblGrid>
              <a:tr h="0">
                <a:tc>
                  <a:txBody>
                    <a:bodyPr/>
                    <a:lstStyle/>
                    <a:p>
                      <a:pPr marL="0" lvl="0" indent="0" algn="ctr" rtl="0">
                        <a:spcBef>
                          <a:spcPts val="0"/>
                        </a:spcBef>
                        <a:spcAft>
                          <a:spcPts val="0"/>
                        </a:spcAft>
                        <a:buNone/>
                      </a:pPr>
                      <a:r>
                        <a:rPr lang="en-US" sz="1200" b="1" dirty="0"/>
                        <a:t>Transaction month (1)</a:t>
                      </a:r>
                      <a:endParaRPr sz="1200" b="1" dirty="0"/>
                    </a:p>
                  </a:txBody>
                  <a:tcPr marL="63500" marR="63500" marT="63500" marB="63500"/>
                </a:tc>
                <a:tc>
                  <a:txBody>
                    <a:bodyPr/>
                    <a:lstStyle/>
                    <a:p>
                      <a:pPr marL="0" lvl="0" indent="0" algn="ctr" rtl="0">
                        <a:spcBef>
                          <a:spcPts val="0"/>
                        </a:spcBef>
                        <a:spcAft>
                          <a:spcPts val="0"/>
                        </a:spcAft>
                        <a:buNone/>
                      </a:pPr>
                      <a:r>
                        <a:rPr lang="en-US" sz="1200" b="1" dirty="0"/>
                        <a:t>First account opened month (2)</a:t>
                      </a:r>
                      <a:endParaRPr sz="1200" b="1" dirty="0"/>
                    </a:p>
                  </a:txBody>
                  <a:tcPr marL="63500" marR="63500" marT="63500" marB="63500"/>
                </a:tc>
                <a:tc>
                  <a:txBody>
                    <a:bodyPr/>
                    <a:lstStyle/>
                    <a:p>
                      <a:pPr marL="0" lvl="0" indent="0" algn="ctr" rtl="0">
                        <a:spcBef>
                          <a:spcPts val="0"/>
                        </a:spcBef>
                        <a:spcAft>
                          <a:spcPts val="0"/>
                        </a:spcAft>
                        <a:buNone/>
                      </a:pPr>
                      <a:r>
                        <a:rPr lang="en-US" sz="1200" b="1" dirty="0"/>
                        <a:t>Journey month (2)-(1)</a:t>
                      </a:r>
                      <a:endParaRPr sz="1200" b="1" dirty="0"/>
                    </a:p>
                  </a:txBody>
                  <a:tcPr marL="63500" marR="63500" marT="63500" marB="63500"/>
                </a:tc>
                <a:tc>
                  <a:txBody>
                    <a:bodyPr/>
                    <a:lstStyle/>
                    <a:p>
                      <a:pPr marL="0" lvl="0" indent="0" algn="ctr" rtl="0">
                        <a:spcBef>
                          <a:spcPts val="0"/>
                        </a:spcBef>
                        <a:spcAft>
                          <a:spcPts val="0"/>
                        </a:spcAft>
                        <a:buNone/>
                      </a:pPr>
                      <a:r>
                        <a:rPr lang="en-US" sz="1200" b="1" dirty="0"/>
                        <a:t>Average Monthly Transaction Count per Active </a:t>
                      </a:r>
                      <a:r>
                        <a:rPr lang="en-US" sz="1200" b="1" u="sng" dirty="0"/>
                        <a:t>Digital</a:t>
                      </a:r>
                      <a:r>
                        <a:rPr lang="en-US" sz="1200" b="1" dirty="0"/>
                        <a:t> Customer (2) </a:t>
                      </a:r>
                      <a:endParaRPr sz="1200" b="1"/>
                    </a:p>
                  </a:txBody>
                  <a:tcPr marL="63500" marR="63500" marT="63500" marB="63500"/>
                </a:tc>
                <a:tc>
                  <a:txBody>
                    <a:bodyPr/>
                    <a:lstStyle/>
                    <a:p>
                      <a:pPr marL="0" lvl="0" indent="0" algn="ctr" rtl="0">
                        <a:spcBef>
                          <a:spcPts val="0"/>
                        </a:spcBef>
                        <a:spcAft>
                          <a:spcPts val="0"/>
                        </a:spcAft>
                        <a:buNone/>
                      </a:pPr>
                      <a:r>
                        <a:rPr lang="en-US" sz="1200" b="1" dirty="0"/>
                        <a:t>Average Monthly Transaction Count per Active </a:t>
                      </a:r>
                      <a:r>
                        <a:rPr lang="en-US" sz="1200" b="1" u="sng" dirty="0"/>
                        <a:t>Traditional </a:t>
                      </a:r>
                      <a:r>
                        <a:rPr lang="en-US" sz="1200" b="1" dirty="0"/>
                        <a:t>Customer (2)</a:t>
                      </a:r>
                      <a:endParaRPr sz="1200" b="1" dirty="0"/>
                    </a:p>
                  </a:txBody>
                  <a:tcPr marL="63500" marR="63500" marT="63500" marB="63500"/>
                </a:tc>
                <a:extLst>
                  <a:ext uri="{0D108BD9-81ED-4DB2-BD59-A6C34878D82A}">
                    <a16:rowId xmlns:a16="http://schemas.microsoft.com/office/drawing/2014/main" val="10000"/>
                  </a:ext>
                </a:extLst>
              </a:tr>
              <a:tr h="309875">
                <a:tc>
                  <a:txBody>
                    <a:bodyPr/>
                    <a:lstStyle/>
                    <a:p>
                      <a:pPr marL="0" lvl="0" indent="0" algn="ctr" rtl="0">
                        <a:spcBef>
                          <a:spcPts val="0"/>
                        </a:spcBef>
                        <a:spcAft>
                          <a:spcPts val="0"/>
                        </a:spcAft>
                        <a:buNone/>
                      </a:pPr>
                      <a:r>
                        <a:rPr lang="en-US" sz="1200" dirty="0"/>
                        <a:t>Jan-2021</a:t>
                      </a:r>
                      <a:endParaRPr sz="1200" dirty="0"/>
                    </a:p>
                  </a:txBody>
                  <a:tcPr marL="63500" marR="63500" marT="63500" marB="63500"/>
                </a:tc>
                <a:tc>
                  <a:txBody>
                    <a:bodyPr/>
                    <a:lstStyle/>
                    <a:p>
                      <a:pPr marL="0" lvl="0" indent="0" algn="ctr" rtl="0">
                        <a:spcBef>
                          <a:spcPts val="0"/>
                        </a:spcBef>
                        <a:spcAft>
                          <a:spcPts val="0"/>
                        </a:spcAft>
                        <a:buNone/>
                      </a:pPr>
                      <a:r>
                        <a:rPr lang="en-US" sz="1200" dirty="0"/>
                        <a:t>Oct-2020</a:t>
                      </a:r>
                      <a:endParaRPr sz="1200" dirty="0"/>
                    </a:p>
                  </a:txBody>
                  <a:tcPr marL="63500" marR="63500" marT="63500" marB="63500"/>
                </a:tc>
                <a:tc>
                  <a:txBody>
                    <a:bodyPr/>
                    <a:lstStyle/>
                    <a:p>
                      <a:pPr marL="0" lvl="0" indent="0" algn="ctr" rtl="0">
                        <a:spcBef>
                          <a:spcPts val="0"/>
                        </a:spcBef>
                        <a:spcAft>
                          <a:spcPts val="0"/>
                        </a:spcAft>
                        <a:buNone/>
                      </a:pPr>
                      <a:r>
                        <a:rPr lang="en-US" sz="1200" dirty="0"/>
                        <a:t>3</a:t>
                      </a:r>
                      <a:endParaRPr sz="1200" dirty="0"/>
                    </a:p>
                  </a:txBody>
                  <a:tcPr marL="63500" marR="63500" marT="63500" marB="63500"/>
                </a:tc>
                <a:tc>
                  <a:txBody>
                    <a:bodyPr/>
                    <a:lstStyle/>
                    <a:p>
                      <a:pPr marL="0" lvl="0" indent="0" algn="ctr" rtl="0">
                        <a:spcBef>
                          <a:spcPts val="0"/>
                        </a:spcBef>
                        <a:spcAft>
                          <a:spcPts val="0"/>
                        </a:spcAft>
                        <a:buNone/>
                      </a:pPr>
                      <a:endParaRPr sz="1200"/>
                    </a:p>
                  </a:txBody>
                  <a:tcPr marL="63500" marR="63500" marT="63500" marB="63500"/>
                </a:tc>
                <a:tc>
                  <a:txBody>
                    <a:bodyPr/>
                    <a:lstStyle/>
                    <a:p>
                      <a:pPr marL="0" lvl="0" indent="0" algn="ctr" rtl="0">
                        <a:spcBef>
                          <a:spcPts val="0"/>
                        </a:spcBef>
                        <a:spcAft>
                          <a:spcPts val="0"/>
                        </a:spcAft>
                        <a:buNone/>
                      </a:pPr>
                      <a:endParaRPr sz="1200"/>
                    </a:p>
                  </a:txBody>
                  <a:tcPr marL="63500" marR="63500" marT="63500" marB="63500"/>
                </a:tc>
                <a:extLst>
                  <a:ext uri="{0D108BD9-81ED-4DB2-BD59-A6C34878D82A}">
                    <a16:rowId xmlns:a16="http://schemas.microsoft.com/office/drawing/2014/main" val="10001"/>
                  </a:ext>
                </a:extLst>
              </a:tr>
              <a:tr h="309875">
                <a:tc>
                  <a:txBody>
                    <a:bodyPr/>
                    <a:lstStyle/>
                    <a:p>
                      <a:pPr marL="0" lvl="0" indent="0" algn="ctr" rtl="0">
                        <a:spcBef>
                          <a:spcPts val="0"/>
                        </a:spcBef>
                        <a:spcAft>
                          <a:spcPts val="0"/>
                        </a:spcAft>
                        <a:buNone/>
                      </a:pPr>
                      <a:r>
                        <a:rPr lang="en-US" sz="1200" dirty="0"/>
                        <a:t>Feb-2021</a:t>
                      </a:r>
                      <a:endParaRPr sz="1200" dirty="0"/>
                    </a:p>
                  </a:txBody>
                  <a:tcPr marL="63500" marR="63500" marT="63500" marB="63500"/>
                </a:tc>
                <a:tc>
                  <a:txBody>
                    <a:bodyPr/>
                    <a:lstStyle/>
                    <a:p>
                      <a:pPr marL="0" lvl="0" indent="0" algn="ctr" rtl="0">
                        <a:spcBef>
                          <a:spcPts val="0"/>
                        </a:spcBef>
                        <a:spcAft>
                          <a:spcPts val="0"/>
                        </a:spcAft>
                        <a:buNone/>
                      </a:pPr>
                      <a:r>
                        <a:rPr lang="en-US" sz="1200" dirty="0"/>
                        <a:t>Jan-2021</a:t>
                      </a:r>
                      <a:endParaRPr sz="1200" dirty="0"/>
                    </a:p>
                  </a:txBody>
                  <a:tcPr marL="63500" marR="63500" marT="63500" marB="63500"/>
                </a:tc>
                <a:tc>
                  <a:txBody>
                    <a:bodyPr/>
                    <a:lstStyle/>
                    <a:p>
                      <a:pPr marL="0" lvl="0" indent="0" algn="ctr" rtl="0">
                        <a:spcBef>
                          <a:spcPts val="0"/>
                        </a:spcBef>
                        <a:spcAft>
                          <a:spcPts val="0"/>
                        </a:spcAft>
                        <a:buNone/>
                      </a:pPr>
                      <a:r>
                        <a:rPr lang="en-US" sz="1200" dirty="0"/>
                        <a:t>1</a:t>
                      </a:r>
                      <a:endParaRPr sz="1200" dirty="0"/>
                    </a:p>
                  </a:txBody>
                  <a:tcPr marL="63500" marR="63500" marT="63500" marB="63500"/>
                </a:tc>
                <a:tc>
                  <a:txBody>
                    <a:bodyPr/>
                    <a:lstStyle/>
                    <a:p>
                      <a:pPr marL="0" lvl="0" indent="0" algn="ctr" rtl="0">
                        <a:spcBef>
                          <a:spcPts val="0"/>
                        </a:spcBef>
                        <a:spcAft>
                          <a:spcPts val="0"/>
                        </a:spcAft>
                        <a:buNone/>
                      </a:pPr>
                      <a:endParaRPr sz="1200"/>
                    </a:p>
                  </a:txBody>
                  <a:tcPr marL="63500" marR="63500" marT="63500" marB="63500"/>
                </a:tc>
                <a:tc>
                  <a:txBody>
                    <a:bodyPr/>
                    <a:lstStyle/>
                    <a:p>
                      <a:pPr marL="0" lvl="0" indent="0" algn="ctr" rtl="0">
                        <a:spcBef>
                          <a:spcPts val="0"/>
                        </a:spcBef>
                        <a:spcAft>
                          <a:spcPts val="0"/>
                        </a:spcAft>
                        <a:buNone/>
                      </a:pPr>
                      <a:endParaRPr sz="1200"/>
                    </a:p>
                  </a:txBody>
                  <a:tcPr marL="63500" marR="63500" marT="63500" marB="63500"/>
                </a:tc>
                <a:extLst>
                  <a:ext uri="{0D108BD9-81ED-4DB2-BD59-A6C34878D82A}">
                    <a16:rowId xmlns:a16="http://schemas.microsoft.com/office/drawing/2014/main" val="10002"/>
                  </a:ext>
                </a:extLst>
              </a:tr>
              <a:tr h="309875">
                <a:tc>
                  <a:txBody>
                    <a:bodyPr/>
                    <a:lstStyle/>
                    <a:p>
                      <a:pPr marL="0" lvl="0" indent="0" algn="ctr" rtl="0">
                        <a:spcBef>
                          <a:spcPts val="0"/>
                        </a:spcBef>
                        <a:spcAft>
                          <a:spcPts val="0"/>
                        </a:spcAft>
                        <a:buNone/>
                      </a:pPr>
                      <a:r>
                        <a:rPr lang="en-US" sz="1200" dirty="0"/>
                        <a:t>…</a:t>
                      </a:r>
                      <a:endParaRPr sz="1200" dirty="0"/>
                    </a:p>
                  </a:txBody>
                  <a:tcPr marL="63500" marR="63500" marT="63500" marB="63500"/>
                </a:tc>
                <a:tc>
                  <a:txBody>
                    <a:bodyPr/>
                    <a:lstStyle/>
                    <a:p>
                      <a:pPr marL="0" lvl="0" indent="0" algn="ctr" rtl="0">
                        <a:spcBef>
                          <a:spcPts val="0"/>
                        </a:spcBef>
                        <a:spcAft>
                          <a:spcPts val="0"/>
                        </a:spcAft>
                        <a:buNone/>
                      </a:pPr>
                      <a:r>
                        <a:rPr lang="en-US" sz="1200" dirty="0"/>
                        <a:t>…</a:t>
                      </a:r>
                      <a:endParaRPr sz="1200" dirty="0"/>
                    </a:p>
                  </a:txBody>
                  <a:tcPr marL="63500" marR="63500" marT="63500" marB="63500"/>
                </a:tc>
                <a:tc>
                  <a:txBody>
                    <a:bodyPr/>
                    <a:lstStyle/>
                    <a:p>
                      <a:pPr marL="0" lvl="0" indent="0" algn="ctr" rtl="0">
                        <a:spcBef>
                          <a:spcPts val="0"/>
                        </a:spcBef>
                        <a:spcAft>
                          <a:spcPts val="0"/>
                        </a:spcAft>
                        <a:buNone/>
                      </a:pPr>
                      <a:r>
                        <a:rPr lang="en-US" sz="1200" dirty="0"/>
                        <a:t>…</a:t>
                      </a:r>
                      <a:endParaRPr sz="1200" dirty="0"/>
                    </a:p>
                  </a:txBody>
                  <a:tcPr marL="63500" marR="63500" marT="63500" marB="63500"/>
                </a:tc>
                <a:tc>
                  <a:txBody>
                    <a:bodyPr/>
                    <a:lstStyle/>
                    <a:p>
                      <a:pPr marL="0" lvl="0" indent="0" algn="ctr" rtl="0">
                        <a:spcBef>
                          <a:spcPts val="0"/>
                        </a:spcBef>
                        <a:spcAft>
                          <a:spcPts val="0"/>
                        </a:spcAft>
                        <a:buNone/>
                      </a:pPr>
                      <a:endParaRPr sz="1200"/>
                    </a:p>
                  </a:txBody>
                  <a:tcPr marL="63500" marR="63500" marT="63500" marB="63500"/>
                </a:tc>
                <a:tc>
                  <a:txBody>
                    <a:bodyPr/>
                    <a:lstStyle/>
                    <a:p>
                      <a:pPr marL="0" lvl="0" indent="0" algn="ctr" rtl="0">
                        <a:spcBef>
                          <a:spcPts val="0"/>
                        </a:spcBef>
                        <a:spcAft>
                          <a:spcPts val="0"/>
                        </a:spcAft>
                        <a:buNone/>
                      </a:pPr>
                      <a:endParaRPr sz="1200"/>
                    </a:p>
                  </a:txBody>
                  <a:tcPr marL="63500" marR="63500" marT="63500" marB="63500"/>
                </a:tc>
                <a:extLst>
                  <a:ext uri="{0D108BD9-81ED-4DB2-BD59-A6C34878D82A}">
                    <a16:rowId xmlns:a16="http://schemas.microsoft.com/office/drawing/2014/main" val="10003"/>
                  </a:ext>
                </a:extLst>
              </a:tr>
              <a:tr h="309875">
                <a:tc>
                  <a:txBody>
                    <a:bodyPr/>
                    <a:lstStyle/>
                    <a:p>
                      <a:pPr marL="0" lvl="0" indent="0" algn="ctr" rtl="0">
                        <a:spcBef>
                          <a:spcPts val="0"/>
                        </a:spcBef>
                        <a:spcAft>
                          <a:spcPts val="0"/>
                        </a:spcAft>
                        <a:buNone/>
                      </a:pPr>
                      <a:r>
                        <a:rPr lang="en-US" sz="1200" dirty="0"/>
                        <a:t>…</a:t>
                      </a:r>
                      <a:endParaRPr sz="1200" dirty="0"/>
                    </a:p>
                  </a:txBody>
                  <a:tcPr marL="63500" marR="63500" marT="63500" marB="63500"/>
                </a:tc>
                <a:tc>
                  <a:txBody>
                    <a:bodyPr/>
                    <a:lstStyle/>
                    <a:p>
                      <a:pPr marL="0" lvl="0" indent="0" algn="ctr" rtl="0">
                        <a:spcBef>
                          <a:spcPts val="0"/>
                        </a:spcBef>
                        <a:spcAft>
                          <a:spcPts val="0"/>
                        </a:spcAft>
                        <a:buNone/>
                      </a:pPr>
                      <a:r>
                        <a:rPr lang="en-US" sz="1200" dirty="0"/>
                        <a:t>…</a:t>
                      </a:r>
                      <a:endParaRPr sz="1200" dirty="0"/>
                    </a:p>
                  </a:txBody>
                  <a:tcPr marL="63500" marR="63500" marT="63500" marB="63500"/>
                </a:tc>
                <a:tc>
                  <a:txBody>
                    <a:bodyPr/>
                    <a:lstStyle/>
                    <a:p>
                      <a:pPr marL="0" lvl="0" indent="0" algn="ctr" rtl="0">
                        <a:spcBef>
                          <a:spcPts val="0"/>
                        </a:spcBef>
                        <a:spcAft>
                          <a:spcPts val="0"/>
                        </a:spcAft>
                        <a:buNone/>
                      </a:pPr>
                      <a:r>
                        <a:rPr lang="en-US" sz="1200" dirty="0"/>
                        <a:t>…</a:t>
                      </a:r>
                      <a:endParaRPr sz="1200" dirty="0"/>
                    </a:p>
                  </a:txBody>
                  <a:tcPr marL="63500" marR="63500" marT="63500" marB="63500"/>
                </a:tc>
                <a:tc>
                  <a:txBody>
                    <a:bodyPr/>
                    <a:lstStyle/>
                    <a:p>
                      <a:pPr marL="0" lvl="0" indent="0" algn="ctr" rtl="0">
                        <a:spcBef>
                          <a:spcPts val="0"/>
                        </a:spcBef>
                        <a:spcAft>
                          <a:spcPts val="0"/>
                        </a:spcAft>
                        <a:buNone/>
                      </a:pPr>
                      <a:endParaRPr sz="1200"/>
                    </a:p>
                  </a:txBody>
                  <a:tcPr marL="63500" marR="63500" marT="63500" marB="63500"/>
                </a:tc>
                <a:tc>
                  <a:txBody>
                    <a:bodyPr/>
                    <a:lstStyle/>
                    <a:p>
                      <a:pPr marL="0" lvl="0" indent="0" algn="ctr" rtl="0">
                        <a:spcBef>
                          <a:spcPts val="0"/>
                        </a:spcBef>
                        <a:spcAft>
                          <a:spcPts val="0"/>
                        </a:spcAft>
                        <a:buNone/>
                      </a:pPr>
                      <a:endParaRPr sz="1200"/>
                    </a:p>
                  </a:txBody>
                  <a:tcPr marL="63500" marR="63500" marT="63500" marB="63500"/>
                </a:tc>
                <a:extLst>
                  <a:ext uri="{0D108BD9-81ED-4DB2-BD59-A6C34878D82A}">
                    <a16:rowId xmlns:a16="http://schemas.microsoft.com/office/drawing/2014/main" val="10004"/>
                  </a:ext>
                </a:extLst>
              </a:tr>
              <a:tr h="309875">
                <a:tc>
                  <a:txBody>
                    <a:bodyPr/>
                    <a:lstStyle/>
                    <a:p>
                      <a:pPr marL="0" lvl="0" indent="0" algn="ctr" rtl="0">
                        <a:spcBef>
                          <a:spcPts val="0"/>
                        </a:spcBef>
                        <a:spcAft>
                          <a:spcPts val="0"/>
                        </a:spcAft>
                        <a:buNone/>
                      </a:pPr>
                      <a:r>
                        <a:rPr lang="en-US" sz="1200" dirty="0"/>
                        <a:t>…</a:t>
                      </a:r>
                      <a:endParaRPr sz="1200" dirty="0"/>
                    </a:p>
                  </a:txBody>
                  <a:tcPr marL="63500" marR="63500" marT="63500" marB="63500"/>
                </a:tc>
                <a:tc>
                  <a:txBody>
                    <a:bodyPr/>
                    <a:lstStyle/>
                    <a:p>
                      <a:pPr marL="0" lvl="0" indent="0" algn="ctr" rtl="0">
                        <a:spcBef>
                          <a:spcPts val="0"/>
                        </a:spcBef>
                        <a:spcAft>
                          <a:spcPts val="0"/>
                        </a:spcAft>
                        <a:buNone/>
                      </a:pPr>
                      <a:r>
                        <a:rPr lang="en-US" sz="1200" dirty="0"/>
                        <a:t>…</a:t>
                      </a:r>
                      <a:endParaRPr sz="1200" dirty="0"/>
                    </a:p>
                  </a:txBody>
                  <a:tcPr marL="63500" marR="63500" marT="63500" marB="63500"/>
                </a:tc>
                <a:tc>
                  <a:txBody>
                    <a:bodyPr/>
                    <a:lstStyle/>
                    <a:p>
                      <a:pPr marL="0" lvl="0" indent="0" algn="ctr" rtl="0">
                        <a:spcBef>
                          <a:spcPts val="0"/>
                        </a:spcBef>
                        <a:spcAft>
                          <a:spcPts val="0"/>
                        </a:spcAft>
                        <a:buNone/>
                      </a:pPr>
                      <a:r>
                        <a:rPr lang="en-US" sz="1200" dirty="0"/>
                        <a:t>…</a:t>
                      </a:r>
                      <a:endParaRPr sz="1200" dirty="0"/>
                    </a:p>
                  </a:txBody>
                  <a:tcPr marL="63500" marR="63500" marT="63500" marB="63500"/>
                </a:tc>
                <a:tc>
                  <a:txBody>
                    <a:bodyPr/>
                    <a:lstStyle/>
                    <a:p>
                      <a:pPr marL="0" lvl="0" indent="0" algn="ctr" rtl="0">
                        <a:spcBef>
                          <a:spcPts val="0"/>
                        </a:spcBef>
                        <a:spcAft>
                          <a:spcPts val="0"/>
                        </a:spcAft>
                        <a:buNone/>
                      </a:pPr>
                      <a:endParaRPr sz="1200"/>
                    </a:p>
                  </a:txBody>
                  <a:tcPr marL="63500" marR="63500" marT="63500" marB="63500"/>
                </a:tc>
                <a:tc>
                  <a:txBody>
                    <a:bodyPr/>
                    <a:lstStyle/>
                    <a:p>
                      <a:pPr marL="0" lvl="0" indent="0" algn="ctr" rtl="0">
                        <a:spcBef>
                          <a:spcPts val="0"/>
                        </a:spcBef>
                        <a:spcAft>
                          <a:spcPts val="0"/>
                        </a:spcAft>
                        <a:buNone/>
                      </a:pPr>
                      <a:endParaRPr sz="1200"/>
                    </a:p>
                  </a:txBody>
                  <a:tcPr marL="63500" marR="63500" marT="63500" marB="63500"/>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5529813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Google Shape;331;g19b4b019e43_0_170"/>
          <p:cNvSpPr txBox="1">
            <a:spLocks noGrp="1"/>
          </p:cNvSpPr>
          <p:nvPr>
            <p:ph type="sldNum" idx="12"/>
          </p:nvPr>
        </p:nvSpPr>
        <p:spPr>
          <a:xfrm>
            <a:off x="9347200" y="6621502"/>
            <a:ext cx="2844900" cy="2316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17</a:t>
            </a:fld>
            <a:endParaRPr/>
          </a:p>
        </p:txBody>
      </p:sp>
      <p:sp>
        <p:nvSpPr>
          <p:cNvPr id="332" name="Google Shape;332;g19b4b019e43_0_170"/>
          <p:cNvSpPr txBox="1">
            <a:spLocks noGrp="1"/>
          </p:cNvSpPr>
          <p:nvPr>
            <p:ph type="body" idx="2"/>
          </p:nvPr>
        </p:nvSpPr>
        <p:spPr>
          <a:xfrm>
            <a:off x="609599" y="864393"/>
            <a:ext cx="10972800" cy="297000"/>
          </a:xfrm>
          <a:prstGeom prst="rect">
            <a:avLst/>
          </a:prstGeom>
        </p:spPr>
        <p:txBody>
          <a:bodyPr spcFirstLastPara="1" wrap="square" lIns="0" tIns="0" rIns="0" bIns="0" anchor="t" anchorCtr="0">
            <a:noAutofit/>
          </a:bodyPr>
          <a:lstStyle/>
          <a:p>
            <a:pPr marL="0" lvl="0" indent="0" algn="l" rtl="0">
              <a:spcBef>
                <a:spcPts val="360"/>
              </a:spcBef>
              <a:spcAft>
                <a:spcPts val="0"/>
              </a:spcAft>
              <a:buNone/>
            </a:pPr>
            <a:r>
              <a:rPr lang="en-US"/>
              <a:t>Query Tips</a:t>
            </a:r>
            <a:endParaRPr/>
          </a:p>
        </p:txBody>
      </p:sp>
      <p:sp>
        <p:nvSpPr>
          <p:cNvPr id="333" name="Google Shape;333;g19b4b019e43_0_170"/>
          <p:cNvSpPr txBox="1">
            <a:spLocks noGrp="1"/>
          </p:cNvSpPr>
          <p:nvPr>
            <p:ph type="title"/>
          </p:nvPr>
        </p:nvSpPr>
        <p:spPr>
          <a:xfrm>
            <a:off x="609599" y="330993"/>
            <a:ext cx="10972800" cy="533400"/>
          </a:xfrm>
          <a:prstGeom prst="rect">
            <a:avLst/>
          </a:prstGeom>
        </p:spPr>
        <p:txBody>
          <a:bodyPr spcFirstLastPara="1" wrap="square" lIns="0" tIns="0" rIns="0" bIns="0" anchor="t" anchorCtr="0">
            <a:noAutofit/>
          </a:bodyPr>
          <a:lstStyle/>
          <a:p>
            <a:pPr marL="0" lvl="0" indent="0" algn="l" rtl="0">
              <a:spcBef>
                <a:spcPts val="0"/>
              </a:spcBef>
              <a:spcAft>
                <a:spcPts val="0"/>
              </a:spcAft>
              <a:buClr>
                <a:schemeClr val="accent4"/>
              </a:buClr>
              <a:buSzPts val="3200"/>
              <a:buFont typeface="Arial"/>
              <a:buNone/>
            </a:pPr>
            <a:r>
              <a:rPr lang="en-US" b="1" dirty="0"/>
              <a:t>Client Transaction Behavior: Customer Journey</a:t>
            </a:r>
            <a:endParaRPr dirty="0"/>
          </a:p>
        </p:txBody>
      </p:sp>
      <p:sp>
        <p:nvSpPr>
          <p:cNvPr id="334" name="Google Shape;334;g19b4b019e43_0_170"/>
          <p:cNvSpPr txBox="1"/>
          <p:nvPr/>
        </p:nvSpPr>
        <p:spPr>
          <a:xfrm>
            <a:off x="667675" y="1517400"/>
            <a:ext cx="4349400" cy="2690700"/>
          </a:xfrm>
          <a:prstGeom prst="rect">
            <a:avLst/>
          </a:prstGeom>
          <a:noFill/>
          <a:ln>
            <a:noFill/>
          </a:ln>
        </p:spPr>
        <p:txBody>
          <a:bodyPr spcFirstLastPara="1" wrap="square" lIns="91425" tIns="91425" rIns="91425" bIns="91425" anchor="t" anchorCtr="0">
            <a:spAutoFit/>
          </a:bodyPr>
          <a:lstStyle/>
          <a:p>
            <a:pPr marL="457200" lvl="0" indent="-298450" algn="just" rtl="0">
              <a:lnSpc>
                <a:spcPct val="115000"/>
              </a:lnSpc>
              <a:spcBef>
                <a:spcPts val="0"/>
              </a:spcBef>
              <a:spcAft>
                <a:spcPts val="0"/>
              </a:spcAft>
              <a:buClr>
                <a:schemeClr val="dk2"/>
              </a:buClr>
              <a:buSzPts val="1100"/>
              <a:buChar char="•"/>
            </a:pPr>
            <a:r>
              <a:rPr lang="en-US" sz="1100" dirty="0">
                <a:solidFill>
                  <a:schemeClr val="dk2"/>
                </a:solidFill>
              </a:rPr>
              <a:t>Start with the transaction table, without the accrual and interest posting and other transactions that are generated by the system.</a:t>
            </a:r>
          </a:p>
          <a:p>
            <a:pPr marL="457200" lvl="0" indent="-298450" algn="just" rtl="0">
              <a:lnSpc>
                <a:spcPct val="115000"/>
              </a:lnSpc>
              <a:spcBef>
                <a:spcPts val="0"/>
              </a:spcBef>
              <a:spcAft>
                <a:spcPts val="0"/>
              </a:spcAft>
              <a:buClr>
                <a:schemeClr val="dk2"/>
              </a:buClr>
              <a:buSzPts val="1100"/>
              <a:buChar char="•"/>
            </a:pPr>
            <a:r>
              <a:rPr lang="en-US" sz="1100" dirty="0">
                <a:solidFill>
                  <a:schemeClr val="dk2"/>
                </a:solidFill>
              </a:rPr>
              <a:t>Aggregate using the month and unique customer identifier so that you get Fig 1.</a:t>
            </a:r>
            <a:endParaRPr sz="1100" dirty="0">
              <a:solidFill>
                <a:schemeClr val="dk2"/>
              </a:solidFill>
            </a:endParaRPr>
          </a:p>
          <a:p>
            <a:pPr marL="457200" lvl="0" indent="-298450" algn="just" rtl="0">
              <a:lnSpc>
                <a:spcPct val="115000"/>
              </a:lnSpc>
              <a:spcBef>
                <a:spcPts val="0"/>
              </a:spcBef>
              <a:spcAft>
                <a:spcPts val="0"/>
              </a:spcAft>
              <a:buClr>
                <a:schemeClr val="dk2"/>
              </a:buClr>
              <a:buSzPts val="1100"/>
              <a:buChar char="•"/>
            </a:pPr>
            <a:r>
              <a:rPr lang="en-US" sz="1100" dirty="0">
                <a:solidFill>
                  <a:schemeClr val="dk2"/>
                </a:solidFill>
              </a:rPr>
              <a:t>Use the temporary table created for segmentation exercise to separate digital customers from traditional customers.</a:t>
            </a:r>
            <a:endParaRPr sz="1100" dirty="0">
              <a:solidFill>
                <a:schemeClr val="dk2"/>
              </a:solidFill>
            </a:endParaRPr>
          </a:p>
          <a:p>
            <a:pPr marL="457200" lvl="0" indent="-298450" algn="just" rtl="0">
              <a:lnSpc>
                <a:spcPct val="115000"/>
              </a:lnSpc>
              <a:spcBef>
                <a:spcPts val="0"/>
              </a:spcBef>
              <a:spcAft>
                <a:spcPts val="0"/>
              </a:spcAft>
              <a:buClr>
                <a:schemeClr val="dk2"/>
              </a:buClr>
              <a:buSzPts val="1100"/>
              <a:buChar char="•"/>
            </a:pPr>
            <a:r>
              <a:rPr lang="en-US" sz="1100" dirty="0">
                <a:solidFill>
                  <a:schemeClr val="dk2"/>
                </a:solidFill>
              </a:rPr>
              <a:t>Get the first account opened month from the account table.</a:t>
            </a:r>
            <a:endParaRPr sz="1100" dirty="0">
              <a:solidFill>
                <a:schemeClr val="dk2"/>
              </a:solidFill>
            </a:endParaRPr>
          </a:p>
          <a:p>
            <a:pPr marL="457200" lvl="0" indent="-298450" algn="just" rtl="0">
              <a:lnSpc>
                <a:spcPct val="115000"/>
              </a:lnSpc>
              <a:spcBef>
                <a:spcPts val="0"/>
              </a:spcBef>
              <a:spcAft>
                <a:spcPts val="0"/>
              </a:spcAft>
              <a:buClr>
                <a:schemeClr val="dk2"/>
              </a:buClr>
              <a:buSzPts val="1100"/>
              <a:buChar char="•"/>
            </a:pPr>
            <a:r>
              <a:rPr lang="en-US" sz="1100" dirty="0">
                <a:solidFill>
                  <a:schemeClr val="dk2"/>
                </a:solidFill>
              </a:rPr>
              <a:t>After step 3 and 4, you will get Fig 2.</a:t>
            </a:r>
            <a:endParaRPr sz="1100" dirty="0">
              <a:solidFill>
                <a:schemeClr val="dk2"/>
              </a:solidFill>
            </a:endParaRPr>
          </a:p>
          <a:p>
            <a:pPr marL="457200" indent="-298450" algn="just">
              <a:lnSpc>
                <a:spcPct val="115000"/>
              </a:lnSpc>
              <a:buClr>
                <a:schemeClr val="dk2"/>
              </a:buClr>
              <a:buSzPts val="1100"/>
              <a:buChar char="•"/>
            </a:pPr>
            <a:r>
              <a:rPr lang="en-US" sz="1100" dirty="0">
                <a:solidFill>
                  <a:schemeClr val="dk2"/>
                </a:solidFill>
              </a:rPr>
              <a:t>Using the Fig 2, you’d be able to get the Fig 3 by aggregation.</a:t>
            </a:r>
            <a:endParaRPr sz="1100" dirty="0">
              <a:solidFill>
                <a:schemeClr val="dk2"/>
              </a:solidFill>
            </a:endParaRPr>
          </a:p>
          <a:p>
            <a:pPr marL="457200" lvl="0" indent="-298450" algn="just" rtl="0">
              <a:lnSpc>
                <a:spcPct val="115000"/>
              </a:lnSpc>
              <a:spcBef>
                <a:spcPts val="0"/>
              </a:spcBef>
              <a:spcAft>
                <a:spcPts val="0"/>
              </a:spcAft>
              <a:buClr>
                <a:schemeClr val="dk2"/>
              </a:buClr>
              <a:buSzPts val="1100"/>
              <a:buChar char="•"/>
            </a:pPr>
            <a:r>
              <a:rPr lang="en-US" sz="1100" dirty="0">
                <a:solidFill>
                  <a:schemeClr val="dk2"/>
                </a:solidFill>
              </a:rPr>
              <a:t>You will need to repeat the same for Traditional customers and join the table for to get the final output table.</a:t>
            </a:r>
            <a:endParaRPr sz="1100" dirty="0">
              <a:solidFill>
                <a:schemeClr val="dk2"/>
              </a:solidFill>
            </a:endParaRPr>
          </a:p>
        </p:txBody>
      </p:sp>
      <p:sp>
        <p:nvSpPr>
          <p:cNvPr id="335" name="Google Shape;335;g19b4b019e43_0_170"/>
          <p:cNvSpPr txBox="1"/>
          <p:nvPr/>
        </p:nvSpPr>
        <p:spPr>
          <a:xfrm>
            <a:off x="5851200" y="896400"/>
            <a:ext cx="57312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b="1"/>
              <a:t>Fig 1</a:t>
            </a:r>
            <a:endParaRPr sz="1000" b="1"/>
          </a:p>
        </p:txBody>
      </p:sp>
      <p:sp>
        <p:nvSpPr>
          <p:cNvPr id="336" name="Google Shape;336;g19b4b019e43_0_170"/>
          <p:cNvSpPr txBox="1"/>
          <p:nvPr/>
        </p:nvSpPr>
        <p:spPr>
          <a:xfrm>
            <a:off x="5851200" y="2632150"/>
            <a:ext cx="57312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b="1"/>
              <a:t>Fig 2</a:t>
            </a:r>
            <a:endParaRPr sz="1000" b="1"/>
          </a:p>
        </p:txBody>
      </p:sp>
      <p:sp>
        <p:nvSpPr>
          <p:cNvPr id="337" name="Google Shape;337;g19b4b019e43_0_170"/>
          <p:cNvSpPr txBox="1"/>
          <p:nvPr/>
        </p:nvSpPr>
        <p:spPr>
          <a:xfrm>
            <a:off x="667750" y="4681575"/>
            <a:ext cx="109146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b="1"/>
              <a:t>Fig 3</a:t>
            </a:r>
            <a:endParaRPr sz="1000" b="1"/>
          </a:p>
        </p:txBody>
      </p:sp>
      <p:graphicFrame>
        <p:nvGraphicFramePr>
          <p:cNvPr id="338" name="Google Shape;338;g19b4b019e43_0_170"/>
          <p:cNvGraphicFramePr/>
          <p:nvPr/>
        </p:nvGraphicFramePr>
        <p:xfrm>
          <a:off x="5851200" y="1151375"/>
          <a:ext cx="5731200" cy="1117600"/>
        </p:xfrm>
        <a:graphic>
          <a:graphicData uri="http://schemas.openxmlformats.org/drawingml/2006/table">
            <a:tbl>
              <a:tblPr>
                <a:noFill/>
                <a:tableStyleId>{9433B2D3-8186-43C3-A06F-6E27157634E1}</a:tableStyleId>
              </a:tblPr>
              <a:tblGrid>
                <a:gridCol w="1910400">
                  <a:extLst>
                    <a:ext uri="{9D8B030D-6E8A-4147-A177-3AD203B41FA5}">
                      <a16:colId xmlns:a16="http://schemas.microsoft.com/office/drawing/2014/main" val="20000"/>
                    </a:ext>
                  </a:extLst>
                </a:gridCol>
                <a:gridCol w="1910400">
                  <a:extLst>
                    <a:ext uri="{9D8B030D-6E8A-4147-A177-3AD203B41FA5}">
                      <a16:colId xmlns:a16="http://schemas.microsoft.com/office/drawing/2014/main" val="20001"/>
                    </a:ext>
                  </a:extLst>
                </a:gridCol>
                <a:gridCol w="1910400">
                  <a:extLst>
                    <a:ext uri="{9D8B030D-6E8A-4147-A177-3AD203B41FA5}">
                      <a16:colId xmlns:a16="http://schemas.microsoft.com/office/drawing/2014/main" val="20002"/>
                    </a:ext>
                  </a:extLst>
                </a:gridCol>
              </a:tblGrid>
              <a:tr h="0">
                <a:tc>
                  <a:txBody>
                    <a:bodyPr/>
                    <a:lstStyle/>
                    <a:p>
                      <a:pPr marL="0" lvl="0" indent="0" algn="ctr" rtl="0">
                        <a:spcBef>
                          <a:spcPts val="0"/>
                        </a:spcBef>
                        <a:spcAft>
                          <a:spcPts val="0"/>
                        </a:spcAft>
                        <a:buNone/>
                      </a:pPr>
                      <a:r>
                        <a:rPr lang="en-US" sz="1000" dirty="0"/>
                        <a:t>Transaction Month</a:t>
                      </a:r>
                      <a:endParaRPr sz="1000" dirty="0"/>
                    </a:p>
                  </a:txBody>
                  <a:tcPr marL="63500" marR="63500" marT="63500" marB="63500"/>
                </a:tc>
                <a:tc>
                  <a:txBody>
                    <a:bodyPr/>
                    <a:lstStyle/>
                    <a:p>
                      <a:pPr marL="0" lvl="0" indent="0" algn="ctr" rtl="0">
                        <a:spcBef>
                          <a:spcPts val="0"/>
                        </a:spcBef>
                        <a:spcAft>
                          <a:spcPts val="0"/>
                        </a:spcAft>
                        <a:buNone/>
                      </a:pPr>
                      <a:r>
                        <a:rPr lang="en-US" sz="1000" dirty="0"/>
                        <a:t>Unique Customer Identifier</a:t>
                      </a:r>
                      <a:endParaRPr sz="1000" dirty="0"/>
                    </a:p>
                  </a:txBody>
                  <a:tcPr marL="63500" marR="63500" marT="63500" marB="63500"/>
                </a:tc>
                <a:tc>
                  <a:txBody>
                    <a:bodyPr/>
                    <a:lstStyle/>
                    <a:p>
                      <a:pPr marL="0" lvl="0" indent="0" algn="ctr" rtl="0">
                        <a:spcBef>
                          <a:spcPts val="0"/>
                        </a:spcBef>
                        <a:spcAft>
                          <a:spcPts val="0"/>
                        </a:spcAft>
                        <a:buNone/>
                      </a:pPr>
                      <a:r>
                        <a:rPr lang="en-US" sz="1000" dirty="0"/>
                        <a:t>Monthly Transaction Count</a:t>
                      </a:r>
                      <a:endParaRPr sz="1000" dirty="0"/>
                    </a:p>
                  </a:txBody>
                  <a:tcPr marL="63500" marR="63500" marT="63500" marB="63500"/>
                </a:tc>
                <a:extLst>
                  <a:ext uri="{0D108BD9-81ED-4DB2-BD59-A6C34878D82A}">
                    <a16:rowId xmlns:a16="http://schemas.microsoft.com/office/drawing/2014/main" val="10000"/>
                  </a:ext>
                </a:extLst>
              </a:tr>
              <a:tr h="0">
                <a:tc>
                  <a:txBody>
                    <a:bodyPr/>
                    <a:lstStyle/>
                    <a:p>
                      <a:pPr marL="0" lvl="0" indent="0" algn="ctr" rtl="0">
                        <a:spcBef>
                          <a:spcPts val="0"/>
                        </a:spcBef>
                        <a:spcAft>
                          <a:spcPts val="0"/>
                        </a:spcAft>
                        <a:buNone/>
                      </a:pPr>
                      <a:r>
                        <a:rPr lang="en-US" sz="1000" dirty="0"/>
                        <a:t>Jan-2021</a:t>
                      </a:r>
                      <a:endParaRPr sz="1000" dirty="0"/>
                    </a:p>
                  </a:txBody>
                  <a:tcPr marL="63500" marR="63500" marT="63500" marB="63500"/>
                </a:tc>
                <a:tc>
                  <a:txBody>
                    <a:bodyPr/>
                    <a:lstStyle/>
                    <a:p>
                      <a:pPr marL="0" lvl="0" indent="0" algn="ctr" rtl="0">
                        <a:spcBef>
                          <a:spcPts val="0"/>
                        </a:spcBef>
                        <a:spcAft>
                          <a:spcPts val="0"/>
                        </a:spcAft>
                        <a:buNone/>
                      </a:pPr>
                      <a:r>
                        <a:rPr lang="en-US" sz="1000" dirty="0"/>
                        <a:t>xxxx01</a:t>
                      </a:r>
                      <a:endParaRPr sz="1000" dirty="0"/>
                    </a:p>
                  </a:txBody>
                  <a:tcPr marL="63500" marR="63500" marT="63500" marB="63500"/>
                </a:tc>
                <a:tc>
                  <a:txBody>
                    <a:bodyPr/>
                    <a:lstStyle/>
                    <a:p>
                      <a:pPr marL="0" lvl="0" indent="0" algn="ctr" rtl="0">
                        <a:spcBef>
                          <a:spcPts val="0"/>
                        </a:spcBef>
                        <a:spcAft>
                          <a:spcPts val="0"/>
                        </a:spcAft>
                        <a:buNone/>
                      </a:pPr>
                      <a:r>
                        <a:rPr lang="en-US" sz="1000" dirty="0"/>
                        <a:t>3</a:t>
                      </a:r>
                      <a:endParaRPr sz="1000" dirty="0"/>
                    </a:p>
                  </a:txBody>
                  <a:tcPr marL="63500" marR="63500" marT="63500" marB="63500"/>
                </a:tc>
                <a:extLst>
                  <a:ext uri="{0D108BD9-81ED-4DB2-BD59-A6C34878D82A}">
                    <a16:rowId xmlns:a16="http://schemas.microsoft.com/office/drawing/2014/main" val="10001"/>
                  </a:ext>
                </a:extLst>
              </a:tr>
              <a:tr h="0">
                <a:tc>
                  <a:txBody>
                    <a:bodyPr/>
                    <a:lstStyle/>
                    <a:p>
                      <a:pPr marL="0" lvl="0" indent="0" algn="ctr" rtl="0">
                        <a:spcBef>
                          <a:spcPts val="0"/>
                        </a:spcBef>
                        <a:spcAft>
                          <a:spcPts val="0"/>
                        </a:spcAft>
                        <a:buNone/>
                      </a:pPr>
                      <a:r>
                        <a:rPr lang="en-US" sz="1000" dirty="0"/>
                        <a:t>Feb-2021</a:t>
                      </a:r>
                      <a:endParaRPr sz="1000" dirty="0"/>
                    </a:p>
                  </a:txBody>
                  <a:tcPr marL="63500" marR="63500" marT="63500" marB="63500"/>
                </a:tc>
                <a:tc>
                  <a:txBody>
                    <a:bodyPr/>
                    <a:lstStyle/>
                    <a:p>
                      <a:pPr marL="0" lvl="0" indent="0" algn="ctr" rtl="0">
                        <a:spcBef>
                          <a:spcPts val="0"/>
                        </a:spcBef>
                        <a:spcAft>
                          <a:spcPts val="0"/>
                        </a:spcAft>
                        <a:buNone/>
                      </a:pPr>
                      <a:r>
                        <a:rPr lang="en-US" sz="1000" dirty="0"/>
                        <a:t>xxxx02</a:t>
                      </a:r>
                      <a:endParaRPr sz="1000" dirty="0"/>
                    </a:p>
                  </a:txBody>
                  <a:tcPr marL="63500" marR="63500" marT="63500" marB="63500"/>
                </a:tc>
                <a:tc>
                  <a:txBody>
                    <a:bodyPr/>
                    <a:lstStyle/>
                    <a:p>
                      <a:pPr marL="0" lvl="0" indent="0" algn="ctr" rtl="0">
                        <a:spcBef>
                          <a:spcPts val="0"/>
                        </a:spcBef>
                        <a:spcAft>
                          <a:spcPts val="0"/>
                        </a:spcAft>
                        <a:buNone/>
                      </a:pPr>
                      <a:r>
                        <a:rPr lang="en-US" sz="1000" dirty="0"/>
                        <a:t>7</a:t>
                      </a:r>
                      <a:endParaRPr sz="1000" dirty="0"/>
                    </a:p>
                  </a:txBody>
                  <a:tcPr marL="63500" marR="63500" marT="63500" marB="63500"/>
                </a:tc>
                <a:extLst>
                  <a:ext uri="{0D108BD9-81ED-4DB2-BD59-A6C34878D82A}">
                    <a16:rowId xmlns:a16="http://schemas.microsoft.com/office/drawing/2014/main" val="10002"/>
                  </a:ext>
                </a:extLst>
              </a:tr>
              <a:tr h="0">
                <a:tc>
                  <a:txBody>
                    <a:bodyPr/>
                    <a:lstStyle/>
                    <a:p>
                      <a:pPr marL="0" lvl="0" indent="0" algn="ctr" rtl="0">
                        <a:spcBef>
                          <a:spcPts val="0"/>
                        </a:spcBef>
                        <a:spcAft>
                          <a:spcPts val="0"/>
                        </a:spcAft>
                        <a:buNone/>
                      </a:pPr>
                      <a:r>
                        <a:rPr lang="en-US" sz="1000" dirty="0"/>
                        <a:t>…</a:t>
                      </a:r>
                      <a:endParaRPr sz="1000" dirty="0"/>
                    </a:p>
                  </a:txBody>
                  <a:tcPr marL="63500" marR="63500" marT="63500" marB="63500"/>
                </a:tc>
                <a:tc>
                  <a:txBody>
                    <a:bodyPr/>
                    <a:lstStyle/>
                    <a:p>
                      <a:pPr marL="0" lvl="0" indent="0" algn="ctr" rtl="0">
                        <a:spcBef>
                          <a:spcPts val="0"/>
                        </a:spcBef>
                        <a:spcAft>
                          <a:spcPts val="0"/>
                        </a:spcAft>
                        <a:buNone/>
                      </a:pPr>
                      <a:r>
                        <a:rPr lang="en-US" sz="1000" dirty="0"/>
                        <a:t>…</a:t>
                      </a:r>
                      <a:endParaRPr sz="1000" dirty="0"/>
                    </a:p>
                  </a:txBody>
                  <a:tcPr marL="63500" marR="63500" marT="63500" marB="63500"/>
                </a:tc>
                <a:tc>
                  <a:txBody>
                    <a:bodyPr/>
                    <a:lstStyle/>
                    <a:p>
                      <a:pPr marL="0" lvl="0" indent="0" algn="ctr" rtl="0">
                        <a:spcBef>
                          <a:spcPts val="0"/>
                        </a:spcBef>
                        <a:spcAft>
                          <a:spcPts val="0"/>
                        </a:spcAft>
                        <a:buNone/>
                      </a:pPr>
                      <a:r>
                        <a:rPr lang="en-US" sz="1000" dirty="0"/>
                        <a:t>…</a:t>
                      </a:r>
                      <a:endParaRPr sz="1000" dirty="0"/>
                    </a:p>
                  </a:txBody>
                  <a:tcPr marL="63500" marR="63500" marT="63500" marB="63500"/>
                </a:tc>
                <a:extLst>
                  <a:ext uri="{0D108BD9-81ED-4DB2-BD59-A6C34878D82A}">
                    <a16:rowId xmlns:a16="http://schemas.microsoft.com/office/drawing/2014/main" val="10003"/>
                  </a:ext>
                </a:extLst>
              </a:tr>
            </a:tbl>
          </a:graphicData>
        </a:graphic>
      </p:graphicFrame>
      <p:graphicFrame>
        <p:nvGraphicFramePr>
          <p:cNvPr id="339" name="Google Shape;339;g19b4b019e43_0_170"/>
          <p:cNvGraphicFramePr/>
          <p:nvPr/>
        </p:nvGraphicFramePr>
        <p:xfrm>
          <a:off x="5851175" y="2889650"/>
          <a:ext cx="5731250" cy="1422400"/>
        </p:xfrm>
        <a:graphic>
          <a:graphicData uri="http://schemas.openxmlformats.org/drawingml/2006/table">
            <a:tbl>
              <a:tblPr>
                <a:noFill/>
                <a:tableStyleId>{9433B2D3-8186-43C3-A06F-6E27157634E1}</a:tableStyleId>
              </a:tblPr>
              <a:tblGrid>
                <a:gridCol w="1146250">
                  <a:extLst>
                    <a:ext uri="{9D8B030D-6E8A-4147-A177-3AD203B41FA5}">
                      <a16:colId xmlns:a16="http://schemas.microsoft.com/office/drawing/2014/main" val="20000"/>
                    </a:ext>
                  </a:extLst>
                </a:gridCol>
                <a:gridCol w="1146250">
                  <a:extLst>
                    <a:ext uri="{9D8B030D-6E8A-4147-A177-3AD203B41FA5}">
                      <a16:colId xmlns:a16="http://schemas.microsoft.com/office/drawing/2014/main" val="20001"/>
                    </a:ext>
                  </a:extLst>
                </a:gridCol>
                <a:gridCol w="1146250">
                  <a:extLst>
                    <a:ext uri="{9D8B030D-6E8A-4147-A177-3AD203B41FA5}">
                      <a16:colId xmlns:a16="http://schemas.microsoft.com/office/drawing/2014/main" val="20002"/>
                    </a:ext>
                  </a:extLst>
                </a:gridCol>
                <a:gridCol w="1146250">
                  <a:extLst>
                    <a:ext uri="{9D8B030D-6E8A-4147-A177-3AD203B41FA5}">
                      <a16:colId xmlns:a16="http://schemas.microsoft.com/office/drawing/2014/main" val="20003"/>
                    </a:ext>
                  </a:extLst>
                </a:gridCol>
                <a:gridCol w="1146250">
                  <a:extLst>
                    <a:ext uri="{9D8B030D-6E8A-4147-A177-3AD203B41FA5}">
                      <a16:colId xmlns:a16="http://schemas.microsoft.com/office/drawing/2014/main" val="20004"/>
                    </a:ext>
                  </a:extLst>
                </a:gridCol>
              </a:tblGrid>
              <a:tr h="0">
                <a:tc>
                  <a:txBody>
                    <a:bodyPr/>
                    <a:lstStyle/>
                    <a:p>
                      <a:pPr marL="0" lvl="0" indent="0" algn="ctr" rtl="0">
                        <a:spcBef>
                          <a:spcPts val="0"/>
                        </a:spcBef>
                        <a:spcAft>
                          <a:spcPts val="0"/>
                        </a:spcAft>
                        <a:buNone/>
                      </a:pPr>
                      <a:r>
                        <a:rPr lang="en-US" sz="1000" dirty="0"/>
                        <a:t>Transaction Month</a:t>
                      </a:r>
                      <a:endParaRPr sz="1000" dirty="0"/>
                    </a:p>
                  </a:txBody>
                  <a:tcPr marL="63500" marR="63500" marT="63500" marB="63500"/>
                </a:tc>
                <a:tc>
                  <a:txBody>
                    <a:bodyPr/>
                    <a:lstStyle/>
                    <a:p>
                      <a:pPr marL="0" lvl="0" indent="0" algn="ctr" rtl="0">
                        <a:spcBef>
                          <a:spcPts val="0"/>
                        </a:spcBef>
                        <a:spcAft>
                          <a:spcPts val="0"/>
                        </a:spcAft>
                        <a:buNone/>
                      </a:pPr>
                      <a:r>
                        <a:rPr lang="en-US" sz="1000" b="1" dirty="0">
                          <a:highlight>
                            <a:srgbClr val="FFFF00"/>
                          </a:highlight>
                        </a:rPr>
                        <a:t>First Account Opened Month</a:t>
                      </a:r>
                      <a:endParaRPr sz="1000" b="1" dirty="0">
                        <a:highlight>
                          <a:srgbClr val="FFFF00"/>
                        </a:highlight>
                      </a:endParaRPr>
                    </a:p>
                  </a:txBody>
                  <a:tcPr marL="63500" marR="63500" marT="63500" marB="63500"/>
                </a:tc>
                <a:tc>
                  <a:txBody>
                    <a:bodyPr/>
                    <a:lstStyle/>
                    <a:p>
                      <a:pPr marL="0" lvl="0" indent="0" algn="ctr" rtl="0">
                        <a:spcBef>
                          <a:spcPts val="0"/>
                        </a:spcBef>
                        <a:spcAft>
                          <a:spcPts val="0"/>
                        </a:spcAft>
                        <a:buNone/>
                      </a:pPr>
                      <a:r>
                        <a:rPr lang="en-US" sz="1000" dirty="0"/>
                        <a:t>Unique Customer Identifier</a:t>
                      </a:r>
                      <a:endParaRPr sz="1000" dirty="0"/>
                    </a:p>
                  </a:txBody>
                  <a:tcPr marL="63500" marR="63500" marT="63500" marB="63500"/>
                </a:tc>
                <a:tc>
                  <a:txBody>
                    <a:bodyPr/>
                    <a:lstStyle/>
                    <a:p>
                      <a:pPr marL="0" lvl="0" indent="0" algn="ctr" rtl="0">
                        <a:spcBef>
                          <a:spcPts val="0"/>
                        </a:spcBef>
                        <a:spcAft>
                          <a:spcPts val="0"/>
                        </a:spcAft>
                        <a:buNone/>
                      </a:pPr>
                      <a:r>
                        <a:rPr lang="en-US" sz="1000" b="1" dirty="0">
                          <a:highlight>
                            <a:srgbClr val="FFFF00"/>
                          </a:highlight>
                        </a:rPr>
                        <a:t>Segment</a:t>
                      </a:r>
                      <a:endParaRPr sz="1000" b="1" dirty="0">
                        <a:highlight>
                          <a:srgbClr val="FFFF00"/>
                        </a:highlight>
                      </a:endParaRPr>
                    </a:p>
                  </a:txBody>
                  <a:tcPr marL="63500" marR="63500" marT="63500" marB="63500"/>
                </a:tc>
                <a:tc>
                  <a:txBody>
                    <a:bodyPr/>
                    <a:lstStyle/>
                    <a:p>
                      <a:pPr marL="0" lvl="0" indent="0" algn="ctr" rtl="0">
                        <a:spcBef>
                          <a:spcPts val="0"/>
                        </a:spcBef>
                        <a:spcAft>
                          <a:spcPts val="0"/>
                        </a:spcAft>
                        <a:buNone/>
                      </a:pPr>
                      <a:r>
                        <a:rPr lang="en-US" sz="1000" dirty="0"/>
                        <a:t>Monthly Transaction Count</a:t>
                      </a:r>
                      <a:endParaRPr sz="1000" dirty="0"/>
                    </a:p>
                  </a:txBody>
                  <a:tcPr marL="63500" marR="63500" marT="63500" marB="63500"/>
                </a:tc>
                <a:extLst>
                  <a:ext uri="{0D108BD9-81ED-4DB2-BD59-A6C34878D82A}">
                    <a16:rowId xmlns:a16="http://schemas.microsoft.com/office/drawing/2014/main" val="10000"/>
                  </a:ext>
                </a:extLst>
              </a:tr>
              <a:tr h="0">
                <a:tc>
                  <a:txBody>
                    <a:bodyPr/>
                    <a:lstStyle/>
                    <a:p>
                      <a:pPr marL="0" lvl="0" indent="0" algn="ctr" rtl="0">
                        <a:spcBef>
                          <a:spcPts val="0"/>
                        </a:spcBef>
                        <a:spcAft>
                          <a:spcPts val="0"/>
                        </a:spcAft>
                        <a:buNone/>
                      </a:pPr>
                      <a:r>
                        <a:rPr lang="en-US" sz="1000" dirty="0"/>
                        <a:t>Jan-2021</a:t>
                      </a:r>
                      <a:endParaRPr sz="1000" dirty="0"/>
                    </a:p>
                  </a:txBody>
                  <a:tcPr marL="63500" marR="63500" marT="63500" marB="63500"/>
                </a:tc>
                <a:tc>
                  <a:txBody>
                    <a:bodyPr/>
                    <a:lstStyle/>
                    <a:p>
                      <a:pPr marL="0" lvl="0" indent="0" algn="ctr" rtl="0">
                        <a:spcBef>
                          <a:spcPts val="0"/>
                        </a:spcBef>
                        <a:spcAft>
                          <a:spcPts val="0"/>
                        </a:spcAft>
                        <a:buNone/>
                      </a:pPr>
                      <a:r>
                        <a:rPr lang="en-US" sz="1000" dirty="0"/>
                        <a:t>Feb-2020</a:t>
                      </a:r>
                      <a:endParaRPr sz="1000" dirty="0"/>
                    </a:p>
                  </a:txBody>
                  <a:tcPr marL="63500" marR="63500" marT="63500" marB="63500"/>
                </a:tc>
                <a:tc>
                  <a:txBody>
                    <a:bodyPr/>
                    <a:lstStyle/>
                    <a:p>
                      <a:pPr marL="0" lvl="0" indent="0" algn="ctr" rtl="0">
                        <a:spcBef>
                          <a:spcPts val="0"/>
                        </a:spcBef>
                        <a:spcAft>
                          <a:spcPts val="0"/>
                        </a:spcAft>
                        <a:buNone/>
                      </a:pPr>
                      <a:r>
                        <a:rPr lang="en-US" sz="1000" dirty="0"/>
                        <a:t>xxxx01</a:t>
                      </a:r>
                      <a:endParaRPr sz="1000" dirty="0"/>
                    </a:p>
                  </a:txBody>
                  <a:tcPr marL="63500" marR="63500" marT="63500" marB="63500"/>
                </a:tc>
                <a:tc>
                  <a:txBody>
                    <a:bodyPr/>
                    <a:lstStyle/>
                    <a:p>
                      <a:pPr marL="0" lvl="0" indent="0" algn="ctr" rtl="0">
                        <a:spcBef>
                          <a:spcPts val="0"/>
                        </a:spcBef>
                        <a:spcAft>
                          <a:spcPts val="0"/>
                        </a:spcAft>
                        <a:buNone/>
                      </a:pPr>
                      <a:r>
                        <a:rPr lang="en-US" sz="1000" dirty="0"/>
                        <a:t>Digital</a:t>
                      </a:r>
                      <a:endParaRPr sz="1000" dirty="0"/>
                    </a:p>
                  </a:txBody>
                  <a:tcPr marL="63500" marR="63500" marT="63500" marB="63500"/>
                </a:tc>
                <a:tc>
                  <a:txBody>
                    <a:bodyPr/>
                    <a:lstStyle/>
                    <a:p>
                      <a:pPr marL="0" lvl="0" indent="0" algn="ctr" rtl="0">
                        <a:spcBef>
                          <a:spcPts val="0"/>
                        </a:spcBef>
                        <a:spcAft>
                          <a:spcPts val="0"/>
                        </a:spcAft>
                        <a:buNone/>
                      </a:pPr>
                      <a:r>
                        <a:rPr lang="en-US" sz="1000" dirty="0"/>
                        <a:t>3</a:t>
                      </a:r>
                      <a:endParaRPr sz="1000" dirty="0"/>
                    </a:p>
                  </a:txBody>
                  <a:tcPr marL="63500" marR="63500" marT="63500" marB="63500"/>
                </a:tc>
                <a:extLst>
                  <a:ext uri="{0D108BD9-81ED-4DB2-BD59-A6C34878D82A}">
                    <a16:rowId xmlns:a16="http://schemas.microsoft.com/office/drawing/2014/main" val="10001"/>
                  </a:ext>
                </a:extLst>
              </a:tr>
              <a:tr h="0">
                <a:tc>
                  <a:txBody>
                    <a:bodyPr/>
                    <a:lstStyle/>
                    <a:p>
                      <a:pPr marL="0" lvl="0" indent="0" algn="ctr" rtl="0">
                        <a:spcBef>
                          <a:spcPts val="0"/>
                        </a:spcBef>
                        <a:spcAft>
                          <a:spcPts val="0"/>
                        </a:spcAft>
                        <a:buNone/>
                      </a:pPr>
                      <a:r>
                        <a:rPr lang="en-US" sz="1000" dirty="0"/>
                        <a:t>Feb-2021</a:t>
                      </a:r>
                      <a:endParaRPr sz="1000" dirty="0"/>
                    </a:p>
                  </a:txBody>
                  <a:tcPr marL="63500" marR="63500" marT="63500" marB="63500"/>
                </a:tc>
                <a:tc>
                  <a:txBody>
                    <a:bodyPr/>
                    <a:lstStyle/>
                    <a:p>
                      <a:pPr marL="0" lvl="0" indent="0" algn="ctr" rtl="0">
                        <a:spcBef>
                          <a:spcPts val="0"/>
                        </a:spcBef>
                        <a:spcAft>
                          <a:spcPts val="0"/>
                        </a:spcAft>
                        <a:buNone/>
                      </a:pPr>
                      <a:r>
                        <a:rPr lang="en-US" sz="1000" dirty="0"/>
                        <a:t>Jan-2021</a:t>
                      </a:r>
                      <a:endParaRPr sz="1000" dirty="0"/>
                    </a:p>
                  </a:txBody>
                  <a:tcPr marL="63500" marR="63500" marT="63500" marB="63500"/>
                </a:tc>
                <a:tc>
                  <a:txBody>
                    <a:bodyPr/>
                    <a:lstStyle/>
                    <a:p>
                      <a:pPr marL="0" lvl="0" indent="0" algn="ctr" rtl="0">
                        <a:spcBef>
                          <a:spcPts val="0"/>
                        </a:spcBef>
                        <a:spcAft>
                          <a:spcPts val="0"/>
                        </a:spcAft>
                        <a:buNone/>
                      </a:pPr>
                      <a:r>
                        <a:rPr lang="en-US" sz="1000" dirty="0"/>
                        <a:t>xxxx02</a:t>
                      </a:r>
                      <a:endParaRPr sz="1000" dirty="0"/>
                    </a:p>
                  </a:txBody>
                  <a:tcPr marL="63500" marR="63500" marT="63500" marB="63500"/>
                </a:tc>
                <a:tc>
                  <a:txBody>
                    <a:bodyPr/>
                    <a:lstStyle/>
                    <a:p>
                      <a:pPr marL="0" lvl="0" indent="0" algn="ctr" rtl="0">
                        <a:spcBef>
                          <a:spcPts val="0"/>
                        </a:spcBef>
                        <a:spcAft>
                          <a:spcPts val="0"/>
                        </a:spcAft>
                        <a:buNone/>
                      </a:pPr>
                      <a:r>
                        <a:rPr lang="en-US" sz="1000" dirty="0"/>
                        <a:t>Traditional</a:t>
                      </a:r>
                      <a:endParaRPr sz="1000" dirty="0"/>
                    </a:p>
                  </a:txBody>
                  <a:tcPr marL="63500" marR="63500" marT="63500" marB="63500"/>
                </a:tc>
                <a:tc>
                  <a:txBody>
                    <a:bodyPr/>
                    <a:lstStyle/>
                    <a:p>
                      <a:pPr marL="0" lvl="0" indent="0" algn="ctr" rtl="0">
                        <a:spcBef>
                          <a:spcPts val="0"/>
                        </a:spcBef>
                        <a:spcAft>
                          <a:spcPts val="0"/>
                        </a:spcAft>
                        <a:buNone/>
                      </a:pPr>
                      <a:r>
                        <a:rPr lang="en-US" sz="1000" dirty="0"/>
                        <a:t>7</a:t>
                      </a:r>
                      <a:endParaRPr sz="1000" dirty="0"/>
                    </a:p>
                  </a:txBody>
                  <a:tcPr marL="63500" marR="63500" marT="63500" marB="63500"/>
                </a:tc>
                <a:extLst>
                  <a:ext uri="{0D108BD9-81ED-4DB2-BD59-A6C34878D82A}">
                    <a16:rowId xmlns:a16="http://schemas.microsoft.com/office/drawing/2014/main" val="10002"/>
                  </a:ext>
                </a:extLst>
              </a:tr>
              <a:tr h="0">
                <a:tc>
                  <a:txBody>
                    <a:bodyPr/>
                    <a:lstStyle/>
                    <a:p>
                      <a:pPr marL="0" lvl="0" indent="0" algn="ctr" rtl="0">
                        <a:spcBef>
                          <a:spcPts val="0"/>
                        </a:spcBef>
                        <a:spcAft>
                          <a:spcPts val="0"/>
                        </a:spcAft>
                        <a:buNone/>
                      </a:pPr>
                      <a:r>
                        <a:rPr lang="en-US" sz="1000" dirty="0"/>
                        <a:t>…</a:t>
                      </a:r>
                      <a:endParaRPr sz="1000" dirty="0"/>
                    </a:p>
                  </a:txBody>
                  <a:tcPr marL="63500" marR="63500" marT="63500" marB="63500"/>
                </a:tc>
                <a:tc>
                  <a:txBody>
                    <a:bodyPr/>
                    <a:lstStyle/>
                    <a:p>
                      <a:pPr marL="0" lvl="0" indent="0" algn="ctr" rtl="0">
                        <a:spcBef>
                          <a:spcPts val="0"/>
                        </a:spcBef>
                        <a:spcAft>
                          <a:spcPts val="0"/>
                        </a:spcAft>
                        <a:buNone/>
                      </a:pPr>
                      <a:endParaRPr sz="1000" dirty="0"/>
                    </a:p>
                  </a:txBody>
                  <a:tcPr marL="63500" marR="63500" marT="63500" marB="63500"/>
                </a:tc>
                <a:tc>
                  <a:txBody>
                    <a:bodyPr/>
                    <a:lstStyle/>
                    <a:p>
                      <a:pPr marL="0" lvl="0" indent="0" algn="ctr" rtl="0">
                        <a:spcBef>
                          <a:spcPts val="0"/>
                        </a:spcBef>
                        <a:spcAft>
                          <a:spcPts val="0"/>
                        </a:spcAft>
                        <a:buNone/>
                      </a:pPr>
                      <a:r>
                        <a:rPr lang="en-US" sz="1000" dirty="0"/>
                        <a:t>…</a:t>
                      </a:r>
                      <a:endParaRPr sz="1000" dirty="0"/>
                    </a:p>
                  </a:txBody>
                  <a:tcPr marL="63500" marR="63500" marT="63500" marB="63500"/>
                </a:tc>
                <a:tc>
                  <a:txBody>
                    <a:bodyPr/>
                    <a:lstStyle/>
                    <a:p>
                      <a:pPr marL="0" lvl="0" indent="0" algn="ctr" rtl="0">
                        <a:spcBef>
                          <a:spcPts val="0"/>
                        </a:spcBef>
                        <a:spcAft>
                          <a:spcPts val="0"/>
                        </a:spcAft>
                        <a:buNone/>
                      </a:pPr>
                      <a:r>
                        <a:rPr lang="en-US" sz="1000" dirty="0"/>
                        <a:t>…</a:t>
                      </a:r>
                      <a:endParaRPr sz="1000" dirty="0"/>
                    </a:p>
                  </a:txBody>
                  <a:tcPr marL="63500" marR="63500" marT="63500" marB="63500"/>
                </a:tc>
                <a:tc>
                  <a:txBody>
                    <a:bodyPr/>
                    <a:lstStyle/>
                    <a:p>
                      <a:pPr marL="0" lvl="0" indent="0" algn="ctr" rtl="0">
                        <a:spcBef>
                          <a:spcPts val="0"/>
                        </a:spcBef>
                        <a:spcAft>
                          <a:spcPts val="0"/>
                        </a:spcAft>
                        <a:buNone/>
                      </a:pPr>
                      <a:r>
                        <a:rPr lang="en-US" sz="1000" dirty="0"/>
                        <a:t>…</a:t>
                      </a:r>
                      <a:endParaRPr sz="1000" dirty="0"/>
                    </a:p>
                  </a:txBody>
                  <a:tcPr marL="63500" marR="63500" marT="63500" marB="63500"/>
                </a:tc>
                <a:extLst>
                  <a:ext uri="{0D108BD9-81ED-4DB2-BD59-A6C34878D82A}">
                    <a16:rowId xmlns:a16="http://schemas.microsoft.com/office/drawing/2014/main" val="10003"/>
                  </a:ext>
                </a:extLst>
              </a:tr>
            </a:tbl>
          </a:graphicData>
        </a:graphic>
      </p:graphicFrame>
      <p:graphicFrame>
        <p:nvGraphicFramePr>
          <p:cNvPr id="340" name="Google Shape;340;g19b4b019e43_0_170"/>
          <p:cNvGraphicFramePr/>
          <p:nvPr/>
        </p:nvGraphicFramePr>
        <p:xfrm>
          <a:off x="667700" y="4978525"/>
          <a:ext cx="10914700" cy="1422400"/>
        </p:xfrm>
        <a:graphic>
          <a:graphicData uri="http://schemas.openxmlformats.org/drawingml/2006/table">
            <a:tbl>
              <a:tblPr>
                <a:noFill/>
                <a:tableStyleId>{9433B2D3-8186-43C3-A06F-6E27157634E1}</a:tableStyleId>
              </a:tblPr>
              <a:tblGrid>
                <a:gridCol w="1966800">
                  <a:extLst>
                    <a:ext uri="{9D8B030D-6E8A-4147-A177-3AD203B41FA5}">
                      <a16:colId xmlns:a16="http://schemas.microsoft.com/office/drawing/2014/main" val="20000"/>
                    </a:ext>
                  </a:extLst>
                </a:gridCol>
                <a:gridCol w="1966800">
                  <a:extLst>
                    <a:ext uri="{9D8B030D-6E8A-4147-A177-3AD203B41FA5}">
                      <a16:colId xmlns:a16="http://schemas.microsoft.com/office/drawing/2014/main" val="20001"/>
                    </a:ext>
                  </a:extLst>
                </a:gridCol>
                <a:gridCol w="1251650">
                  <a:extLst>
                    <a:ext uri="{9D8B030D-6E8A-4147-A177-3AD203B41FA5}">
                      <a16:colId xmlns:a16="http://schemas.microsoft.com/office/drawing/2014/main" val="20002"/>
                    </a:ext>
                  </a:extLst>
                </a:gridCol>
                <a:gridCol w="1795850">
                  <a:extLst>
                    <a:ext uri="{9D8B030D-6E8A-4147-A177-3AD203B41FA5}">
                      <a16:colId xmlns:a16="http://schemas.microsoft.com/office/drawing/2014/main" val="20003"/>
                    </a:ext>
                  </a:extLst>
                </a:gridCol>
                <a:gridCol w="1966800">
                  <a:extLst>
                    <a:ext uri="{9D8B030D-6E8A-4147-A177-3AD203B41FA5}">
                      <a16:colId xmlns:a16="http://schemas.microsoft.com/office/drawing/2014/main" val="20004"/>
                    </a:ext>
                  </a:extLst>
                </a:gridCol>
                <a:gridCol w="1966800">
                  <a:extLst>
                    <a:ext uri="{9D8B030D-6E8A-4147-A177-3AD203B41FA5}">
                      <a16:colId xmlns:a16="http://schemas.microsoft.com/office/drawing/2014/main" val="20005"/>
                    </a:ext>
                  </a:extLst>
                </a:gridCol>
              </a:tblGrid>
              <a:tr h="0">
                <a:tc>
                  <a:txBody>
                    <a:bodyPr/>
                    <a:lstStyle/>
                    <a:p>
                      <a:pPr marL="0" lvl="0" indent="0" algn="ctr" rtl="0">
                        <a:spcBef>
                          <a:spcPts val="0"/>
                        </a:spcBef>
                        <a:spcAft>
                          <a:spcPts val="0"/>
                        </a:spcAft>
                        <a:buNone/>
                      </a:pPr>
                      <a:r>
                        <a:rPr lang="en-US" sz="1000" dirty="0"/>
                        <a:t>Transaction Month (1)</a:t>
                      </a:r>
                      <a:endParaRPr sz="1000" dirty="0"/>
                    </a:p>
                  </a:txBody>
                  <a:tcPr marL="63500" marR="63500" marT="63500" marB="63500"/>
                </a:tc>
                <a:tc>
                  <a:txBody>
                    <a:bodyPr/>
                    <a:lstStyle/>
                    <a:p>
                      <a:pPr marL="0" lvl="0" indent="0" algn="ctr" rtl="0">
                        <a:spcBef>
                          <a:spcPts val="0"/>
                        </a:spcBef>
                        <a:spcAft>
                          <a:spcPts val="0"/>
                        </a:spcAft>
                        <a:buNone/>
                      </a:pPr>
                      <a:r>
                        <a:rPr lang="en-US" sz="1000" dirty="0"/>
                        <a:t>First Account Opened Month (2)</a:t>
                      </a:r>
                      <a:endParaRPr sz="1000" dirty="0"/>
                    </a:p>
                  </a:txBody>
                  <a:tcPr marL="63500" marR="63500" marT="63500" marB="63500"/>
                </a:tc>
                <a:tc>
                  <a:txBody>
                    <a:bodyPr/>
                    <a:lstStyle/>
                    <a:p>
                      <a:pPr marL="0" lvl="0" indent="0" algn="ctr" rtl="0">
                        <a:spcBef>
                          <a:spcPts val="0"/>
                        </a:spcBef>
                        <a:spcAft>
                          <a:spcPts val="0"/>
                        </a:spcAft>
                        <a:buNone/>
                      </a:pPr>
                      <a:r>
                        <a:rPr lang="en-US" sz="1000" dirty="0"/>
                        <a:t>Journey Month (2)-(1)</a:t>
                      </a:r>
                      <a:endParaRPr sz="1000" dirty="0"/>
                    </a:p>
                  </a:txBody>
                  <a:tcPr marL="63500" marR="63500" marT="63500" marB="63500"/>
                </a:tc>
                <a:tc>
                  <a:txBody>
                    <a:bodyPr/>
                    <a:lstStyle/>
                    <a:p>
                      <a:pPr marL="0" lvl="0" indent="0" algn="ctr" rtl="0">
                        <a:spcBef>
                          <a:spcPts val="0"/>
                        </a:spcBef>
                        <a:spcAft>
                          <a:spcPts val="0"/>
                        </a:spcAft>
                        <a:buNone/>
                      </a:pPr>
                      <a:r>
                        <a:rPr lang="en-US" sz="1000" dirty="0"/>
                        <a:t>Total no of Transactions per month by </a:t>
                      </a:r>
                      <a:r>
                        <a:rPr lang="en-US" sz="1000" b="1" dirty="0"/>
                        <a:t>Digital </a:t>
                      </a:r>
                      <a:r>
                        <a:rPr lang="en-US" sz="1000" dirty="0"/>
                        <a:t>Customers (3)</a:t>
                      </a:r>
                      <a:endParaRPr sz="1000" dirty="0"/>
                    </a:p>
                  </a:txBody>
                  <a:tcPr marL="63500" marR="63500" marT="63500" marB="63500"/>
                </a:tc>
                <a:tc>
                  <a:txBody>
                    <a:bodyPr/>
                    <a:lstStyle/>
                    <a:p>
                      <a:pPr marL="0" lvl="0" indent="0" algn="ctr" rtl="0">
                        <a:spcBef>
                          <a:spcPts val="0"/>
                        </a:spcBef>
                        <a:spcAft>
                          <a:spcPts val="0"/>
                        </a:spcAft>
                        <a:buNone/>
                      </a:pPr>
                      <a:r>
                        <a:rPr lang="en-US" sz="1000" dirty="0"/>
                        <a:t>No of Transaction Active </a:t>
                      </a:r>
                      <a:r>
                        <a:rPr lang="en-US" sz="1000" b="1" dirty="0"/>
                        <a:t>Digital </a:t>
                      </a:r>
                      <a:r>
                        <a:rPr lang="en-US" sz="1000" dirty="0"/>
                        <a:t>Customers (4)</a:t>
                      </a:r>
                      <a:endParaRPr sz="1000" dirty="0"/>
                    </a:p>
                  </a:txBody>
                  <a:tcPr marL="63500" marR="63500" marT="63500" marB="63500"/>
                </a:tc>
                <a:tc>
                  <a:txBody>
                    <a:bodyPr/>
                    <a:lstStyle/>
                    <a:p>
                      <a:pPr marL="0" lvl="0" indent="0" algn="ctr" rtl="0">
                        <a:spcBef>
                          <a:spcPts val="0"/>
                        </a:spcBef>
                        <a:spcAft>
                          <a:spcPts val="0"/>
                        </a:spcAft>
                        <a:buNone/>
                      </a:pPr>
                      <a:r>
                        <a:rPr lang="en-US" sz="1000" dirty="0"/>
                        <a:t>Average Monthly Transaction per Transaction Active </a:t>
                      </a:r>
                      <a:r>
                        <a:rPr lang="en-US" sz="1000" b="1" dirty="0"/>
                        <a:t>Digital </a:t>
                      </a:r>
                      <a:r>
                        <a:rPr lang="en-US" sz="1000" dirty="0"/>
                        <a:t>Customers (3)÷(4)</a:t>
                      </a:r>
                      <a:endParaRPr sz="1000" dirty="0"/>
                    </a:p>
                  </a:txBody>
                  <a:tcPr marL="63500" marR="63500" marT="63500" marB="63500"/>
                </a:tc>
                <a:extLst>
                  <a:ext uri="{0D108BD9-81ED-4DB2-BD59-A6C34878D82A}">
                    <a16:rowId xmlns:a16="http://schemas.microsoft.com/office/drawing/2014/main" val="10000"/>
                  </a:ext>
                </a:extLst>
              </a:tr>
              <a:tr h="0">
                <a:tc>
                  <a:txBody>
                    <a:bodyPr/>
                    <a:lstStyle/>
                    <a:p>
                      <a:pPr marL="0" lvl="0" indent="0" algn="ctr" rtl="0">
                        <a:spcBef>
                          <a:spcPts val="0"/>
                        </a:spcBef>
                        <a:spcAft>
                          <a:spcPts val="0"/>
                        </a:spcAft>
                        <a:buNone/>
                      </a:pPr>
                      <a:r>
                        <a:rPr lang="en-US" sz="1000" dirty="0"/>
                        <a:t>Jan-2021</a:t>
                      </a:r>
                      <a:endParaRPr sz="1000" dirty="0"/>
                    </a:p>
                  </a:txBody>
                  <a:tcPr marL="63500" marR="63500" marT="63500" marB="63500"/>
                </a:tc>
                <a:tc>
                  <a:txBody>
                    <a:bodyPr/>
                    <a:lstStyle/>
                    <a:p>
                      <a:pPr marL="0" lvl="0" indent="0" algn="ctr" rtl="0">
                        <a:spcBef>
                          <a:spcPts val="0"/>
                        </a:spcBef>
                        <a:spcAft>
                          <a:spcPts val="0"/>
                        </a:spcAft>
                        <a:buNone/>
                      </a:pPr>
                      <a:r>
                        <a:rPr lang="en-US" sz="1000" dirty="0"/>
                        <a:t>Feb-2020</a:t>
                      </a:r>
                      <a:endParaRPr sz="1000" dirty="0"/>
                    </a:p>
                  </a:txBody>
                  <a:tcPr marL="63500" marR="63500" marT="63500" marB="63500"/>
                </a:tc>
                <a:tc>
                  <a:txBody>
                    <a:bodyPr/>
                    <a:lstStyle/>
                    <a:p>
                      <a:pPr marL="0" lvl="0" indent="0" algn="ctr" rtl="0">
                        <a:spcBef>
                          <a:spcPts val="0"/>
                        </a:spcBef>
                        <a:spcAft>
                          <a:spcPts val="0"/>
                        </a:spcAft>
                        <a:buNone/>
                      </a:pPr>
                      <a:r>
                        <a:rPr lang="en-US" sz="1000" dirty="0"/>
                        <a:t>11</a:t>
                      </a:r>
                      <a:endParaRPr sz="1000" dirty="0"/>
                    </a:p>
                  </a:txBody>
                  <a:tcPr marL="63500" marR="63500" marT="63500" marB="63500"/>
                </a:tc>
                <a:tc>
                  <a:txBody>
                    <a:bodyPr/>
                    <a:lstStyle/>
                    <a:p>
                      <a:pPr marL="0" lvl="0" indent="0" algn="ctr" rtl="0">
                        <a:spcBef>
                          <a:spcPts val="0"/>
                        </a:spcBef>
                        <a:spcAft>
                          <a:spcPts val="0"/>
                        </a:spcAft>
                        <a:buNone/>
                      </a:pPr>
                      <a:r>
                        <a:rPr lang="en-US" sz="1000" dirty="0"/>
                        <a:t>6000</a:t>
                      </a:r>
                      <a:endParaRPr sz="1000" dirty="0"/>
                    </a:p>
                  </a:txBody>
                  <a:tcPr marL="63500" marR="63500" marT="63500" marB="63500"/>
                </a:tc>
                <a:tc>
                  <a:txBody>
                    <a:bodyPr/>
                    <a:lstStyle/>
                    <a:p>
                      <a:pPr marL="0" lvl="0" indent="0" algn="ctr" rtl="0">
                        <a:spcBef>
                          <a:spcPts val="0"/>
                        </a:spcBef>
                        <a:spcAft>
                          <a:spcPts val="0"/>
                        </a:spcAft>
                        <a:buNone/>
                      </a:pPr>
                      <a:r>
                        <a:rPr lang="en-US" sz="1000" dirty="0"/>
                        <a:t>1200</a:t>
                      </a:r>
                      <a:endParaRPr sz="1000" dirty="0"/>
                    </a:p>
                  </a:txBody>
                  <a:tcPr marL="63500" marR="63500" marT="63500" marB="63500"/>
                </a:tc>
                <a:tc>
                  <a:txBody>
                    <a:bodyPr/>
                    <a:lstStyle/>
                    <a:p>
                      <a:pPr marL="0" lvl="0" indent="0" algn="ctr" rtl="0">
                        <a:spcBef>
                          <a:spcPts val="0"/>
                        </a:spcBef>
                        <a:spcAft>
                          <a:spcPts val="0"/>
                        </a:spcAft>
                        <a:buNone/>
                      </a:pPr>
                      <a:r>
                        <a:rPr lang="en-US" sz="1000" dirty="0"/>
                        <a:t>5</a:t>
                      </a:r>
                      <a:endParaRPr sz="1000" dirty="0"/>
                    </a:p>
                  </a:txBody>
                  <a:tcPr marL="63500" marR="63500" marT="63500" marB="63500"/>
                </a:tc>
                <a:extLst>
                  <a:ext uri="{0D108BD9-81ED-4DB2-BD59-A6C34878D82A}">
                    <a16:rowId xmlns:a16="http://schemas.microsoft.com/office/drawing/2014/main" val="10001"/>
                  </a:ext>
                </a:extLst>
              </a:tr>
              <a:tr h="0">
                <a:tc>
                  <a:txBody>
                    <a:bodyPr/>
                    <a:lstStyle/>
                    <a:p>
                      <a:pPr marL="0" lvl="0" indent="0" algn="ctr" rtl="0">
                        <a:spcBef>
                          <a:spcPts val="0"/>
                        </a:spcBef>
                        <a:spcAft>
                          <a:spcPts val="0"/>
                        </a:spcAft>
                        <a:buNone/>
                      </a:pPr>
                      <a:r>
                        <a:rPr lang="en-US" sz="1000" dirty="0"/>
                        <a:t>Feb-2021</a:t>
                      </a:r>
                      <a:endParaRPr sz="1000" dirty="0"/>
                    </a:p>
                  </a:txBody>
                  <a:tcPr marL="63500" marR="63500" marT="63500" marB="63500"/>
                </a:tc>
                <a:tc>
                  <a:txBody>
                    <a:bodyPr/>
                    <a:lstStyle/>
                    <a:p>
                      <a:pPr marL="0" lvl="0" indent="0" algn="ctr" rtl="0">
                        <a:spcBef>
                          <a:spcPts val="0"/>
                        </a:spcBef>
                        <a:spcAft>
                          <a:spcPts val="0"/>
                        </a:spcAft>
                        <a:buNone/>
                      </a:pPr>
                      <a:r>
                        <a:rPr lang="en-US" sz="1000" dirty="0"/>
                        <a:t>Jan-2021</a:t>
                      </a:r>
                      <a:endParaRPr sz="1000" dirty="0"/>
                    </a:p>
                  </a:txBody>
                  <a:tcPr marL="63500" marR="63500" marT="63500" marB="63500"/>
                </a:tc>
                <a:tc>
                  <a:txBody>
                    <a:bodyPr/>
                    <a:lstStyle/>
                    <a:p>
                      <a:pPr marL="0" lvl="0" indent="0" algn="ctr" rtl="0">
                        <a:spcBef>
                          <a:spcPts val="0"/>
                        </a:spcBef>
                        <a:spcAft>
                          <a:spcPts val="0"/>
                        </a:spcAft>
                        <a:buNone/>
                      </a:pPr>
                      <a:r>
                        <a:rPr lang="en-US" sz="1000" dirty="0"/>
                        <a:t>1</a:t>
                      </a:r>
                      <a:endParaRPr sz="1000" dirty="0"/>
                    </a:p>
                  </a:txBody>
                  <a:tcPr marL="63500" marR="63500" marT="63500" marB="63500"/>
                </a:tc>
                <a:tc>
                  <a:txBody>
                    <a:bodyPr/>
                    <a:lstStyle/>
                    <a:p>
                      <a:pPr marL="0" lvl="0" indent="0" algn="ctr" rtl="0">
                        <a:spcBef>
                          <a:spcPts val="0"/>
                        </a:spcBef>
                        <a:spcAft>
                          <a:spcPts val="0"/>
                        </a:spcAft>
                        <a:buNone/>
                      </a:pPr>
                      <a:r>
                        <a:rPr lang="en-US" sz="1000" dirty="0"/>
                        <a:t>5000</a:t>
                      </a:r>
                      <a:endParaRPr sz="1000" dirty="0"/>
                    </a:p>
                  </a:txBody>
                  <a:tcPr marL="63500" marR="63500" marT="63500" marB="63500"/>
                </a:tc>
                <a:tc>
                  <a:txBody>
                    <a:bodyPr/>
                    <a:lstStyle/>
                    <a:p>
                      <a:pPr marL="0" lvl="0" indent="0" algn="ctr" rtl="0">
                        <a:spcBef>
                          <a:spcPts val="0"/>
                        </a:spcBef>
                        <a:spcAft>
                          <a:spcPts val="0"/>
                        </a:spcAft>
                        <a:buNone/>
                      </a:pPr>
                      <a:r>
                        <a:rPr lang="en-US" sz="1000" dirty="0"/>
                        <a:t>1800</a:t>
                      </a:r>
                      <a:endParaRPr sz="1000" dirty="0"/>
                    </a:p>
                  </a:txBody>
                  <a:tcPr marL="63500" marR="63500" marT="63500" marB="63500"/>
                </a:tc>
                <a:tc>
                  <a:txBody>
                    <a:bodyPr/>
                    <a:lstStyle/>
                    <a:p>
                      <a:pPr marL="0" lvl="0" indent="0" algn="ctr" rtl="0">
                        <a:spcBef>
                          <a:spcPts val="0"/>
                        </a:spcBef>
                        <a:spcAft>
                          <a:spcPts val="0"/>
                        </a:spcAft>
                        <a:buNone/>
                      </a:pPr>
                      <a:r>
                        <a:rPr lang="en-US" sz="1000" dirty="0"/>
                        <a:t>3</a:t>
                      </a:r>
                      <a:endParaRPr sz="1000" dirty="0"/>
                    </a:p>
                  </a:txBody>
                  <a:tcPr marL="63500" marR="63500" marT="63500" marB="63500"/>
                </a:tc>
                <a:extLst>
                  <a:ext uri="{0D108BD9-81ED-4DB2-BD59-A6C34878D82A}">
                    <a16:rowId xmlns:a16="http://schemas.microsoft.com/office/drawing/2014/main" val="10002"/>
                  </a:ext>
                </a:extLst>
              </a:tr>
              <a:tr h="0">
                <a:tc>
                  <a:txBody>
                    <a:bodyPr/>
                    <a:lstStyle/>
                    <a:p>
                      <a:pPr marL="0" lvl="0" indent="0" algn="ctr" rtl="0">
                        <a:spcBef>
                          <a:spcPts val="0"/>
                        </a:spcBef>
                        <a:spcAft>
                          <a:spcPts val="0"/>
                        </a:spcAft>
                        <a:buNone/>
                      </a:pPr>
                      <a:r>
                        <a:rPr lang="en-US" sz="1000" dirty="0"/>
                        <a:t>…</a:t>
                      </a:r>
                      <a:endParaRPr sz="1000" dirty="0"/>
                    </a:p>
                  </a:txBody>
                  <a:tcPr marL="63500" marR="63500" marT="63500" marB="63500"/>
                </a:tc>
                <a:tc>
                  <a:txBody>
                    <a:bodyPr/>
                    <a:lstStyle/>
                    <a:p>
                      <a:pPr marL="0" lvl="0" indent="0" algn="ctr" rtl="0">
                        <a:spcBef>
                          <a:spcPts val="0"/>
                        </a:spcBef>
                        <a:spcAft>
                          <a:spcPts val="0"/>
                        </a:spcAft>
                        <a:buNone/>
                      </a:pPr>
                      <a:r>
                        <a:rPr lang="en-US" sz="1000" dirty="0"/>
                        <a:t>…</a:t>
                      </a:r>
                      <a:endParaRPr sz="1000" dirty="0"/>
                    </a:p>
                  </a:txBody>
                  <a:tcPr marL="63500" marR="63500" marT="63500" marB="63500"/>
                </a:tc>
                <a:tc>
                  <a:txBody>
                    <a:bodyPr/>
                    <a:lstStyle/>
                    <a:p>
                      <a:pPr marL="0" lvl="0" indent="0" algn="ctr" rtl="0">
                        <a:spcBef>
                          <a:spcPts val="0"/>
                        </a:spcBef>
                        <a:spcAft>
                          <a:spcPts val="0"/>
                        </a:spcAft>
                        <a:buNone/>
                      </a:pPr>
                      <a:endParaRPr sz="1000"/>
                    </a:p>
                  </a:txBody>
                  <a:tcPr marL="63500" marR="63500" marT="63500" marB="63500"/>
                </a:tc>
                <a:tc>
                  <a:txBody>
                    <a:bodyPr/>
                    <a:lstStyle/>
                    <a:p>
                      <a:pPr marL="0" lvl="0" indent="0" algn="ctr" rtl="0">
                        <a:spcBef>
                          <a:spcPts val="0"/>
                        </a:spcBef>
                        <a:spcAft>
                          <a:spcPts val="0"/>
                        </a:spcAft>
                        <a:buNone/>
                      </a:pPr>
                      <a:r>
                        <a:rPr lang="en-US" sz="1000" dirty="0"/>
                        <a:t>…</a:t>
                      </a:r>
                      <a:endParaRPr sz="1000" dirty="0"/>
                    </a:p>
                  </a:txBody>
                  <a:tcPr marL="63500" marR="63500" marT="63500" marB="63500"/>
                </a:tc>
                <a:tc>
                  <a:txBody>
                    <a:bodyPr/>
                    <a:lstStyle/>
                    <a:p>
                      <a:pPr marL="0" lvl="0" indent="0" algn="ctr" rtl="0">
                        <a:spcBef>
                          <a:spcPts val="0"/>
                        </a:spcBef>
                        <a:spcAft>
                          <a:spcPts val="0"/>
                        </a:spcAft>
                        <a:buNone/>
                      </a:pPr>
                      <a:r>
                        <a:rPr lang="en-US" sz="1000" dirty="0"/>
                        <a:t>…</a:t>
                      </a:r>
                      <a:endParaRPr sz="1000" dirty="0"/>
                    </a:p>
                  </a:txBody>
                  <a:tcPr marL="63500" marR="63500" marT="63500" marB="63500"/>
                </a:tc>
                <a:tc>
                  <a:txBody>
                    <a:bodyPr/>
                    <a:lstStyle/>
                    <a:p>
                      <a:pPr marL="0" lvl="0" indent="0" algn="ctr" rtl="0">
                        <a:spcBef>
                          <a:spcPts val="0"/>
                        </a:spcBef>
                        <a:spcAft>
                          <a:spcPts val="0"/>
                        </a:spcAft>
                        <a:buNone/>
                      </a:pPr>
                      <a:r>
                        <a:rPr lang="en-US" sz="1000" dirty="0"/>
                        <a:t>…</a:t>
                      </a:r>
                      <a:endParaRPr sz="1000" dirty="0"/>
                    </a:p>
                  </a:txBody>
                  <a:tcPr marL="63500" marR="63500" marT="63500" marB="63500"/>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1464908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g19b4b019e43_0_64"/>
          <p:cNvSpPr txBox="1">
            <a:spLocks noGrp="1"/>
          </p:cNvSpPr>
          <p:nvPr>
            <p:ph type="title"/>
          </p:nvPr>
        </p:nvSpPr>
        <p:spPr>
          <a:xfrm>
            <a:off x="609600" y="2649264"/>
            <a:ext cx="10972800" cy="779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4800"/>
              <a:buFont typeface="Arial"/>
              <a:buNone/>
            </a:pPr>
            <a:r>
              <a:rPr lang="en-US"/>
              <a:t>Dashboard Development</a:t>
            </a:r>
            <a:endParaRPr/>
          </a:p>
        </p:txBody>
      </p:sp>
      <p:sp>
        <p:nvSpPr>
          <p:cNvPr id="267" name="Google Shape;267;g19b4b019e43_0_64"/>
          <p:cNvSpPr txBox="1">
            <a:spLocks noGrp="1"/>
          </p:cNvSpPr>
          <p:nvPr>
            <p:ph type="body" idx="1"/>
          </p:nvPr>
        </p:nvSpPr>
        <p:spPr>
          <a:xfrm>
            <a:off x="609600" y="3429000"/>
            <a:ext cx="10972800" cy="6684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SzPts val="2400"/>
              <a:buNone/>
            </a:pPr>
            <a:r>
              <a:rPr lang="en-US" sz="2300" dirty="0"/>
              <a:t>Client Deposit Behavior: Depositors by Deposit Balance</a:t>
            </a:r>
            <a:endParaRP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g15b58aca5ef_0_5"/>
          <p:cNvSpPr txBox="1">
            <a:spLocks noGrp="1"/>
          </p:cNvSpPr>
          <p:nvPr>
            <p:ph type="sldNum" idx="12"/>
          </p:nvPr>
        </p:nvSpPr>
        <p:spPr>
          <a:xfrm>
            <a:off x="9347200" y="6527007"/>
            <a:ext cx="28449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00"/>
              <a:buNone/>
            </a:pPr>
            <a:fld id="{00000000-1234-1234-1234-123412341234}" type="slidenum">
              <a:rPr lang="en-US"/>
              <a:t>19</a:t>
            </a:fld>
            <a:endParaRPr/>
          </a:p>
        </p:txBody>
      </p:sp>
      <p:sp>
        <p:nvSpPr>
          <p:cNvPr id="212" name="Google Shape;212;g15b58aca5ef_0_5"/>
          <p:cNvSpPr txBox="1">
            <a:spLocks noGrp="1"/>
          </p:cNvSpPr>
          <p:nvPr>
            <p:ph type="title"/>
          </p:nvPr>
        </p:nvSpPr>
        <p:spPr>
          <a:xfrm>
            <a:off x="609597" y="330993"/>
            <a:ext cx="10919793"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Client Deposit Behavior: Depositors by Deposit Balance</a:t>
            </a:r>
            <a:endParaRPr b="1" dirty="0"/>
          </a:p>
        </p:txBody>
      </p:sp>
      <p:pic>
        <p:nvPicPr>
          <p:cNvPr id="4" name="Picture 3" descr="A graph of numbers and a number of different colored lines&#10;&#10;Description automatically generated with medium confidence">
            <a:extLst>
              <a:ext uri="{FF2B5EF4-FFF2-40B4-BE49-F238E27FC236}">
                <a16:creationId xmlns:a16="http://schemas.microsoft.com/office/drawing/2014/main" id="{2EFF696D-56C2-9913-A8E9-C6977CA9DFDF}"/>
              </a:ext>
            </a:extLst>
          </p:cNvPr>
          <p:cNvPicPr>
            <a:picLocks noChangeAspect="1"/>
          </p:cNvPicPr>
          <p:nvPr/>
        </p:nvPicPr>
        <p:blipFill>
          <a:blip r:embed="rId3"/>
          <a:srcRect b="6691"/>
          <a:stretch/>
        </p:blipFill>
        <p:spPr>
          <a:xfrm>
            <a:off x="345578" y="2016498"/>
            <a:ext cx="4005187" cy="3485481"/>
          </a:xfrm>
          <a:prstGeom prst="rect">
            <a:avLst/>
          </a:prstGeom>
        </p:spPr>
      </p:pic>
      <p:pic>
        <p:nvPicPr>
          <p:cNvPr id="7" name="Picture 6" descr="A graph of a number of clients&#10;&#10;Description automatically generated with medium confidence">
            <a:extLst>
              <a:ext uri="{FF2B5EF4-FFF2-40B4-BE49-F238E27FC236}">
                <a16:creationId xmlns:a16="http://schemas.microsoft.com/office/drawing/2014/main" id="{04FC53BA-8505-EF8F-A7AD-E33AE22729AC}"/>
              </a:ext>
            </a:extLst>
          </p:cNvPr>
          <p:cNvPicPr>
            <a:picLocks noChangeAspect="1"/>
          </p:cNvPicPr>
          <p:nvPr/>
        </p:nvPicPr>
        <p:blipFill>
          <a:blip r:embed="rId4"/>
          <a:srcRect b="7361"/>
          <a:stretch/>
        </p:blipFill>
        <p:spPr>
          <a:xfrm>
            <a:off x="4303371" y="2016498"/>
            <a:ext cx="3968011" cy="3485481"/>
          </a:xfrm>
          <a:prstGeom prst="rect">
            <a:avLst/>
          </a:prstGeom>
        </p:spPr>
      </p:pic>
      <p:pic>
        <p:nvPicPr>
          <p:cNvPr id="8" name="Picture 7" descr="A graph of numbers and numbers&#10;&#10;Description automatically generated with medium confidence">
            <a:extLst>
              <a:ext uri="{FF2B5EF4-FFF2-40B4-BE49-F238E27FC236}">
                <a16:creationId xmlns:a16="http://schemas.microsoft.com/office/drawing/2014/main" id="{5C8EDAD6-C620-29A7-1A5F-FE3D4A1815A5}"/>
              </a:ext>
            </a:extLst>
          </p:cNvPr>
          <p:cNvPicPr>
            <a:picLocks noChangeAspect="1"/>
          </p:cNvPicPr>
          <p:nvPr/>
        </p:nvPicPr>
        <p:blipFill>
          <a:blip r:embed="rId5"/>
          <a:srcRect b="7361"/>
          <a:stretch/>
        </p:blipFill>
        <p:spPr>
          <a:xfrm>
            <a:off x="8223988" y="2016498"/>
            <a:ext cx="3968012" cy="3485481"/>
          </a:xfrm>
          <a:prstGeom prst="rect">
            <a:avLst/>
          </a:prstGeom>
        </p:spPr>
      </p:pic>
      <p:pic>
        <p:nvPicPr>
          <p:cNvPr id="10" name="Picture 9">
            <a:extLst>
              <a:ext uri="{FF2B5EF4-FFF2-40B4-BE49-F238E27FC236}">
                <a16:creationId xmlns:a16="http://schemas.microsoft.com/office/drawing/2014/main" id="{4CD57672-BAD3-C182-6BDD-477CDC1F52FE}"/>
              </a:ext>
            </a:extLst>
          </p:cNvPr>
          <p:cNvPicPr>
            <a:picLocks noChangeAspect="1"/>
          </p:cNvPicPr>
          <p:nvPr/>
        </p:nvPicPr>
        <p:blipFill>
          <a:blip r:embed="rId6"/>
          <a:stretch>
            <a:fillRect/>
          </a:stretch>
        </p:blipFill>
        <p:spPr>
          <a:xfrm>
            <a:off x="3886752" y="5849731"/>
            <a:ext cx="4140200" cy="4064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g15915369887_0_1"/>
          <p:cNvSpPr txBox="1">
            <a:spLocks noGrp="1"/>
          </p:cNvSpPr>
          <p:nvPr>
            <p:ph type="sldNum" idx="12"/>
          </p:nvPr>
        </p:nvSpPr>
        <p:spPr>
          <a:xfrm>
            <a:off x="9347200" y="6682631"/>
            <a:ext cx="2844900" cy="1827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00"/>
              <a:buNone/>
            </a:pPr>
            <a:fld id="{00000000-1234-1234-1234-123412341234}" type="slidenum">
              <a:rPr lang="en-US"/>
              <a:t>2</a:t>
            </a:fld>
            <a:endParaRPr/>
          </a:p>
        </p:txBody>
      </p:sp>
      <p:sp>
        <p:nvSpPr>
          <p:cNvPr id="175" name="Google Shape;175;g15915369887_0_1"/>
          <p:cNvSpPr txBox="1">
            <a:spLocks noGrp="1"/>
          </p:cNvSpPr>
          <p:nvPr>
            <p:ph type="title"/>
          </p:nvPr>
        </p:nvSpPr>
        <p:spPr>
          <a:xfrm>
            <a:off x="609600" y="330993"/>
            <a:ext cx="10972800" cy="533400"/>
          </a:xfrm>
          <a:prstGeom prst="rect">
            <a:avLst/>
          </a:prstGeom>
          <a:solidFill>
            <a:schemeClr val="lt1"/>
          </a:solid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a:t>Agenda</a:t>
            </a:r>
            <a:endParaRPr/>
          </a:p>
        </p:txBody>
      </p:sp>
      <p:graphicFrame>
        <p:nvGraphicFramePr>
          <p:cNvPr id="176" name="Google Shape;176;g15915369887_0_1"/>
          <p:cNvGraphicFramePr/>
          <p:nvPr>
            <p:extLst>
              <p:ext uri="{D42A27DB-BD31-4B8C-83A1-F6EECF244321}">
                <p14:modId xmlns:p14="http://schemas.microsoft.com/office/powerpoint/2010/main" val="1165273553"/>
              </p:ext>
            </p:extLst>
          </p:nvPr>
        </p:nvGraphicFramePr>
        <p:xfrm>
          <a:off x="970540" y="1129182"/>
          <a:ext cx="10487525" cy="5358080"/>
        </p:xfrm>
        <a:graphic>
          <a:graphicData uri="http://schemas.openxmlformats.org/drawingml/2006/table">
            <a:tbl>
              <a:tblPr>
                <a:noFill/>
                <a:tableStyleId>{5CC8C598-8DFA-4D68-B49D-F721A771319E}</a:tableStyleId>
              </a:tblPr>
              <a:tblGrid>
                <a:gridCol w="2162325">
                  <a:extLst>
                    <a:ext uri="{9D8B030D-6E8A-4147-A177-3AD203B41FA5}">
                      <a16:colId xmlns:a16="http://schemas.microsoft.com/office/drawing/2014/main" val="20000"/>
                    </a:ext>
                  </a:extLst>
                </a:gridCol>
                <a:gridCol w="8325200">
                  <a:extLst>
                    <a:ext uri="{9D8B030D-6E8A-4147-A177-3AD203B41FA5}">
                      <a16:colId xmlns:a16="http://schemas.microsoft.com/office/drawing/2014/main" val="20001"/>
                    </a:ext>
                  </a:extLst>
                </a:gridCol>
              </a:tblGrid>
              <a:tr h="641000">
                <a:tc>
                  <a:txBody>
                    <a:bodyPr/>
                    <a:lstStyle/>
                    <a:p>
                      <a:pPr marL="254000" marR="0" lvl="0" indent="0" algn="r" rtl="0">
                        <a:lnSpc>
                          <a:spcPct val="100000"/>
                        </a:lnSpc>
                        <a:spcBef>
                          <a:spcPts val="0"/>
                        </a:spcBef>
                        <a:spcAft>
                          <a:spcPts val="0"/>
                        </a:spcAft>
                        <a:buClr>
                          <a:srgbClr val="000000"/>
                        </a:buClr>
                        <a:buSzPts val="2300"/>
                        <a:buFont typeface="Arial"/>
                        <a:buNone/>
                      </a:pPr>
                      <a:r>
                        <a:rPr lang="en-US" sz="2300" u="none" strike="noStrike" cap="none">
                          <a:solidFill>
                            <a:srgbClr val="FFFFFF"/>
                          </a:solidFill>
                        </a:rPr>
                        <a:t>1</a:t>
                      </a:r>
                      <a:endParaRPr sz="2300" u="none" strike="noStrike" cap="none">
                        <a:solidFill>
                          <a:srgbClr val="FFFFFF"/>
                        </a:solidFill>
                      </a:endParaRPr>
                    </a:p>
                  </a:txBody>
                  <a:tcPr marL="148525" marR="247525" marT="0" marB="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chemeClr val="accent1"/>
                    </a:solidFill>
                  </a:tcPr>
                </a:tc>
                <a:tc>
                  <a:txBody>
                    <a:bodyPr/>
                    <a:lstStyle/>
                    <a:p>
                      <a:pPr marL="230186" marR="0" lvl="0" indent="0" algn="l" rtl="0">
                        <a:lnSpc>
                          <a:spcPct val="100000"/>
                        </a:lnSpc>
                        <a:spcBef>
                          <a:spcPts val="0"/>
                        </a:spcBef>
                        <a:spcAft>
                          <a:spcPts val="0"/>
                        </a:spcAft>
                        <a:buClr>
                          <a:srgbClr val="000000"/>
                        </a:buClr>
                        <a:buSzPts val="2300"/>
                        <a:buFont typeface="Arial"/>
                        <a:buNone/>
                      </a:pPr>
                      <a:r>
                        <a:rPr lang="en-US" sz="2300">
                          <a:solidFill>
                            <a:schemeClr val="accent1"/>
                          </a:solidFill>
                        </a:rPr>
                        <a:t>Segmentation Recap</a:t>
                      </a:r>
                      <a:endParaRPr sz="2300" u="none" strike="noStrike" cap="none">
                        <a:solidFill>
                          <a:schemeClr val="accent1"/>
                        </a:solidFill>
                      </a:endParaRPr>
                    </a:p>
                  </a:txBody>
                  <a:tcPr marL="0" marR="27500" marT="27500" marB="275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E1E0DE"/>
                    </a:solidFill>
                  </a:tcPr>
                </a:tc>
                <a:extLst>
                  <a:ext uri="{0D108BD9-81ED-4DB2-BD59-A6C34878D82A}">
                    <a16:rowId xmlns:a16="http://schemas.microsoft.com/office/drawing/2014/main" val="10000"/>
                  </a:ext>
                </a:extLst>
              </a:tr>
              <a:tr h="641000">
                <a:tc>
                  <a:txBody>
                    <a:bodyPr/>
                    <a:lstStyle/>
                    <a:p>
                      <a:pPr marL="254000" marR="0" lvl="0" indent="0" algn="r" rtl="0">
                        <a:lnSpc>
                          <a:spcPct val="100000"/>
                        </a:lnSpc>
                        <a:spcBef>
                          <a:spcPts val="0"/>
                        </a:spcBef>
                        <a:spcAft>
                          <a:spcPts val="0"/>
                        </a:spcAft>
                        <a:buClr>
                          <a:srgbClr val="000000"/>
                        </a:buClr>
                        <a:buSzPts val="2300"/>
                        <a:buFont typeface="Arial"/>
                        <a:buNone/>
                      </a:pPr>
                      <a:r>
                        <a:rPr lang="en-US" sz="2300" u="none" strike="noStrike" cap="none">
                          <a:solidFill>
                            <a:srgbClr val="FFFFFF"/>
                          </a:solidFill>
                        </a:rPr>
                        <a:t>2</a:t>
                      </a:r>
                      <a:endParaRPr sz="1400" u="none" strike="noStrike" cap="none"/>
                    </a:p>
                  </a:txBody>
                  <a:tcPr marL="148525" marR="247525" marT="0" marB="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chemeClr val="accent1"/>
                    </a:solidFill>
                  </a:tcPr>
                </a:tc>
                <a:tc>
                  <a:txBody>
                    <a:bodyPr/>
                    <a:lstStyle/>
                    <a:p>
                      <a:pPr marL="230186" marR="0" lvl="0" indent="0" algn="l" rtl="0">
                        <a:lnSpc>
                          <a:spcPct val="100000"/>
                        </a:lnSpc>
                        <a:spcBef>
                          <a:spcPts val="0"/>
                        </a:spcBef>
                        <a:spcAft>
                          <a:spcPts val="0"/>
                        </a:spcAft>
                        <a:buClr>
                          <a:srgbClr val="000000"/>
                        </a:buClr>
                        <a:buSzPts val="2300"/>
                        <a:buFont typeface="Arial"/>
                        <a:buNone/>
                      </a:pPr>
                      <a:r>
                        <a:rPr lang="en-US" sz="2300" dirty="0">
                          <a:solidFill>
                            <a:schemeClr val="accent1"/>
                          </a:solidFill>
                        </a:rPr>
                        <a:t>Dashboard: Client Growth (Customer Acquisition by Channel)</a:t>
                      </a:r>
                      <a:endParaRPr sz="1400" u="none" strike="noStrike" cap="none" dirty="0"/>
                    </a:p>
                  </a:txBody>
                  <a:tcPr marL="0" marR="27500" marT="27500" marB="275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E1E0DE"/>
                    </a:solidFill>
                  </a:tcPr>
                </a:tc>
                <a:extLst>
                  <a:ext uri="{0D108BD9-81ED-4DB2-BD59-A6C34878D82A}">
                    <a16:rowId xmlns:a16="http://schemas.microsoft.com/office/drawing/2014/main" val="10001"/>
                  </a:ext>
                </a:extLst>
              </a:tr>
              <a:tr h="641000">
                <a:tc>
                  <a:txBody>
                    <a:bodyPr/>
                    <a:lstStyle/>
                    <a:p>
                      <a:pPr marL="254000" marR="0" lvl="0" indent="0" algn="r" rtl="0">
                        <a:lnSpc>
                          <a:spcPct val="100000"/>
                        </a:lnSpc>
                        <a:spcBef>
                          <a:spcPts val="0"/>
                        </a:spcBef>
                        <a:spcAft>
                          <a:spcPts val="0"/>
                        </a:spcAft>
                        <a:buClr>
                          <a:srgbClr val="000000"/>
                        </a:buClr>
                        <a:buSzPts val="2300"/>
                        <a:buFont typeface="Arial"/>
                        <a:buNone/>
                      </a:pPr>
                      <a:r>
                        <a:rPr lang="en-US" sz="2300" u="none" strike="noStrike" cap="none">
                          <a:solidFill>
                            <a:srgbClr val="FFFFFF"/>
                          </a:solidFill>
                        </a:rPr>
                        <a:t>3</a:t>
                      </a:r>
                      <a:endParaRPr sz="1400" u="none" strike="noStrike" cap="none"/>
                    </a:p>
                  </a:txBody>
                  <a:tcPr marL="148525" marR="247525" marT="27500" marB="275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chemeClr val="accent1"/>
                    </a:solidFill>
                  </a:tcPr>
                </a:tc>
                <a:tc>
                  <a:txBody>
                    <a:bodyPr/>
                    <a:lstStyle/>
                    <a:p>
                      <a:pPr marL="230186" lvl="0" indent="0" algn="l" rtl="0">
                        <a:spcBef>
                          <a:spcPts val="0"/>
                        </a:spcBef>
                        <a:spcAft>
                          <a:spcPts val="0"/>
                        </a:spcAft>
                        <a:buClr>
                          <a:schemeClr val="dk2"/>
                        </a:buClr>
                        <a:buSzPts val="2300"/>
                        <a:buFont typeface="Arial"/>
                        <a:buNone/>
                      </a:pPr>
                      <a:r>
                        <a:rPr lang="en-US" sz="2300" dirty="0">
                          <a:solidFill>
                            <a:schemeClr val="accent1"/>
                          </a:solidFill>
                        </a:rPr>
                        <a:t>Dashboard: Client Transaction Behavior (Activity Levels)</a:t>
                      </a:r>
                      <a:endParaRPr sz="2300" u="none" strike="noStrike" cap="none" dirty="0">
                        <a:solidFill>
                          <a:schemeClr val="accent1"/>
                        </a:solidFill>
                        <a:latin typeface="Arial"/>
                        <a:ea typeface="Arial"/>
                        <a:cs typeface="Arial"/>
                        <a:sym typeface="Arial"/>
                      </a:endParaRPr>
                    </a:p>
                  </a:txBody>
                  <a:tcPr marL="0" marR="27500" marT="27500" marB="275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E1E0DE"/>
                    </a:solidFill>
                  </a:tcPr>
                </a:tc>
                <a:extLst>
                  <a:ext uri="{0D108BD9-81ED-4DB2-BD59-A6C34878D82A}">
                    <a16:rowId xmlns:a16="http://schemas.microsoft.com/office/drawing/2014/main" val="10002"/>
                  </a:ext>
                </a:extLst>
              </a:tr>
              <a:tr h="641000">
                <a:tc>
                  <a:txBody>
                    <a:bodyPr/>
                    <a:lstStyle/>
                    <a:p>
                      <a:pPr marL="254000" marR="0" lvl="0" indent="0" algn="r" rtl="0">
                        <a:lnSpc>
                          <a:spcPct val="100000"/>
                        </a:lnSpc>
                        <a:spcBef>
                          <a:spcPts val="0"/>
                        </a:spcBef>
                        <a:spcAft>
                          <a:spcPts val="0"/>
                        </a:spcAft>
                        <a:buClr>
                          <a:srgbClr val="000000"/>
                        </a:buClr>
                        <a:buSzPts val="2300"/>
                        <a:buFont typeface="Arial"/>
                        <a:buNone/>
                      </a:pPr>
                      <a:r>
                        <a:rPr lang="en-US" sz="2300" u="none" strike="noStrike" cap="none">
                          <a:solidFill>
                            <a:srgbClr val="FFFFFF"/>
                          </a:solidFill>
                        </a:rPr>
                        <a:t>4</a:t>
                      </a:r>
                      <a:endParaRPr sz="1400" u="none" strike="noStrike" cap="none"/>
                    </a:p>
                  </a:txBody>
                  <a:tcPr marL="148525" marR="247525" marT="27500" marB="275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chemeClr val="accent1"/>
                    </a:solidFill>
                  </a:tcPr>
                </a:tc>
                <a:tc>
                  <a:txBody>
                    <a:bodyPr/>
                    <a:lstStyle/>
                    <a:p>
                      <a:pPr marL="230186" lvl="0" indent="0" algn="l" rtl="0">
                        <a:spcBef>
                          <a:spcPts val="0"/>
                        </a:spcBef>
                        <a:spcAft>
                          <a:spcPts val="0"/>
                        </a:spcAft>
                        <a:buClr>
                          <a:schemeClr val="dk2"/>
                        </a:buClr>
                        <a:buSzPts val="2300"/>
                        <a:buFont typeface="Arial"/>
                        <a:buNone/>
                      </a:pPr>
                      <a:r>
                        <a:rPr lang="en-US" sz="2300" dirty="0">
                          <a:solidFill>
                            <a:schemeClr val="accent1"/>
                          </a:solidFill>
                        </a:rPr>
                        <a:t>Dashboard: Client Transaction Behavior (Customer Journey)</a:t>
                      </a:r>
                      <a:endParaRPr sz="1400" u="none" strike="noStrike" cap="none" dirty="0"/>
                    </a:p>
                  </a:txBody>
                  <a:tcPr marL="0" marR="27500" marT="27500" marB="275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E1E0DE"/>
                    </a:solidFill>
                  </a:tcPr>
                </a:tc>
                <a:extLst>
                  <a:ext uri="{0D108BD9-81ED-4DB2-BD59-A6C34878D82A}">
                    <a16:rowId xmlns:a16="http://schemas.microsoft.com/office/drawing/2014/main" val="10003"/>
                  </a:ext>
                </a:extLst>
              </a:tr>
              <a:tr h="641000">
                <a:tc>
                  <a:txBody>
                    <a:bodyPr/>
                    <a:lstStyle/>
                    <a:p>
                      <a:pPr marL="254000" marR="0" lvl="0" indent="0" algn="r" rtl="0">
                        <a:lnSpc>
                          <a:spcPct val="100000"/>
                        </a:lnSpc>
                        <a:spcBef>
                          <a:spcPts val="0"/>
                        </a:spcBef>
                        <a:spcAft>
                          <a:spcPts val="0"/>
                        </a:spcAft>
                        <a:buNone/>
                      </a:pPr>
                      <a:r>
                        <a:rPr lang="en-US" sz="2300">
                          <a:solidFill>
                            <a:srgbClr val="FFFFFF"/>
                          </a:solidFill>
                        </a:rPr>
                        <a:t>5</a:t>
                      </a:r>
                      <a:endParaRPr sz="2300" u="none" strike="noStrike" cap="none">
                        <a:solidFill>
                          <a:srgbClr val="FFFFFF"/>
                        </a:solidFill>
                      </a:endParaRPr>
                    </a:p>
                  </a:txBody>
                  <a:tcPr marL="148525" marR="247525" marT="27500" marB="275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chemeClr val="accent1"/>
                    </a:solidFill>
                  </a:tcPr>
                </a:tc>
                <a:tc>
                  <a:txBody>
                    <a:bodyPr/>
                    <a:lstStyle/>
                    <a:p>
                      <a:pPr marL="230186" lvl="0" indent="0" algn="l" rtl="0">
                        <a:spcBef>
                          <a:spcPts val="0"/>
                        </a:spcBef>
                        <a:spcAft>
                          <a:spcPts val="0"/>
                        </a:spcAft>
                        <a:buClr>
                          <a:schemeClr val="dk2"/>
                        </a:buClr>
                        <a:buSzPts val="2300"/>
                        <a:buFont typeface="Arial"/>
                        <a:buNone/>
                      </a:pPr>
                      <a:r>
                        <a:rPr lang="en-US" sz="2300" dirty="0">
                          <a:solidFill>
                            <a:schemeClr val="accent1"/>
                          </a:solidFill>
                        </a:rPr>
                        <a:t>Dashboard: Client Deposit Behavior (Depositors by Deposit Balance)</a:t>
                      </a:r>
                      <a:endParaRPr sz="2300" dirty="0">
                        <a:solidFill>
                          <a:schemeClr val="accent1"/>
                        </a:solidFill>
                      </a:endParaRPr>
                    </a:p>
                  </a:txBody>
                  <a:tcPr marL="0" marR="27500" marT="27500" marB="275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E1E0DE"/>
                    </a:solidFill>
                  </a:tcPr>
                </a:tc>
                <a:extLst>
                  <a:ext uri="{0D108BD9-81ED-4DB2-BD59-A6C34878D82A}">
                    <a16:rowId xmlns:a16="http://schemas.microsoft.com/office/drawing/2014/main" val="10004"/>
                  </a:ext>
                </a:extLst>
              </a:tr>
              <a:tr h="641000">
                <a:tc>
                  <a:txBody>
                    <a:bodyPr/>
                    <a:lstStyle/>
                    <a:p>
                      <a:pPr marL="254000" marR="0" lvl="0" indent="0" algn="r" rtl="0">
                        <a:lnSpc>
                          <a:spcPct val="100000"/>
                        </a:lnSpc>
                        <a:spcBef>
                          <a:spcPts val="0"/>
                        </a:spcBef>
                        <a:spcAft>
                          <a:spcPts val="0"/>
                        </a:spcAft>
                        <a:buNone/>
                      </a:pPr>
                      <a:r>
                        <a:rPr lang="en-US" sz="2300">
                          <a:solidFill>
                            <a:srgbClr val="FFFFFF"/>
                          </a:solidFill>
                        </a:rPr>
                        <a:t>6</a:t>
                      </a:r>
                      <a:endParaRPr sz="2300" u="none" strike="noStrike" cap="none">
                        <a:solidFill>
                          <a:srgbClr val="FFFFFF"/>
                        </a:solidFill>
                      </a:endParaRPr>
                    </a:p>
                  </a:txBody>
                  <a:tcPr marL="148525" marR="247525" marT="27500" marB="275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chemeClr val="accent1"/>
                    </a:solidFill>
                  </a:tcPr>
                </a:tc>
                <a:tc>
                  <a:txBody>
                    <a:bodyPr/>
                    <a:lstStyle/>
                    <a:p>
                      <a:pPr marL="230186" lvl="0" indent="0" algn="l" rtl="0">
                        <a:spcBef>
                          <a:spcPts val="0"/>
                        </a:spcBef>
                        <a:spcAft>
                          <a:spcPts val="0"/>
                        </a:spcAft>
                        <a:buClr>
                          <a:schemeClr val="dk2"/>
                        </a:buClr>
                        <a:buSzPts val="2300"/>
                        <a:buFont typeface="Arial"/>
                        <a:buNone/>
                      </a:pPr>
                      <a:r>
                        <a:rPr lang="en-US" sz="2300" dirty="0">
                          <a:solidFill>
                            <a:schemeClr val="accent1"/>
                          </a:solidFill>
                        </a:rPr>
                        <a:t>Dashboard: Client borrowing Behavior (6-month Follow-up Loan Rate)</a:t>
                      </a:r>
                      <a:endParaRPr sz="2300" dirty="0">
                        <a:solidFill>
                          <a:schemeClr val="accent1"/>
                        </a:solidFill>
                      </a:endParaRPr>
                    </a:p>
                  </a:txBody>
                  <a:tcPr marL="0" marR="27500" marT="27500" marB="275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E1E0DE"/>
                    </a:solidFill>
                  </a:tcPr>
                </a:tc>
                <a:extLst>
                  <a:ext uri="{0D108BD9-81ED-4DB2-BD59-A6C34878D82A}">
                    <a16:rowId xmlns:a16="http://schemas.microsoft.com/office/drawing/2014/main" val="10005"/>
                  </a:ext>
                </a:extLst>
              </a:tr>
              <a:tr h="641000">
                <a:tc>
                  <a:txBody>
                    <a:bodyPr/>
                    <a:lstStyle/>
                    <a:p>
                      <a:pPr marL="254000" marR="0" lvl="0" indent="0" algn="r" rtl="0">
                        <a:lnSpc>
                          <a:spcPct val="100000"/>
                        </a:lnSpc>
                        <a:spcBef>
                          <a:spcPts val="0"/>
                        </a:spcBef>
                        <a:spcAft>
                          <a:spcPts val="0"/>
                        </a:spcAft>
                        <a:buNone/>
                      </a:pPr>
                      <a:r>
                        <a:rPr lang="en-US" sz="2300">
                          <a:solidFill>
                            <a:srgbClr val="FFFFFF"/>
                          </a:solidFill>
                        </a:rPr>
                        <a:t>7</a:t>
                      </a:r>
                      <a:endParaRPr sz="2300">
                        <a:solidFill>
                          <a:srgbClr val="FFFFFF"/>
                        </a:solidFill>
                      </a:endParaRPr>
                    </a:p>
                  </a:txBody>
                  <a:tcPr marL="148525" marR="247525" marT="27500" marB="275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chemeClr val="accent1"/>
                    </a:solidFill>
                  </a:tcPr>
                </a:tc>
                <a:tc>
                  <a:txBody>
                    <a:bodyPr/>
                    <a:lstStyle/>
                    <a:p>
                      <a:pPr marL="230186" lvl="0" indent="0" algn="l" rtl="0">
                        <a:spcBef>
                          <a:spcPts val="0"/>
                        </a:spcBef>
                        <a:spcAft>
                          <a:spcPts val="0"/>
                        </a:spcAft>
                        <a:buNone/>
                      </a:pPr>
                      <a:r>
                        <a:rPr lang="en-US" sz="2300">
                          <a:solidFill>
                            <a:schemeClr val="accent1"/>
                          </a:solidFill>
                        </a:rPr>
                        <a:t>Homework</a:t>
                      </a:r>
                      <a:endParaRPr sz="2300">
                        <a:solidFill>
                          <a:schemeClr val="accent1"/>
                        </a:solidFill>
                      </a:endParaRPr>
                    </a:p>
                  </a:txBody>
                  <a:tcPr marL="0" marR="27500" marT="27500" marB="275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E1E0DE"/>
                    </a:solidFill>
                  </a:tcPr>
                </a:tc>
                <a:extLst>
                  <a:ext uri="{0D108BD9-81ED-4DB2-BD59-A6C34878D82A}">
                    <a16:rowId xmlns:a16="http://schemas.microsoft.com/office/drawing/2014/main" val="10006"/>
                  </a:ext>
                </a:extLst>
              </a:tr>
              <a:tr h="641000">
                <a:tc>
                  <a:txBody>
                    <a:bodyPr/>
                    <a:lstStyle/>
                    <a:p>
                      <a:pPr marL="254000" marR="0" lvl="0" indent="0" algn="r" rtl="0">
                        <a:lnSpc>
                          <a:spcPct val="100000"/>
                        </a:lnSpc>
                        <a:spcBef>
                          <a:spcPts val="0"/>
                        </a:spcBef>
                        <a:spcAft>
                          <a:spcPts val="0"/>
                        </a:spcAft>
                        <a:buClr>
                          <a:srgbClr val="000000"/>
                        </a:buClr>
                        <a:buSzPts val="2300"/>
                        <a:buFont typeface="Arial"/>
                        <a:buNone/>
                      </a:pPr>
                      <a:r>
                        <a:rPr lang="en-US" sz="2300">
                          <a:solidFill>
                            <a:srgbClr val="FFFFFF"/>
                          </a:solidFill>
                        </a:rPr>
                        <a:t>8</a:t>
                      </a:r>
                      <a:endParaRPr sz="2300" u="none" strike="noStrike" cap="none">
                        <a:solidFill>
                          <a:srgbClr val="FFFFFF"/>
                        </a:solidFill>
                      </a:endParaRPr>
                    </a:p>
                  </a:txBody>
                  <a:tcPr marL="148525" marR="247525" marT="27500" marB="275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chemeClr val="accent1"/>
                    </a:solidFill>
                  </a:tcPr>
                </a:tc>
                <a:tc>
                  <a:txBody>
                    <a:bodyPr/>
                    <a:lstStyle/>
                    <a:p>
                      <a:pPr marL="230186" marR="0" lvl="0" indent="0" algn="l" rtl="0">
                        <a:lnSpc>
                          <a:spcPct val="100000"/>
                        </a:lnSpc>
                        <a:spcBef>
                          <a:spcPts val="0"/>
                        </a:spcBef>
                        <a:spcAft>
                          <a:spcPts val="0"/>
                        </a:spcAft>
                        <a:buClr>
                          <a:schemeClr val="dk2"/>
                        </a:buClr>
                        <a:buSzPts val="2300"/>
                        <a:buFont typeface="Arial"/>
                        <a:buNone/>
                      </a:pPr>
                      <a:r>
                        <a:rPr lang="en-US" sz="2300" u="none" strike="noStrike" cap="none" dirty="0">
                          <a:solidFill>
                            <a:schemeClr val="accent1"/>
                          </a:solidFill>
                        </a:rPr>
                        <a:t>Q&amp;A</a:t>
                      </a:r>
                      <a:endParaRPr sz="2300" u="none" strike="noStrike" cap="none" dirty="0">
                        <a:solidFill>
                          <a:schemeClr val="accent1"/>
                        </a:solidFill>
                      </a:endParaRPr>
                    </a:p>
                  </a:txBody>
                  <a:tcPr marL="0" marR="27500" marT="27500" marB="275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E1E0DE"/>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g19b4b019e43_0_136"/>
          <p:cNvSpPr txBox="1">
            <a:spLocks noGrp="1"/>
          </p:cNvSpPr>
          <p:nvPr>
            <p:ph type="body" idx="1"/>
          </p:nvPr>
        </p:nvSpPr>
        <p:spPr>
          <a:xfrm>
            <a:off x="982525" y="1408200"/>
            <a:ext cx="4076100" cy="604800"/>
          </a:xfrm>
          <a:prstGeom prst="rect">
            <a:avLst/>
          </a:prstGeom>
          <a:solidFill>
            <a:schemeClr val="accent1"/>
          </a:solidFill>
        </p:spPr>
        <p:txBody>
          <a:bodyPr spcFirstLastPara="1" wrap="square" lIns="0" tIns="0" rIns="0" bIns="0" anchor="ctr" anchorCtr="0">
            <a:normAutofit/>
          </a:bodyPr>
          <a:lstStyle/>
          <a:p>
            <a:pPr marL="0" lvl="0" indent="0" algn="ctr" rtl="0">
              <a:spcBef>
                <a:spcPts val="480"/>
              </a:spcBef>
              <a:spcAft>
                <a:spcPts val="0"/>
              </a:spcAft>
              <a:buNone/>
            </a:pPr>
            <a:r>
              <a:rPr lang="en-US" sz="2000">
                <a:solidFill>
                  <a:schemeClr val="lt1"/>
                </a:solidFill>
              </a:rPr>
              <a:t>Approach 1 (Digital / Traditional)</a:t>
            </a:r>
            <a:endParaRPr sz="2000">
              <a:solidFill>
                <a:schemeClr val="lt1"/>
              </a:solidFill>
            </a:endParaRPr>
          </a:p>
        </p:txBody>
      </p:sp>
      <p:sp>
        <p:nvSpPr>
          <p:cNvPr id="283" name="Google Shape;283;g19b4b019e43_0_136"/>
          <p:cNvSpPr txBox="1">
            <a:spLocks noGrp="1"/>
          </p:cNvSpPr>
          <p:nvPr>
            <p:ph type="sldNum" idx="12"/>
          </p:nvPr>
        </p:nvSpPr>
        <p:spPr>
          <a:xfrm>
            <a:off x="9347200" y="6621502"/>
            <a:ext cx="2844900" cy="2316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20</a:t>
            </a:fld>
            <a:endParaRPr/>
          </a:p>
        </p:txBody>
      </p:sp>
      <p:sp>
        <p:nvSpPr>
          <p:cNvPr id="284" name="Google Shape;284;g19b4b019e43_0_136"/>
          <p:cNvSpPr txBox="1">
            <a:spLocks noGrp="1"/>
          </p:cNvSpPr>
          <p:nvPr>
            <p:ph type="body" idx="2"/>
          </p:nvPr>
        </p:nvSpPr>
        <p:spPr>
          <a:xfrm>
            <a:off x="609599" y="864393"/>
            <a:ext cx="10972800" cy="297000"/>
          </a:xfrm>
          <a:prstGeom prst="rect">
            <a:avLst/>
          </a:prstGeom>
        </p:spPr>
        <p:txBody>
          <a:bodyPr spcFirstLastPara="1" wrap="square" lIns="0" tIns="0" rIns="0" bIns="0" anchor="t" anchorCtr="0">
            <a:noAutofit/>
          </a:bodyPr>
          <a:lstStyle/>
          <a:p>
            <a:pPr marL="0" lvl="0" indent="0" algn="l" rtl="0">
              <a:spcBef>
                <a:spcPts val="360"/>
              </a:spcBef>
              <a:spcAft>
                <a:spcPts val="0"/>
              </a:spcAft>
              <a:buNone/>
            </a:pPr>
            <a:r>
              <a:rPr lang="en-US"/>
              <a:t>Sample Output Table</a:t>
            </a:r>
            <a:endParaRPr/>
          </a:p>
        </p:txBody>
      </p:sp>
      <p:sp>
        <p:nvSpPr>
          <p:cNvPr id="285" name="Google Shape;285;g19b4b019e43_0_136"/>
          <p:cNvSpPr txBox="1">
            <a:spLocks noGrp="1"/>
          </p:cNvSpPr>
          <p:nvPr>
            <p:ph type="title"/>
          </p:nvPr>
        </p:nvSpPr>
        <p:spPr>
          <a:xfrm>
            <a:off x="609599" y="330993"/>
            <a:ext cx="10972800" cy="533400"/>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en-US" b="1" dirty="0"/>
              <a:t>Client Deposit Behavior: Depositors by Deposit Balance</a:t>
            </a:r>
            <a:endParaRPr dirty="0"/>
          </a:p>
        </p:txBody>
      </p:sp>
      <p:sp>
        <p:nvSpPr>
          <p:cNvPr id="286" name="Google Shape;286;g19b4b019e43_0_136"/>
          <p:cNvSpPr txBox="1">
            <a:spLocks noGrp="1"/>
          </p:cNvSpPr>
          <p:nvPr>
            <p:ph type="body" idx="1"/>
          </p:nvPr>
        </p:nvSpPr>
        <p:spPr>
          <a:xfrm>
            <a:off x="5677650" y="1408163"/>
            <a:ext cx="5590500" cy="604800"/>
          </a:xfrm>
          <a:prstGeom prst="rect">
            <a:avLst/>
          </a:prstGeom>
          <a:solidFill>
            <a:schemeClr val="accent1"/>
          </a:solidFill>
        </p:spPr>
        <p:txBody>
          <a:bodyPr spcFirstLastPara="1" wrap="square" lIns="0" tIns="0" rIns="0" bIns="0" anchor="ctr" anchorCtr="0">
            <a:normAutofit/>
          </a:bodyPr>
          <a:lstStyle/>
          <a:p>
            <a:pPr marL="0" lvl="0" indent="0" algn="ctr" rtl="0">
              <a:spcBef>
                <a:spcPts val="480"/>
              </a:spcBef>
              <a:spcAft>
                <a:spcPts val="0"/>
              </a:spcAft>
              <a:buNone/>
            </a:pPr>
            <a:r>
              <a:rPr lang="en-US" sz="2000">
                <a:solidFill>
                  <a:schemeClr val="lt1"/>
                </a:solidFill>
              </a:rPr>
              <a:t>Approach 2 (NTB / ETB / Traditional)</a:t>
            </a:r>
            <a:endParaRPr sz="2000">
              <a:solidFill>
                <a:schemeClr val="lt1"/>
              </a:solidFill>
            </a:endParaRPr>
          </a:p>
        </p:txBody>
      </p:sp>
      <p:graphicFrame>
        <p:nvGraphicFramePr>
          <p:cNvPr id="287" name="Google Shape;287;g19b4b019e43_0_136"/>
          <p:cNvGraphicFramePr/>
          <p:nvPr/>
        </p:nvGraphicFramePr>
        <p:xfrm>
          <a:off x="982525" y="2173250"/>
          <a:ext cx="4076100" cy="2540000"/>
        </p:xfrm>
        <a:graphic>
          <a:graphicData uri="http://schemas.openxmlformats.org/drawingml/2006/table">
            <a:tbl>
              <a:tblPr>
                <a:noFill/>
                <a:tableStyleId>{9433B2D3-8186-43C3-A06F-6E27157634E1}</a:tableStyleId>
              </a:tblPr>
              <a:tblGrid>
                <a:gridCol w="1019025">
                  <a:extLst>
                    <a:ext uri="{9D8B030D-6E8A-4147-A177-3AD203B41FA5}">
                      <a16:colId xmlns:a16="http://schemas.microsoft.com/office/drawing/2014/main" val="20000"/>
                    </a:ext>
                  </a:extLst>
                </a:gridCol>
                <a:gridCol w="1267025">
                  <a:extLst>
                    <a:ext uri="{9D8B030D-6E8A-4147-A177-3AD203B41FA5}">
                      <a16:colId xmlns:a16="http://schemas.microsoft.com/office/drawing/2014/main" val="20001"/>
                    </a:ext>
                  </a:extLst>
                </a:gridCol>
                <a:gridCol w="875950">
                  <a:extLst>
                    <a:ext uri="{9D8B030D-6E8A-4147-A177-3AD203B41FA5}">
                      <a16:colId xmlns:a16="http://schemas.microsoft.com/office/drawing/2014/main" val="20002"/>
                    </a:ext>
                  </a:extLst>
                </a:gridCol>
                <a:gridCol w="914100">
                  <a:extLst>
                    <a:ext uri="{9D8B030D-6E8A-4147-A177-3AD203B41FA5}">
                      <a16:colId xmlns:a16="http://schemas.microsoft.com/office/drawing/2014/main" val="20003"/>
                    </a:ext>
                  </a:extLst>
                </a:gridCol>
              </a:tblGrid>
              <a:tr h="0">
                <a:tc>
                  <a:txBody>
                    <a:bodyPr/>
                    <a:lstStyle/>
                    <a:p>
                      <a:pPr marL="0" lvl="0" indent="0" algn="ctr" rtl="0">
                        <a:spcBef>
                          <a:spcPts val="0"/>
                        </a:spcBef>
                        <a:spcAft>
                          <a:spcPts val="0"/>
                        </a:spcAft>
                        <a:buNone/>
                      </a:pPr>
                      <a:r>
                        <a:rPr lang="en-US" sz="1000" b="1"/>
                        <a:t>Balance month</a:t>
                      </a:r>
                      <a:endParaRPr sz="1000" b="1"/>
                    </a:p>
                  </a:txBody>
                  <a:tcPr marL="63500" marR="63500" marT="63500" marB="63500"/>
                </a:tc>
                <a:tc>
                  <a:txBody>
                    <a:bodyPr/>
                    <a:lstStyle/>
                    <a:p>
                      <a:pPr marL="0" lvl="0" indent="0" algn="ctr" rtl="0">
                        <a:spcBef>
                          <a:spcPts val="0"/>
                        </a:spcBef>
                        <a:spcAft>
                          <a:spcPts val="0"/>
                        </a:spcAft>
                        <a:buNone/>
                      </a:pPr>
                      <a:r>
                        <a:rPr lang="en-US" sz="1000" b="1"/>
                        <a:t>Balance Category</a:t>
                      </a:r>
                      <a:endParaRPr sz="1000" b="1"/>
                    </a:p>
                  </a:txBody>
                  <a:tcPr marL="63500" marR="63500" marT="63500" marB="63500">
                    <a:lnR w="12700" cap="flat" cmpd="sng">
                      <a:solidFill>
                        <a:srgbClr val="000000"/>
                      </a:solidFill>
                      <a:prstDash val="solid"/>
                      <a:round/>
                      <a:headEnd type="none" w="sm" len="sm"/>
                      <a:tailEnd type="none" w="sm" len="sm"/>
                    </a:lnR>
                  </a:tcPr>
                </a:tc>
                <a:tc>
                  <a:txBody>
                    <a:bodyPr/>
                    <a:lstStyle/>
                    <a:p>
                      <a:pPr marL="0" lvl="0" indent="0" algn="ctr" rtl="0">
                        <a:spcBef>
                          <a:spcPts val="0"/>
                        </a:spcBef>
                        <a:spcAft>
                          <a:spcPts val="0"/>
                        </a:spcAft>
                        <a:buNone/>
                      </a:pPr>
                      <a:r>
                        <a:rPr lang="en-US" sz="1000" b="1"/>
                        <a:t>No of Digital Customers</a:t>
                      </a:r>
                      <a:endParaRPr sz="1000" b="1"/>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US" sz="1000" b="1"/>
                        <a:t>No of Traditional Customers</a:t>
                      </a:r>
                      <a:endParaRPr sz="1000" b="1"/>
                    </a:p>
                  </a:txBody>
                  <a:tcPr marL="63500" marR="63500" marT="63500" marB="63500">
                    <a:lnL w="12700" cap="flat" cmpd="sng">
                      <a:solidFill>
                        <a:srgbClr val="000000"/>
                      </a:solidFill>
                      <a:prstDash val="solid"/>
                      <a:round/>
                      <a:headEnd type="none" w="sm" len="sm"/>
                      <a:tailEnd type="none" w="sm" len="sm"/>
                    </a:lnL>
                  </a:tcPr>
                </a:tc>
                <a:extLst>
                  <a:ext uri="{0D108BD9-81ED-4DB2-BD59-A6C34878D82A}">
                    <a16:rowId xmlns:a16="http://schemas.microsoft.com/office/drawing/2014/main" val="10000"/>
                  </a:ext>
                </a:extLst>
              </a:tr>
              <a:tr h="0">
                <a:tc>
                  <a:txBody>
                    <a:bodyPr/>
                    <a:lstStyle/>
                    <a:p>
                      <a:pPr marL="0" lvl="0" indent="0" algn="ctr" rtl="0">
                        <a:spcBef>
                          <a:spcPts val="0"/>
                        </a:spcBef>
                        <a:spcAft>
                          <a:spcPts val="0"/>
                        </a:spcAft>
                        <a:buNone/>
                      </a:pPr>
                      <a:r>
                        <a:rPr lang="en-US" sz="1000"/>
                        <a:t>Jan-2021</a:t>
                      </a:r>
                      <a:endParaRPr sz="1000"/>
                    </a:p>
                  </a:txBody>
                  <a:tcPr marL="63500" marR="63500" marT="63500" marB="63500"/>
                </a:tc>
                <a:tc>
                  <a:txBody>
                    <a:bodyPr/>
                    <a:lstStyle/>
                    <a:p>
                      <a:pPr marL="0" lvl="0" indent="0" algn="ctr" rtl="0">
                        <a:spcBef>
                          <a:spcPts val="0"/>
                        </a:spcBef>
                        <a:spcAft>
                          <a:spcPts val="0"/>
                        </a:spcAft>
                        <a:buNone/>
                      </a:pPr>
                      <a:r>
                        <a:rPr lang="en-US" sz="1000"/>
                        <a:t>A: &lt;$10</a:t>
                      </a:r>
                      <a:endParaRPr sz="1000"/>
                    </a:p>
                  </a:txBody>
                  <a:tcPr marL="63500" marR="63500" marT="63500" marB="63500">
                    <a:lnR w="12700" cap="flat" cmpd="sng">
                      <a:solidFill>
                        <a:srgbClr val="000000"/>
                      </a:solidFill>
                      <a:prstDash val="solid"/>
                      <a:round/>
                      <a:headEnd type="none" w="sm" len="sm"/>
                      <a:tailEnd type="none" w="sm" len="sm"/>
                    </a:lnR>
                  </a:tcPr>
                </a:tc>
                <a:tc>
                  <a:txBody>
                    <a:bodyPr/>
                    <a:lstStyle/>
                    <a:p>
                      <a:pPr marL="0" lvl="0" indent="0" algn="ctr" rtl="0">
                        <a:spcBef>
                          <a:spcPts val="0"/>
                        </a:spcBef>
                        <a:spcAft>
                          <a:spcPts val="0"/>
                        </a:spcAft>
                        <a:buNone/>
                      </a:pPr>
                      <a:r>
                        <a:rPr lang="en-US" sz="1000"/>
                        <a:t>…</a:t>
                      </a:r>
                      <a:endParaRPr sz="1000"/>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US" sz="1000"/>
                        <a:t>…</a:t>
                      </a:r>
                      <a:endParaRPr sz="1000"/>
                    </a:p>
                  </a:txBody>
                  <a:tcPr marL="63500" marR="63500" marT="63500" marB="63500">
                    <a:lnL w="12700" cap="flat" cmpd="sng">
                      <a:solidFill>
                        <a:srgbClr val="000000"/>
                      </a:solidFill>
                      <a:prstDash val="solid"/>
                      <a:round/>
                      <a:headEnd type="none" w="sm" len="sm"/>
                      <a:tailEnd type="none" w="sm" len="sm"/>
                    </a:lnL>
                  </a:tcPr>
                </a:tc>
                <a:extLst>
                  <a:ext uri="{0D108BD9-81ED-4DB2-BD59-A6C34878D82A}">
                    <a16:rowId xmlns:a16="http://schemas.microsoft.com/office/drawing/2014/main" val="10001"/>
                  </a:ext>
                </a:extLst>
              </a:tr>
              <a:tr h="0">
                <a:tc>
                  <a:txBody>
                    <a:bodyPr/>
                    <a:lstStyle/>
                    <a:p>
                      <a:pPr marL="0" lvl="0" indent="0" algn="ctr" rtl="0">
                        <a:spcBef>
                          <a:spcPts val="0"/>
                        </a:spcBef>
                        <a:spcAft>
                          <a:spcPts val="0"/>
                        </a:spcAft>
                        <a:buNone/>
                      </a:pPr>
                      <a:r>
                        <a:rPr lang="en-US" sz="1000"/>
                        <a:t>Jan-2021</a:t>
                      </a:r>
                      <a:endParaRPr sz="1000"/>
                    </a:p>
                  </a:txBody>
                  <a:tcPr marL="63500" marR="63500" marT="63500" marB="63500"/>
                </a:tc>
                <a:tc>
                  <a:txBody>
                    <a:bodyPr/>
                    <a:lstStyle/>
                    <a:p>
                      <a:pPr marL="0" lvl="0" indent="0" algn="ctr" rtl="0">
                        <a:spcBef>
                          <a:spcPts val="0"/>
                        </a:spcBef>
                        <a:spcAft>
                          <a:spcPts val="0"/>
                        </a:spcAft>
                        <a:buNone/>
                      </a:pPr>
                      <a:r>
                        <a:rPr lang="en-US" sz="1000"/>
                        <a:t>B: $10 - $100</a:t>
                      </a:r>
                      <a:endParaRPr sz="1000"/>
                    </a:p>
                  </a:txBody>
                  <a:tcPr marL="63500" marR="63500" marT="63500" marB="63500">
                    <a:lnR w="12700" cap="flat" cmpd="sng">
                      <a:solidFill>
                        <a:srgbClr val="000000"/>
                      </a:solidFill>
                      <a:prstDash val="solid"/>
                      <a:round/>
                      <a:headEnd type="none" w="sm" len="sm"/>
                      <a:tailEnd type="none" w="sm" len="sm"/>
                    </a:lnR>
                  </a:tcPr>
                </a:tc>
                <a:tc>
                  <a:txBody>
                    <a:bodyPr/>
                    <a:lstStyle/>
                    <a:p>
                      <a:pPr marL="0" lvl="0" indent="0" algn="ctr" rtl="0">
                        <a:spcBef>
                          <a:spcPts val="0"/>
                        </a:spcBef>
                        <a:spcAft>
                          <a:spcPts val="0"/>
                        </a:spcAft>
                        <a:buNone/>
                      </a:pPr>
                      <a:r>
                        <a:rPr lang="en-US" sz="1000"/>
                        <a:t>…</a:t>
                      </a:r>
                      <a:endParaRPr sz="1000"/>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US" sz="1000"/>
                        <a:t>…</a:t>
                      </a:r>
                      <a:endParaRPr sz="1000"/>
                    </a:p>
                  </a:txBody>
                  <a:tcPr marL="63500" marR="63500" marT="63500" marB="63500">
                    <a:lnL w="12700" cap="flat" cmpd="sng">
                      <a:solidFill>
                        <a:srgbClr val="000000"/>
                      </a:solidFill>
                      <a:prstDash val="solid"/>
                      <a:round/>
                      <a:headEnd type="none" w="sm" len="sm"/>
                      <a:tailEnd type="none" w="sm" len="sm"/>
                    </a:lnL>
                  </a:tcPr>
                </a:tc>
                <a:extLst>
                  <a:ext uri="{0D108BD9-81ED-4DB2-BD59-A6C34878D82A}">
                    <a16:rowId xmlns:a16="http://schemas.microsoft.com/office/drawing/2014/main" val="10002"/>
                  </a:ext>
                </a:extLst>
              </a:tr>
              <a:tr h="0">
                <a:tc>
                  <a:txBody>
                    <a:bodyPr/>
                    <a:lstStyle/>
                    <a:p>
                      <a:pPr marL="0" lvl="0" indent="0" algn="ctr" rtl="0">
                        <a:spcBef>
                          <a:spcPts val="0"/>
                        </a:spcBef>
                        <a:spcAft>
                          <a:spcPts val="0"/>
                        </a:spcAft>
                        <a:buNone/>
                      </a:pPr>
                      <a:r>
                        <a:rPr lang="en-US" sz="1000">
                          <a:solidFill>
                            <a:schemeClr val="dk2"/>
                          </a:solidFill>
                        </a:rPr>
                        <a:t>Jan-2021</a:t>
                      </a:r>
                      <a:endParaRPr sz="1000"/>
                    </a:p>
                  </a:txBody>
                  <a:tcPr marL="63500" marR="63500" marT="63500" marB="63500">
                    <a:lnB w="1270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US" sz="1000"/>
                        <a:t>C: $101 - $1,000</a:t>
                      </a:r>
                      <a:endParaRPr sz="1000"/>
                    </a:p>
                  </a:txBody>
                  <a:tcPr marL="63500" marR="63500" marT="63500" marB="63500">
                    <a:lnR w="12700" cap="flat" cmpd="sng">
                      <a:solidFill>
                        <a:srgbClr val="000000"/>
                      </a:solidFill>
                      <a:prstDash val="solid"/>
                      <a:round/>
                      <a:headEnd type="none" w="sm" len="sm"/>
                      <a:tailEnd type="none" w="sm" len="sm"/>
                    </a:lnR>
                    <a:lnB w="1270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US" sz="1000">
                          <a:solidFill>
                            <a:schemeClr val="dk2"/>
                          </a:solidFill>
                        </a:rPr>
                        <a:t>…</a:t>
                      </a:r>
                      <a:endParaRPr sz="1000">
                        <a:solidFill>
                          <a:schemeClr val="dk2"/>
                        </a:solidFill>
                      </a:endParaRPr>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US" sz="1000">
                          <a:solidFill>
                            <a:schemeClr val="dk2"/>
                          </a:solidFill>
                        </a:rPr>
                        <a:t>…</a:t>
                      </a:r>
                      <a:endParaRPr sz="1000"/>
                    </a:p>
                  </a:txBody>
                  <a:tcPr marL="63500" marR="63500" marT="63500" marB="63500">
                    <a:lnL w="12700" cap="flat" cmpd="sng">
                      <a:solidFill>
                        <a:srgbClr val="000000"/>
                      </a:solidFill>
                      <a:prstDash val="solid"/>
                      <a:round/>
                      <a:headEnd type="none" w="sm" len="sm"/>
                      <a:tailEnd type="none" w="sm" len="sm"/>
                    </a:lnL>
                  </a:tcPr>
                </a:tc>
                <a:extLst>
                  <a:ext uri="{0D108BD9-81ED-4DB2-BD59-A6C34878D82A}">
                    <a16:rowId xmlns:a16="http://schemas.microsoft.com/office/drawing/2014/main" val="10003"/>
                  </a:ext>
                </a:extLst>
              </a:tr>
              <a:tr h="0">
                <a:tc>
                  <a:txBody>
                    <a:bodyPr/>
                    <a:lstStyle/>
                    <a:p>
                      <a:pPr marL="0" lvl="0" indent="0" algn="ctr" rtl="0">
                        <a:spcBef>
                          <a:spcPts val="0"/>
                        </a:spcBef>
                        <a:spcAft>
                          <a:spcPts val="0"/>
                        </a:spcAft>
                        <a:buNone/>
                      </a:pPr>
                      <a:r>
                        <a:rPr lang="en-US" sz="1000">
                          <a:solidFill>
                            <a:schemeClr val="dk2"/>
                          </a:solidFill>
                        </a:rPr>
                        <a:t>Jan-2021</a:t>
                      </a:r>
                      <a:endParaRPr sz="1000">
                        <a:solidFill>
                          <a:schemeClr val="dk2"/>
                        </a:solidFill>
                      </a:endParaRPr>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US" sz="1000"/>
                        <a:t>D: &gt; $1,000</a:t>
                      </a:r>
                      <a:endParaRPr sz="1000"/>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US" sz="1000">
                          <a:solidFill>
                            <a:schemeClr val="dk2"/>
                          </a:solidFill>
                        </a:rPr>
                        <a:t>…</a:t>
                      </a:r>
                      <a:endParaRPr sz="1000">
                        <a:solidFill>
                          <a:schemeClr val="dk2"/>
                        </a:solidFill>
                      </a:endParaRPr>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US" sz="1000">
                          <a:solidFill>
                            <a:schemeClr val="dk2"/>
                          </a:solidFill>
                        </a:rPr>
                        <a:t>…</a:t>
                      </a:r>
                      <a:endParaRPr sz="1000"/>
                    </a:p>
                  </a:txBody>
                  <a:tcPr marL="63500" marR="63500" marT="63500" marB="63500">
                    <a:lnL w="12700" cap="flat" cmpd="sng">
                      <a:solidFill>
                        <a:srgbClr val="000000"/>
                      </a:solidFill>
                      <a:prstDash val="solid"/>
                      <a:round/>
                      <a:headEnd type="none" w="sm" len="sm"/>
                      <a:tailEnd type="none" w="sm" len="sm"/>
                    </a:lnL>
                  </a:tcPr>
                </a:tc>
                <a:extLst>
                  <a:ext uri="{0D108BD9-81ED-4DB2-BD59-A6C34878D82A}">
                    <a16:rowId xmlns:a16="http://schemas.microsoft.com/office/drawing/2014/main" val="10004"/>
                  </a:ext>
                </a:extLst>
              </a:tr>
              <a:tr h="0">
                <a:tc>
                  <a:txBody>
                    <a:bodyPr/>
                    <a:lstStyle/>
                    <a:p>
                      <a:pPr marL="0" lvl="0" indent="0" algn="ctr" rtl="0">
                        <a:spcBef>
                          <a:spcPts val="0"/>
                        </a:spcBef>
                        <a:spcAft>
                          <a:spcPts val="0"/>
                        </a:spcAft>
                        <a:buNone/>
                      </a:pPr>
                      <a:r>
                        <a:rPr lang="en-US" sz="1000"/>
                        <a:t>Feb-2021</a:t>
                      </a:r>
                      <a:endParaRPr sz="1000"/>
                    </a:p>
                  </a:txBody>
                  <a:tcPr marL="63500" marR="63500" marT="63500" marB="63500">
                    <a:lnT w="12700" cap="flat" cmpd="sng">
                      <a:solidFill>
                        <a:srgbClr val="000000"/>
                      </a:solidFill>
                      <a:prstDash val="solid"/>
                      <a:round/>
                      <a:headEnd type="none" w="sm" len="sm"/>
                      <a:tailEnd type="none" w="sm" len="sm"/>
                    </a:lnT>
                  </a:tcPr>
                </a:tc>
                <a:tc>
                  <a:txBody>
                    <a:bodyPr/>
                    <a:lstStyle/>
                    <a:p>
                      <a:pPr marL="0" lvl="0" indent="0" algn="ctr" rtl="0">
                        <a:spcBef>
                          <a:spcPts val="0"/>
                        </a:spcBef>
                        <a:spcAft>
                          <a:spcPts val="0"/>
                        </a:spcAft>
                        <a:buNone/>
                      </a:pPr>
                      <a:r>
                        <a:rPr lang="en-US" sz="1000"/>
                        <a:t>A: &lt;$10</a:t>
                      </a:r>
                      <a:endParaRPr sz="1000"/>
                    </a:p>
                  </a:txBody>
                  <a:tcPr marL="63500" marR="63500" marT="63500" marB="63500">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tcPr>
                </a:tc>
                <a:tc>
                  <a:txBody>
                    <a:bodyPr/>
                    <a:lstStyle/>
                    <a:p>
                      <a:pPr marL="0" lvl="0" indent="0" algn="ctr" rtl="0">
                        <a:spcBef>
                          <a:spcPts val="0"/>
                        </a:spcBef>
                        <a:spcAft>
                          <a:spcPts val="0"/>
                        </a:spcAft>
                        <a:buNone/>
                      </a:pPr>
                      <a:r>
                        <a:rPr lang="en-US" sz="1000"/>
                        <a:t>…</a:t>
                      </a:r>
                      <a:endParaRPr sz="1000"/>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US" sz="1000"/>
                        <a:t>…</a:t>
                      </a:r>
                      <a:endParaRPr sz="1000"/>
                    </a:p>
                  </a:txBody>
                  <a:tcPr marL="63500" marR="63500" marT="63500" marB="63500">
                    <a:lnL w="12700" cap="flat" cmpd="sng">
                      <a:solidFill>
                        <a:srgbClr val="000000"/>
                      </a:solidFill>
                      <a:prstDash val="solid"/>
                      <a:round/>
                      <a:headEnd type="none" w="sm" len="sm"/>
                      <a:tailEnd type="none" w="sm" len="sm"/>
                    </a:lnL>
                  </a:tcPr>
                </a:tc>
                <a:extLst>
                  <a:ext uri="{0D108BD9-81ED-4DB2-BD59-A6C34878D82A}">
                    <a16:rowId xmlns:a16="http://schemas.microsoft.com/office/drawing/2014/main" val="10005"/>
                  </a:ext>
                </a:extLst>
              </a:tr>
              <a:tr h="0">
                <a:tc>
                  <a:txBody>
                    <a:bodyPr/>
                    <a:lstStyle/>
                    <a:p>
                      <a:pPr marL="0" lvl="0" indent="0" algn="ctr" rtl="0">
                        <a:spcBef>
                          <a:spcPts val="0"/>
                        </a:spcBef>
                        <a:spcAft>
                          <a:spcPts val="0"/>
                        </a:spcAft>
                        <a:buNone/>
                      </a:pPr>
                      <a:r>
                        <a:rPr lang="en-US" sz="1000"/>
                        <a:t>…</a:t>
                      </a:r>
                      <a:endParaRPr sz="1000"/>
                    </a:p>
                  </a:txBody>
                  <a:tcPr marL="63500" marR="63500" marT="63500" marB="63500"/>
                </a:tc>
                <a:tc>
                  <a:txBody>
                    <a:bodyPr/>
                    <a:lstStyle/>
                    <a:p>
                      <a:pPr marL="0" lvl="0" indent="0" algn="ctr" rtl="0">
                        <a:spcBef>
                          <a:spcPts val="0"/>
                        </a:spcBef>
                        <a:spcAft>
                          <a:spcPts val="0"/>
                        </a:spcAft>
                        <a:buNone/>
                      </a:pPr>
                      <a:r>
                        <a:rPr lang="en-US" sz="1000"/>
                        <a:t>…</a:t>
                      </a:r>
                      <a:endParaRPr sz="1000"/>
                    </a:p>
                  </a:txBody>
                  <a:tcPr marL="63500" marR="63500" marT="63500" marB="63500">
                    <a:lnR w="12700" cap="flat" cmpd="sng">
                      <a:solidFill>
                        <a:srgbClr val="000000"/>
                      </a:solidFill>
                      <a:prstDash val="solid"/>
                      <a:round/>
                      <a:headEnd type="none" w="sm" len="sm"/>
                      <a:tailEnd type="none" w="sm" len="sm"/>
                    </a:lnR>
                  </a:tcPr>
                </a:tc>
                <a:tc>
                  <a:txBody>
                    <a:bodyPr/>
                    <a:lstStyle/>
                    <a:p>
                      <a:pPr marL="0" lvl="0" indent="0" algn="ctr" rtl="0">
                        <a:spcBef>
                          <a:spcPts val="0"/>
                        </a:spcBef>
                        <a:spcAft>
                          <a:spcPts val="0"/>
                        </a:spcAft>
                        <a:buNone/>
                      </a:pPr>
                      <a:r>
                        <a:rPr lang="en-US" sz="1000"/>
                        <a:t>…</a:t>
                      </a:r>
                      <a:endParaRPr sz="1000"/>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US" sz="1000"/>
                        <a:t>…</a:t>
                      </a:r>
                      <a:endParaRPr sz="1000"/>
                    </a:p>
                  </a:txBody>
                  <a:tcPr marL="63500" marR="63500" marT="63500" marB="63500">
                    <a:lnL w="12700" cap="flat" cmpd="sng">
                      <a:solidFill>
                        <a:srgbClr val="000000"/>
                      </a:solidFill>
                      <a:prstDash val="solid"/>
                      <a:round/>
                      <a:headEnd type="none" w="sm" len="sm"/>
                      <a:tailEnd type="none" w="sm" len="sm"/>
                    </a:lnL>
                  </a:tcPr>
                </a:tc>
                <a:extLst>
                  <a:ext uri="{0D108BD9-81ED-4DB2-BD59-A6C34878D82A}">
                    <a16:rowId xmlns:a16="http://schemas.microsoft.com/office/drawing/2014/main" val="10006"/>
                  </a:ext>
                </a:extLst>
              </a:tr>
              <a:tr h="0">
                <a:tc>
                  <a:txBody>
                    <a:bodyPr/>
                    <a:lstStyle/>
                    <a:p>
                      <a:pPr marL="0" lvl="0" indent="0" algn="ctr" rtl="0">
                        <a:spcBef>
                          <a:spcPts val="0"/>
                        </a:spcBef>
                        <a:spcAft>
                          <a:spcPts val="0"/>
                        </a:spcAft>
                        <a:buNone/>
                      </a:pPr>
                      <a:r>
                        <a:rPr lang="en-US" sz="1000"/>
                        <a:t>…</a:t>
                      </a:r>
                      <a:endParaRPr sz="1000"/>
                    </a:p>
                  </a:txBody>
                  <a:tcPr marL="63500" marR="63500" marT="63500" marB="63500"/>
                </a:tc>
                <a:tc>
                  <a:txBody>
                    <a:bodyPr/>
                    <a:lstStyle/>
                    <a:p>
                      <a:pPr marL="0" lvl="0" indent="0" algn="ctr" rtl="0">
                        <a:spcBef>
                          <a:spcPts val="0"/>
                        </a:spcBef>
                        <a:spcAft>
                          <a:spcPts val="0"/>
                        </a:spcAft>
                        <a:buNone/>
                      </a:pPr>
                      <a:r>
                        <a:rPr lang="en-US" sz="1000"/>
                        <a:t>…</a:t>
                      </a:r>
                      <a:endParaRPr sz="1000"/>
                    </a:p>
                  </a:txBody>
                  <a:tcPr marL="63500" marR="63500" marT="63500" marB="63500">
                    <a:lnR w="12700" cap="flat" cmpd="sng">
                      <a:solidFill>
                        <a:srgbClr val="000000"/>
                      </a:solidFill>
                      <a:prstDash val="solid"/>
                      <a:round/>
                      <a:headEnd type="none" w="sm" len="sm"/>
                      <a:tailEnd type="none" w="sm" len="sm"/>
                    </a:lnR>
                  </a:tcPr>
                </a:tc>
                <a:tc>
                  <a:txBody>
                    <a:bodyPr/>
                    <a:lstStyle/>
                    <a:p>
                      <a:pPr marL="0" lvl="0" indent="0" algn="ctr" rtl="0">
                        <a:spcBef>
                          <a:spcPts val="0"/>
                        </a:spcBef>
                        <a:spcAft>
                          <a:spcPts val="0"/>
                        </a:spcAft>
                        <a:buNone/>
                      </a:pPr>
                      <a:r>
                        <a:rPr lang="en-US" sz="1000"/>
                        <a:t>…</a:t>
                      </a:r>
                      <a:endParaRPr sz="1000"/>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US" sz="1000"/>
                        <a:t>…</a:t>
                      </a:r>
                      <a:endParaRPr sz="1000"/>
                    </a:p>
                  </a:txBody>
                  <a:tcPr marL="63500" marR="63500" marT="63500" marB="63500">
                    <a:lnL w="12700" cap="flat" cmpd="sng">
                      <a:solidFill>
                        <a:srgbClr val="000000"/>
                      </a:solidFill>
                      <a:prstDash val="solid"/>
                      <a:round/>
                      <a:headEnd type="none" w="sm" len="sm"/>
                      <a:tailEnd type="none" w="sm" len="sm"/>
                    </a:lnL>
                  </a:tcPr>
                </a:tc>
                <a:extLst>
                  <a:ext uri="{0D108BD9-81ED-4DB2-BD59-A6C34878D82A}">
                    <a16:rowId xmlns:a16="http://schemas.microsoft.com/office/drawing/2014/main" val="10007"/>
                  </a:ext>
                </a:extLst>
              </a:tr>
            </a:tbl>
          </a:graphicData>
        </a:graphic>
      </p:graphicFrame>
      <p:graphicFrame>
        <p:nvGraphicFramePr>
          <p:cNvPr id="288" name="Google Shape;288;g19b4b019e43_0_136"/>
          <p:cNvGraphicFramePr/>
          <p:nvPr/>
        </p:nvGraphicFramePr>
        <p:xfrm>
          <a:off x="5677650" y="2173250"/>
          <a:ext cx="5590475" cy="2540000"/>
        </p:xfrm>
        <a:graphic>
          <a:graphicData uri="http://schemas.openxmlformats.org/drawingml/2006/table">
            <a:tbl>
              <a:tblPr>
                <a:noFill/>
                <a:tableStyleId>{9433B2D3-8186-43C3-A06F-6E27157634E1}</a:tableStyleId>
              </a:tblPr>
              <a:tblGrid>
                <a:gridCol w="1141600">
                  <a:extLst>
                    <a:ext uri="{9D8B030D-6E8A-4147-A177-3AD203B41FA5}">
                      <a16:colId xmlns:a16="http://schemas.microsoft.com/office/drawing/2014/main" val="20000"/>
                    </a:ext>
                  </a:extLst>
                </a:gridCol>
                <a:gridCol w="1419450">
                  <a:extLst>
                    <a:ext uri="{9D8B030D-6E8A-4147-A177-3AD203B41FA5}">
                      <a16:colId xmlns:a16="http://schemas.microsoft.com/office/drawing/2014/main" val="20001"/>
                    </a:ext>
                  </a:extLst>
                </a:gridCol>
                <a:gridCol w="981325">
                  <a:extLst>
                    <a:ext uri="{9D8B030D-6E8A-4147-A177-3AD203B41FA5}">
                      <a16:colId xmlns:a16="http://schemas.microsoft.com/office/drawing/2014/main" val="20002"/>
                    </a:ext>
                  </a:extLst>
                </a:gridCol>
                <a:gridCol w="1024050">
                  <a:extLst>
                    <a:ext uri="{9D8B030D-6E8A-4147-A177-3AD203B41FA5}">
                      <a16:colId xmlns:a16="http://schemas.microsoft.com/office/drawing/2014/main" val="20003"/>
                    </a:ext>
                  </a:extLst>
                </a:gridCol>
                <a:gridCol w="1024050">
                  <a:extLst>
                    <a:ext uri="{9D8B030D-6E8A-4147-A177-3AD203B41FA5}">
                      <a16:colId xmlns:a16="http://schemas.microsoft.com/office/drawing/2014/main" val="20004"/>
                    </a:ext>
                  </a:extLst>
                </a:gridCol>
              </a:tblGrid>
              <a:tr h="0">
                <a:tc>
                  <a:txBody>
                    <a:bodyPr/>
                    <a:lstStyle/>
                    <a:p>
                      <a:pPr marL="0" lvl="0" indent="0" algn="ctr" rtl="0">
                        <a:spcBef>
                          <a:spcPts val="0"/>
                        </a:spcBef>
                        <a:spcAft>
                          <a:spcPts val="0"/>
                        </a:spcAft>
                        <a:buNone/>
                      </a:pPr>
                      <a:r>
                        <a:rPr lang="en-US" sz="1000" b="1"/>
                        <a:t>Balance month</a:t>
                      </a:r>
                      <a:endParaRPr sz="1000" b="1"/>
                    </a:p>
                  </a:txBody>
                  <a:tcPr marL="63500" marR="63500" marT="63500" marB="63500"/>
                </a:tc>
                <a:tc>
                  <a:txBody>
                    <a:bodyPr/>
                    <a:lstStyle/>
                    <a:p>
                      <a:pPr marL="0" lvl="0" indent="0" algn="ctr" rtl="0">
                        <a:spcBef>
                          <a:spcPts val="0"/>
                        </a:spcBef>
                        <a:spcAft>
                          <a:spcPts val="0"/>
                        </a:spcAft>
                        <a:buNone/>
                      </a:pPr>
                      <a:r>
                        <a:rPr lang="en-US" sz="1000" b="1"/>
                        <a:t>Balance Category</a:t>
                      </a:r>
                      <a:endParaRPr sz="1000" b="1"/>
                    </a:p>
                  </a:txBody>
                  <a:tcPr marL="63500" marR="63500" marT="63500" marB="63500">
                    <a:lnR w="12700" cap="flat" cmpd="sng">
                      <a:solidFill>
                        <a:srgbClr val="000000"/>
                      </a:solidFill>
                      <a:prstDash val="solid"/>
                      <a:round/>
                      <a:headEnd type="none" w="sm" len="sm"/>
                      <a:tailEnd type="none" w="sm" len="sm"/>
                    </a:lnR>
                  </a:tcPr>
                </a:tc>
                <a:tc>
                  <a:txBody>
                    <a:bodyPr/>
                    <a:lstStyle/>
                    <a:p>
                      <a:pPr marL="0" lvl="0" indent="0" algn="ctr" rtl="0">
                        <a:spcBef>
                          <a:spcPts val="0"/>
                        </a:spcBef>
                        <a:spcAft>
                          <a:spcPts val="0"/>
                        </a:spcAft>
                        <a:buNone/>
                      </a:pPr>
                      <a:r>
                        <a:rPr lang="en-US" sz="1000" b="1"/>
                        <a:t>No of NTB Customers</a:t>
                      </a:r>
                      <a:endParaRPr sz="1000" b="1"/>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Clr>
                          <a:schemeClr val="dk2"/>
                        </a:buClr>
                        <a:buSzPts val="1100"/>
                        <a:buFont typeface="Arial"/>
                        <a:buNone/>
                      </a:pPr>
                      <a:r>
                        <a:rPr lang="en-US" sz="1000" b="1">
                          <a:solidFill>
                            <a:schemeClr val="dk2"/>
                          </a:solidFill>
                        </a:rPr>
                        <a:t>No of ETB Customers</a:t>
                      </a:r>
                      <a:endParaRPr sz="1000" b="1">
                        <a:solidFill>
                          <a:schemeClr val="dk2"/>
                        </a:solidFill>
                      </a:endParaRPr>
                    </a:p>
                    <a:p>
                      <a:pPr marL="0" lvl="0" indent="0" algn="ctr" rtl="0">
                        <a:spcBef>
                          <a:spcPts val="0"/>
                        </a:spcBef>
                        <a:spcAft>
                          <a:spcPts val="0"/>
                        </a:spcAft>
                        <a:buNone/>
                      </a:pPr>
                      <a:endParaRPr sz="1000" b="1"/>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tcPr>
                </a:tc>
                <a:tc>
                  <a:txBody>
                    <a:bodyPr/>
                    <a:lstStyle/>
                    <a:p>
                      <a:pPr marL="0" lvl="0" indent="0" algn="ctr" rtl="0">
                        <a:spcBef>
                          <a:spcPts val="0"/>
                        </a:spcBef>
                        <a:spcAft>
                          <a:spcPts val="0"/>
                        </a:spcAft>
                        <a:buNone/>
                      </a:pPr>
                      <a:r>
                        <a:rPr lang="en-US" sz="1000" b="1"/>
                        <a:t>No of Traditional Customers</a:t>
                      </a:r>
                      <a:endParaRPr sz="1000" b="1"/>
                    </a:p>
                  </a:txBody>
                  <a:tcPr marL="63500" marR="63500" marT="63500" marB="63500">
                    <a:lnL w="12700" cap="flat" cmpd="sng">
                      <a:solidFill>
                        <a:srgbClr val="000000"/>
                      </a:solidFill>
                      <a:prstDash val="solid"/>
                      <a:round/>
                      <a:headEnd type="none" w="sm" len="sm"/>
                      <a:tailEnd type="none" w="sm" len="sm"/>
                    </a:lnL>
                  </a:tcPr>
                </a:tc>
                <a:extLst>
                  <a:ext uri="{0D108BD9-81ED-4DB2-BD59-A6C34878D82A}">
                    <a16:rowId xmlns:a16="http://schemas.microsoft.com/office/drawing/2014/main" val="10000"/>
                  </a:ext>
                </a:extLst>
              </a:tr>
              <a:tr h="0">
                <a:tc>
                  <a:txBody>
                    <a:bodyPr/>
                    <a:lstStyle/>
                    <a:p>
                      <a:pPr marL="0" lvl="0" indent="0" algn="ctr" rtl="0">
                        <a:spcBef>
                          <a:spcPts val="0"/>
                        </a:spcBef>
                        <a:spcAft>
                          <a:spcPts val="0"/>
                        </a:spcAft>
                        <a:buNone/>
                      </a:pPr>
                      <a:r>
                        <a:rPr lang="en-US" sz="1000"/>
                        <a:t>Jan-2021</a:t>
                      </a:r>
                      <a:endParaRPr sz="1000"/>
                    </a:p>
                  </a:txBody>
                  <a:tcPr marL="63500" marR="63500" marT="63500" marB="63500"/>
                </a:tc>
                <a:tc>
                  <a:txBody>
                    <a:bodyPr/>
                    <a:lstStyle/>
                    <a:p>
                      <a:pPr marL="0" lvl="0" indent="0" algn="ctr" rtl="0">
                        <a:spcBef>
                          <a:spcPts val="0"/>
                        </a:spcBef>
                        <a:spcAft>
                          <a:spcPts val="0"/>
                        </a:spcAft>
                        <a:buNone/>
                      </a:pPr>
                      <a:r>
                        <a:rPr lang="en-US" sz="1000"/>
                        <a:t>A: &lt;$10</a:t>
                      </a:r>
                      <a:endParaRPr sz="1000"/>
                    </a:p>
                  </a:txBody>
                  <a:tcPr marL="63500" marR="63500" marT="63500" marB="63500">
                    <a:lnR w="12700" cap="flat" cmpd="sng">
                      <a:solidFill>
                        <a:srgbClr val="000000"/>
                      </a:solidFill>
                      <a:prstDash val="solid"/>
                      <a:round/>
                      <a:headEnd type="none" w="sm" len="sm"/>
                      <a:tailEnd type="none" w="sm" len="sm"/>
                    </a:lnR>
                  </a:tcPr>
                </a:tc>
                <a:tc>
                  <a:txBody>
                    <a:bodyPr/>
                    <a:lstStyle/>
                    <a:p>
                      <a:pPr marL="0" lvl="0" indent="0" algn="ctr" rtl="0">
                        <a:spcBef>
                          <a:spcPts val="0"/>
                        </a:spcBef>
                        <a:spcAft>
                          <a:spcPts val="0"/>
                        </a:spcAft>
                        <a:buNone/>
                      </a:pPr>
                      <a:r>
                        <a:rPr lang="en-US" sz="1000"/>
                        <a:t>…</a:t>
                      </a:r>
                      <a:endParaRPr sz="1000"/>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endParaRPr sz="1000"/>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tcPr>
                </a:tc>
                <a:tc>
                  <a:txBody>
                    <a:bodyPr/>
                    <a:lstStyle/>
                    <a:p>
                      <a:pPr marL="0" lvl="0" indent="0" algn="ctr" rtl="0">
                        <a:spcBef>
                          <a:spcPts val="0"/>
                        </a:spcBef>
                        <a:spcAft>
                          <a:spcPts val="0"/>
                        </a:spcAft>
                        <a:buNone/>
                      </a:pPr>
                      <a:r>
                        <a:rPr lang="en-US" sz="1000"/>
                        <a:t>…</a:t>
                      </a:r>
                      <a:endParaRPr sz="1000"/>
                    </a:p>
                  </a:txBody>
                  <a:tcPr marL="63500" marR="63500" marT="63500" marB="63500">
                    <a:lnL w="12700" cap="flat" cmpd="sng">
                      <a:solidFill>
                        <a:srgbClr val="000000"/>
                      </a:solidFill>
                      <a:prstDash val="solid"/>
                      <a:round/>
                      <a:headEnd type="none" w="sm" len="sm"/>
                      <a:tailEnd type="none" w="sm" len="sm"/>
                    </a:lnL>
                  </a:tcPr>
                </a:tc>
                <a:extLst>
                  <a:ext uri="{0D108BD9-81ED-4DB2-BD59-A6C34878D82A}">
                    <a16:rowId xmlns:a16="http://schemas.microsoft.com/office/drawing/2014/main" val="10001"/>
                  </a:ext>
                </a:extLst>
              </a:tr>
              <a:tr h="0">
                <a:tc>
                  <a:txBody>
                    <a:bodyPr/>
                    <a:lstStyle/>
                    <a:p>
                      <a:pPr marL="0" lvl="0" indent="0" algn="ctr" rtl="0">
                        <a:spcBef>
                          <a:spcPts val="0"/>
                        </a:spcBef>
                        <a:spcAft>
                          <a:spcPts val="0"/>
                        </a:spcAft>
                        <a:buNone/>
                      </a:pPr>
                      <a:r>
                        <a:rPr lang="en-US" sz="1000"/>
                        <a:t>Jan-2021</a:t>
                      </a:r>
                      <a:endParaRPr sz="1000"/>
                    </a:p>
                  </a:txBody>
                  <a:tcPr marL="63500" marR="63500" marT="63500" marB="63500"/>
                </a:tc>
                <a:tc>
                  <a:txBody>
                    <a:bodyPr/>
                    <a:lstStyle/>
                    <a:p>
                      <a:pPr marL="0" lvl="0" indent="0" algn="ctr" rtl="0">
                        <a:spcBef>
                          <a:spcPts val="0"/>
                        </a:spcBef>
                        <a:spcAft>
                          <a:spcPts val="0"/>
                        </a:spcAft>
                        <a:buNone/>
                      </a:pPr>
                      <a:r>
                        <a:rPr lang="en-US" sz="1000"/>
                        <a:t>B: $10 - $100</a:t>
                      </a:r>
                      <a:endParaRPr sz="1000"/>
                    </a:p>
                  </a:txBody>
                  <a:tcPr marL="63500" marR="63500" marT="63500" marB="63500">
                    <a:lnR w="12700" cap="flat" cmpd="sng">
                      <a:solidFill>
                        <a:srgbClr val="000000"/>
                      </a:solidFill>
                      <a:prstDash val="solid"/>
                      <a:round/>
                      <a:headEnd type="none" w="sm" len="sm"/>
                      <a:tailEnd type="none" w="sm" len="sm"/>
                    </a:lnR>
                  </a:tcPr>
                </a:tc>
                <a:tc>
                  <a:txBody>
                    <a:bodyPr/>
                    <a:lstStyle/>
                    <a:p>
                      <a:pPr marL="0" lvl="0" indent="0" algn="ctr" rtl="0">
                        <a:spcBef>
                          <a:spcPts val="0"/>
                        </a:spcBef>
                        <a:spcAft>
                          <a:spcPts val="0"/>
                        </a:spcAft>
                        <a:buNone/>
                      </a:pPr>
                      <a:r>
                        <a:rPr lang="en-US" sz="1000"/>
                        <a:t>…</a:t>
                      </a:r>
                      <a:endParaRPr sz="1000"/>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endParaRPr sz="1000"/>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tcPr>
                </a:tc>
                <a:tc>
                  <a:txBody>
                    <a:bodyPr/>
                    <a:lstStyle/>
                    <a:p>
                      <a:pPr marL="0" lvl="0" indent="0" algn="ctr" rtl="0">
                        <a:spcBef>
                          <a:spcPts val="0"/>
                        </a:spcBef>
                        <a:spcAft>
                          <a:spcPts val="0"/>
                        </a:spcAft>
                        <a:buNone/>
                      </a:pPr>
                      <a:r>
                        <a:rPr lang="en-US" sz="1000"/>
                        <a:t>…</a:t>
                      </a:r>
                      <a:endParaRPr sz="1000"/>
                    </a:p>
                  </a:txBody>
                  <a:tcPr marL="63500" marR="63500" marT="63500" marB="63500">
                    <a:lnL w="12700" cap="flat" cmpd="sng">
                      <a:solidFill>
                        <a:srgbClr val="000000"/>
                      </a:solidFill>
                      <a:prstDash val="solid"/>
                      <a:round/>
                      <a:headEnd type="none" w="sm" len="sm"/>
                      <a:tailEnd type="none" w="sm" len="sm"/>
                    </a:lnL>
                  </a:tcPr>
                </a:tc>
                <a:extLst>
                  <a:ext uri="{0D108BD9-81ED-4DB2-BD59-A6C34878D82A}">
                    <a16:rowId xmlns:a16="http://schemas.microsoft.com/office/drawing/2014/main" val="10002"/>
                  </a:ext>
                </a:extLst>
              </a:tr>
              <a:tr h="0">
                <a:tc>
                  <a:txBody>
                    <a:bodyPr/>
                    <a:lstStyle/>
                    <a:p>
                      <a:pPr marL="0" lvl="0" indent="0" algn="ctr" rtl="0">
                        <a:spcBef>
                          <a:spcPts val="0"/>
                        </a:spcBef>
                        <a:spcAft>
                          <a:spcPts val="0"/>
                        </a:spcAft>
                        <a:buNone/>
                      </a:pPr>
                      <a:r>
                        <a:rPr lang="en-US" sz="1000">
                          <a:solidFill>
                            <a:schemeClr val="dk2"/>
                          </a:solidFill>
                        </a:rPr>
                        <a:t>Jan-2021</a:t>
                      </a:r>
                      <a:endParaRPr sz="1000"/>
                    </a:p>
                  </a:txBody>
                  <a:tcPr marL="63500" marR="63500" marT="63500" marB="63500">
                    <a:lnB w="1270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US" sz="1000"/>
                        <a:t>C: $101 - $1,000</a:t>
                      </a:r>
                      <a:endParaRPr sz="1000"/>
                    </a:p>
                  </a:txBody>
                  <a:tcPr marL="63500" marR="63500" marT="63500" marB="63500">
                    <a:lnR w="12700" cap="flat" cmpd="sng">
                      <a:solidFill>
                        <a:srgbClr val="000000"/>
                      </a:solidFill>
                      <a:prstDash val="solid"/>
                      <a:round/>
                      <a:headEnd type="none" w="sm" len="sm"/>
                      <a:tailEnd type="none" w="sm" len="sm"/>
                    </a:lnR>
                    <a:lnB w="1270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US" sz="1000">
                          <a:solidFill>
                            <a:schemeClr val="dk2"/>
                          </a:solidFill>
                        </a:rPr>
                        <a:t>…</a:t>
                      </a:r>
                      <a:endParaRPr sz="1000">
                        <a:solidFill>
                          <a:schemeClr val="dk2"/>
                        </a:solidFill>
                      </a:endParaRPr>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2"/>
                        </a:solidFill>
                      </a:endParaRPr>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tcPr>
                </a:tc>
                <a:tc>
                  <a:txBody>
                    <a:bodyPr/>
                    <a:lstStyle/>
                    <a:p>
                      <a:pPr marL="0" lvl="0" indent="0" algn="ctr" rtl="0">
                        <a:spcBef>
                          <a:spcPts val="0"/>
                        </a:spcBef>
                        <a:spcAft>
                          <a:spcPts val="0"/>
                        </a:spcAft>
                        <a:buNone/>
                      </a:pPr>
                      <a:r>
                        <a:rPr lang="en-US" sz="1000">
                          <a:solidFill>
                            <a:schemeClr val="dk2"/>
                          </a:solidFill>
                        </a:rPr>
                        <a:t>…</a:t>
                      </a:r>
                      <a:endParaRPr sz="1000"/>
                    </a:p>
                  </a:txBody>
                  <a:tcPr marL="63500" marR="63500" marT="63500" marB="63500">
                    <a:lnL w="12700" cap="flat" cmpd="sng">
                      <a:solidFill>
                        <a:srgbClr val="000000"/>
                      </a:solidFill>
                      <a:prstDash val="solid"/>
                      <a:round/>
                      <a:headEnd type="none" w="sm" len="sm"/>
                      <a:tailEnd type="none" w="sm" len="sm"/>
                    </a:lnL>
                  </a:tcPr>
                </a:tc>
                <a:extLst>
                  <a:ext uri="{0D108BD9-81ED-4DB2-BD59-A6C34878D82A}">
                    <a16:rowId xmlns:a16="http://schemas.microsoft.com/office/drawing/2014/main" val="10003"/>
                  </a:ext>
                </a:extLst>
              </a:tr>
              <a:tr h="0">
                <a:tc>
                  <a:txBody>
                    <a:bodyPr/>
                    <a:lstStyle/>
                    <a:p>
                      <a:pPr marL="0" lvl="0" indent="0" algn="ctr" rtl="0">
                        <a:spcBef>
                          <a:spcPts val="0"/>
                        </a:spcBef>
                        <a:spcAft>
                          <a:spcPts val="0"/>
                        </a:spcAft>
                        <a:buNone/>
                      </a:pPr>
                      <a:r>
                        <a:rPr lang="en-US" sz="1000">
                          <a:solidFill>
                            <a:schemeClr val="dk2"/>
                          </a:solidFill>
                        </a:rPr>
                        <a:t>Jan-2021</a:t>
                      </a:r>
                      <a:endParaRPr sz="1000">
                        <a:solidFill>
                          <a:schemeClr val="dk2"/>
                        </a:solidFill>
                      </a:endParaRPr>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US" sz="1000"/>
                        <a:t>D: &gt; $1,000</a:t>
                      </a:r>
                      <a:endParaRPr sz="1000"/>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US" sz="1000">
                          <a:solidFill>
                            <a:schemeClr val="dk2"/>
                          </a:solidFill>
                        </a:rPr>
                        <a:t>…</a:t>
                      </a:r>
                      <a:endParaRPr sz="1000">
                        <a:solidFill>
                          <a:schemeClr val="dk2"/>
                        </a:solidFill>
                      </a:endParaRPr>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2"/>
                        </a:solidFill>
                      </a:endParaRPr>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tcPr>
                </a:tc>
                <a:tc>
                  <a:txBody>
                    <a:bodyPr/>
                    <a:lstStyle/>
                    <a:p>
                      <a:pPr marL="0" lvl="0" indent="0" algn="ctr" rtl="0">
                        <a:spcBef>
                          <a:spcPts val="0"/>
                        </a:spcBef>
                        <a:spcAft>
                          <a:spcPts val="0"/>
                        </a:spcAft>
                        <a:buNone/>
                      </a:pPr>
                      <a:r>
                        <a:rPr lang="en-US" sz="1000">
                          <a:solidFill>
                            <a:schemeClr val="dk2"/>
                          </a:solidFill>
                        </a:rPr>
                        <a:t>…</a:t>
                      </a:r>
                      <a:endParaRPr sz="1000"/>
                    </a:p>
                  </a:txBody>
                  <a:tcPr marL="63500" marR="63500" marT="63500" marB="63500">
                    <a:lnL w="12700" cap="flat" cmpd="sng">
                      <a:solidFill>
                        <a:srgbClr val="000000"/>
                      </a:solidFill>
                      <a:prstDash val="solid"/>
                      <a:round/>
                      <a:headEnd type="none" w="sm" len="sm"/>
                      <a:tailEnd type="none" w="sm" len="sm"/>
                    </a:lnL>
                  </a:tcPr>
                </a:tc>
                <a:extLst>
                  <a:ext uri="{0D108BD9-81ED-4DB2-BD59-A6C34878D82A}">
                    <a16:rowId xmlns:a16="http://schemas.microsoft.com/office/drawing/2014/main" val="10004"/>
                  </a:ext>
                </a:extLst>
              </a:tr>
              <a:tr h="0">
                <a:tc>
                  <a:txBody>
                    <a:bodyPr/>
                    <a:lstStyle/>
                    <a:p>
                      <a:pPr marL="0" lvl="0" indent="0" algn="ctr" rtl="0">
                        <a:spcBef>
                          <a:spcPts val="0"/>
                        </a:spcBef>
                        <a:spcAft>
                          <a:spcPts val="0"/>
                        </a:spcAft>
                        <a:buNone/>
                      </a:pPr>
                      <a:r>
                        <a:rPr lang="en-US" sz="1000"/>
                        <a:t>Feb-2021</a:t>
                      </a:r>
                      <a:endParaRPr sz="1000"/>
                    </a:p>
                  </a:txBody>
                  <a:tcPr marL="63500" marR="63500" marT="63500" marB="63500">
                    <a:lnT w="12700" cap="flat" cmpd="sng">
                      <a:solidFill>
                        <a:srgbClr val="000000"/>
                      </a:solidFill>
                      <a:prstDash val="solid"/>
                      <a:round/>
                      <a:headEnd type="none" w="sm" len="sm"/>
                      <a:tailEnd type="none" w="sm" len="sm"/>
                    </a:lnT>
                  </a:tcPr>
                </a:tc>
                <a:tc>
                  <a:txBody>
                    <a:bodyPr/>
                    <a:lstStyle/>
                    <a:p>
                      <a:pPr marL="0" lvl="0" indent="0" algn="ctr" rtl="0">
                        <a:spcBef>
                          <a:spcPts val="0"/>
                        </a:spcBef>
                        <a:spcAft>
                          <a:spcPts val="0"/>
                        </a:spcAft>
                        <a:buNone/>
                      </a:pPr>
                      <a:r>
                        <a:rPr lang="en-US" sz="1000"/>
                        <a:t>A: &lt;$10</a:t>
                      </a:r>
                      <a:endParaRPr sz="1000"/>
                    </a:p>
                  </a:txBody>
                  <a:tcPr marL="63500" marR="63500" marT="63500" marB="63500">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tcPr>
                </a:tc>
                <a:tc>
                  <a:txBody>
                    <a:bodyPr/>
                    <a:lstStyle/>
                    <a:p>
                      <a:pPr marL="0" lvl="0" indent="0" algn="ctr" rtl="0">
                        <a:spcBef>
                          <a:spcPts val="0"/>
                        </a:spcBef>
                        <a:spcAft>
                          <a:spcPts val="0"/>
                        </a:spcAft>
                        <a:buNone/>
                      </a:pPr>
                      <a:r>
                        <a:rPr lang="en-US" sz="1000"/>
                        <a:t>…</a:t>
                      </a:r>
                      <a:endParaRPr sz="1000"/>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endParaRPr sz="1000"/>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tcPr>
                </a:tc>
                <a:tc>
                  <a:txBody>
                    <a:bodyPr/>
                    <a:lstStyle/>
                    <a:p>
                      <a:pPr marL="0" lvl="0" indent="0" algn="ctr" rtl="0">
                        <a:spcBef>
                          <a:spcPts val="0"/>
                        </a:spcBef>
                        <a:spcAft>
                          <a:spcPts val="0"/>
                        </a:spcAft>
                        <a:buNone/>
                      </a:pPr>
                      <a:r>
                        <a:rPr lang="en-US" sz="1000"/>
                        <a:t>…</a:t>
                      </a:r>
                      <a:endParaRPr sz="1000"/>
                    </a:p>
                  </a:txBody>
                  <a:tcPr marL="63500" marR="63500" marT="63500" marB="63500">
                    <a:lnL w="12700" cap="flat" cmpd="sng">
                      <a:solidFill>
                        <a:srgbClr val="000000"/>
                      </a:solidFill>
                      <a:prstDash val="solid"/>
                      <a:round/>
                      <a:headEnd type="none" w="sm" len="sm"/>
                      <a:tailEnd type="none" w="sm" len="sm"/>
                    </a:lnL>
                  </a:tcPr>
                </a:tc>
                <a:extLst>
                  <a:ext uri="{0D108BD9-81ED-4DB2-BD59-A6C34878D82A}">
                    <a16:rowId xmlns:a16="http://schemas.microsoft.com/office/drawing/2014/main" val="10005"/>
                  </a:ext>
                </a:extLst>
              </a:tr>
              <a:tr h="0">
                <a:tc>
                  <a:txBody>
                    <a:bodyPr/>
                    <a:lstStyle/>
                    <a:p>
                      <a:pPr marL="0" lvl="0" indent="0" algn="ctr" rtl="0">
                        <a:spcBef>
                          <a:spcPts val="0"/>
                        </a:spcBef>
                        <a:spcAft>
                          <a:spcPts val="0"/>
                        </a:spcAft>
                        <a:buNone/>
                      </a:pPr>
                      <a:r>
                        <a:rPr lang="en-US" sz="1000"/>
                        <a:t>…</a:t>
                      </a:r>
                      <a:endParaRPr sz="1000"/>
                    </a:p>
                  </a:txBody>
                  <a:tcPr marL="63500" marR="63500" marT="63500" marB="63500"/>
                </a:tc>
                <a:tc>
                  <a:txBody>
                    <a:bodyPr/>
                    <a:lstStyle/>
                    <a:p>
                      <a:pPr marL="0" lvl="0" indent="0" algn="ctr" rtl="0">
                        <a:spcBef>
                          <a:spcPts val="0"/>
                        </a:spcBef>
                        <a:spcAft>
                          <a:spcPts val="0"/>
                        </a:spcAft>
                        <a:buNone/>
                      </a:pPr>
                      <a:r>
                        <a:rPr lang="en-US" sz="1000"/>
                        <a:t>…</a:t>
                      </a:r>
                      <a:endParaRPr sz="1000"/>
                    </a:p>
                  </a:txBody>
                  <a:tcPr marL="63500" marR="63500" marT="63500" marB="63500">
                    <a:lnR w="12700" cap="flat" cmpd="sng">
                      <a:solidFill>
                        <a:srgbClr val="000000"/>
                      </a:solidFill>
                      <a:prstDash val="solid"/>
                      <a:round/>
                      <a:headEnd type="none" w="sm" len="sm"/>
                      <a:tailEnd type="none" w="sm" len="sm"/>
                    </a:lnR>
                  </a:tcPr>
                </a:tc>
                <a:tc>
                  <a:txBody>
                    <a:bodyPr/>
                    <a:lstStyle/>
                    <a:p>
                      <a:pPr marL="0" lvl="0" indent="0" algn="ctr" rtl="0">
                        <a:spcBef>
                          <a:spcPts val="0"/>
                        </a:spcBef>
                        <a:spcAft>
                          <a:spcPts val="0"/>
                        </a:spcAft>
                        <a:buNone/>
                      </a:pPr>
                      <a:r>
                        <a:rPr lang="en-US" sz="1000"/>
                        <a:t>…</a:t>
                      </a:r>
                      <a:endParaRPr sz="1000"/>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endParaRPr sz="1000"/>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tcPr>
                </a:tc>
                <a:tc>
                  <a:txBody>
                    <a:bodyPr/>
                    <a:lstStyle/>
                    <a:p>
                      <a:pPr marL="0" lvl="0" indent="0" algn="ctr" rtl="0">
                        <a:spcBef>
                          <a:spcPts val="0"/>
                        </a:spcBef>
                        <a:spcAft>
                          <a:spcPts val="0"/>
                        </a:spcAft>
                        <a:buNone/>
                      </a:pPr>
                      <a:r>
                        <a:rPr lang="en-US" sz="1000"/>
                        <a:t>…</a:t>
                      </a:r>
                      <a:endParaRPr sz="1000"/>
                    </a:p>
                  </a:txBody>
                  <a:tcPr marL="63500" marR="63500" marT="63500" marB="63500">
                    <a:lnL w="12700" cap="flat" cmpd="sng">
                      <a:solidFill>
                        <a:srgbClr val="000000"/>
                      </a:solidFill>
                      <a:prstDash val="solid"/>
                      <a:round/>
                      <a:headEnd type="none" w="sm" len="sm"/>
                      <a:tailEnd type="none" w="sm" len="sm"/>
                    </a:lnL>
                  </a:tcPr>
                </a:tc>
                <a:extLst>
                  <a:ext uri="{0D108BD9-81ED-4DB2-BD59-A6C34878D82A}">
                    <a16:rowId xmlns:a16="http://schemas.microsoft.com/office/drawing/2014/main" val="10006"/>
                  </a:ext>
                </a:extLst>
              </a:tr>
              <a:tr h="0">
                <a:tc>
                  <a:txBody>
                    <a:bodyPr/>
                    <a:lstStyle/>
                    <a:p>
                      <a:pPr marL="0" lvl="0" indent="0" algn="ctr" rtl="0">
                        <a:spcBef>
                          <a:spcPts val="0"/>
                        </a:spcBef>
                        <a:spcAft>
                          <a:spcPts val="0"/>
                        </a:spcAft>
                        <a:buNone/>
                      </a:pPr>
                      <a:r>
                        <a:rPr lang="en-US" sz="1000"/>
                        <a:t>…</a:t>
                      </a:r>
                      <a:endParaRPr sz="1000"/>
                    </a:p>
                  </a:txBody>
                  <a:tcPr marL="63500" marR="63500" marT="63500" marB="63500"/>
                </a:tc>
                <a:tc>
                  <a:txBody>
                    <a:bodyPr/>
                    <a:lstStyle/>
                    <a:p>
                      <a:pPr marL="0" lvl="0" indent="0" algn="ctr" rtl="0">
                        <a:spcBef>
                          <a:spcPts val="0"/>
                        </a:spcBef>
                        <a:spcAft>
                          <a:spcPts val="0"/>
                        </a:spcAft>
                        <a:buNone/>
                      </a:pPr>
                      <a:r>
                        <a:rPr lang="en-US" sz="1000"/>
                        <a:t>…</a:t>
                      </a:r>
                      <a:endParaRPr sz="1000"/>
                    </a:p>
                  </a:txBody>
                  <a:tcPr marL="63500" marR="63500" marT="63500" marB="63500">
                    <a:lnR w="12700" cap="flat" cmpd="sng">
                      <a:solidFill>
                        <a:srgbClr val="000000"/>
                      </a:solidFill>
                      <a:prstDash val="solid"/>
                      <a:round/>
                      <a:headEnd type="none" w="sm" len="sm"/>
                      <a:tailEnd type="none" w="sm" len="sm"/>
                    </a:lnR>
                  </a:tcPr>
                </a:tc>
                <a:tc>
                  <a:txBody>
                    <a:bodyPr/>
                    <a:lstStyle/>
                    <a:p>
                      <a:pPr marL="0" lvl="0" indent="0" algn="ctr" rtl="0">
                        <a:spcBef>
                          <a:spcPts val="0"/>
                        </a:spcBef>
                        <a:spcAft>
                          <a:spcPts val="0"/>
                        </a:spcAft>
                        <a:buNone/>
                      </a:pPr>
                      <a:r>
                        <a:rPr lang="en-US" sz="1000"/>
                        <a:t>…</a:t>
                      </a:r>
                      <a:endParaRPr sz="1000"/>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endParaRPr sz="1000"/>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tcPr>
                </a:tc>
                <a:tc>
                  <a:txBody>
                    <a:bodyPr/>
                    <a:lstStyle/>
                    <a:p>
                      <a:pPr marL="0" lvl="0" indent="0" algn="ctr" rtl="0">
                        <a:spcBef>
                          <a:spcPts val="0"/>
                        </a:spcBef>
                        <a:spcAft>
                          <a:spcPts val="0"/>
                        </a:spcAft>
                        <a:buNone/>
                      </a:pPr>
                      <a:r>
                        <a:rPr lang="en-US" sz="1000"/>
                        <a:t>…</a:t>
                      </a:r>
                      <a:endParaRPr sz="1000"/>
                    </a:p>
                  </a:txBody>
                  <a:tcPr marL="63500" marR="63500" marT="63500" marB="63500">
                    <a:lnL w="12700" cap="flat" cmpd="sng">
                      <a:solidFill>
                        <a:srgbClr val="000000"/>
                      </a:solidFill>
                      <a:prstDash val="solid"/>
                      <a:round/>
                      <a:headEnd type="none" w="sm" len="sm"/>
                      <a:tailEnd type="none" w="sm" len="sm"/>
                    </a:lnL>
                  </a:tcPr>
                </a:tc>
                <a:extLst>
                  <a:ext uri="{0D108BD9-81ED-4DB2-BD59-A6C34878D82A}">
                    <a16:rowId xmlns:a16="http://schemas.microsoft.com/office/drawing/2014/main" val="10007"/>
                  </a:ext>
                </a:extLst>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g19b4b019e43_0_113"/>
          <p:cNvSpPr txBox="1">
            <a:spLocks noGrp="1"/>
          </p:cNvSpPr>
          <p:nvPr>
            <p:ph type="sldNum" idx="12"/>
          </p:nvPr>
        </p:nvSpPr>
        <p:spPr>
          <a:xfrm>
            <a:off x="9347200" y="6621502"/>
            <a:ext cx="2844900" cy="2316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21</a:t>
            </a:fld>
            <a:endParaRPr/>
          </a:p>
        </p:txBody>
      </p:sp>
      <p:sp>
        <p:nvSpPr>
          <p:cNvPr id="295" name="Google Shape;295;g19b4b019e43_0_113"/>
          <p:cNvSpPr txBox="1">
            <a:spLocks noGrp="1"/>
          </p:cNvSpPr>
          <p:nvPr>
            <p:ph type="body" idx="2"/>
          </p:nvPr>
        </p:nvSpPr>
        <p:spPr>
          <a:xfrm>
            <a:off x="609599" y="864393"/>
            <a:ext cx="10972800" cy="297000"/>
          </a:xfrm>
          <a:prstGeom prst="rect">
            <a:avLst/>
          </a:prstGeom>
        </p:spPr>
        <p:txBody>
          <a:bodyPr spcFirstLastPara="1" wrap="square" lIns="0" tIns="0" rIns="0" bIns="0" anchor="t" anchorCtr="0">
            <a:noAutofit/>
          </a:bodyPr>
          <a:lstStyle/>
          <a:p>
            <a:pPr marL="0" lvl="0" indent="0" algn="l" rtl="0">
              <a:spcBef>
                <a:spcPts val="360"/>
              </a:spcBef>
              <a:spcAft>
                <a:spcPts val="0"/>
              </a:spcAft>
              <a:buNone/>
            </a:pPr>
            <a:r>
              <a:rPr lang="en-US"/>
              <a:t>Query Tips</a:t>
            </a:r>
            <a:endParaRPr/>
          </a:p>
        </p:txBody>
      </p:sp>
      <p:sp>
        <p:nvSpPr>
          <p:cNvPr id="296" name="Google Shape;296;g19b4b019e43_0_113"/>
          <p:cNvSpPr txBox="1">
            <a:spLocks noGrp="1"/>
          </p:cNvSpPr>
          <p:nvPr>
            <p:ph type="title"/>
          </p:nvPr>
        </p:nvSpPr>
        <p:spPr>
          <a:xfrm>
            <a:off x="609599" y="330993"/>
            <a:ext cx="10972800" cy="533400"/>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en-US" b="1" dirty="0"/>
              <a:t>Client Deposit Behavior: Depositors by Deposit Balance</a:t>
            </a:r>
            <a:endParaRPr dirty="0"/>
          </a:p>
        </p:txBody>
      </p:sp>
      <p:sp>
        <p:nvSpPr>
          <p:cNvPr id="297" name="Google Shape;297;g19b4b019e43_0_113"/>
          <p:cNvSpPr txBox="1"/>
          <p:nvPr/>
        </p:nvSpPr>
        <p:spPr>
          <a:xfrm>
            <a:off x="667675" y="1517400"/>
            <a:ext cx="4806600" cy="2945391"/>
          </a:xfrm>
          <a:prstGeom prst="rect">
            <a:avLst/>
          </a:prstGeom>
          <a:noFill/>
          <a:ln>
            <a:noFill/>
          </a:ln>
        </p:spPr>
        <p:txBody>
          <a:bodyPr spcFirstLastPara="1" wrap="square" lIns="91425" tIns="91425" rIns="91425" bIns="91425" anchor="t" anchorCtr="0">
            <a:spAutoFit/>
          </a:bodyPr>
          <a:lstStyle/>
          <a:p>
            <a:pPr marL="457200" lvl="0" indent="-298450" algn="just" rtl="0">
              <a:lnSpc>
                <a:spcPct val="115000"/>
              </a:lnSpc>
              <a:spcBef>
                <a:spcPts val="0"/>
              </a:spcBef>
              <a:spcAft>
                <a:spcPts val="0"/>
              </a:spcAft>
              <a:buClr>
                <a:schemeClr val="dk2"/>
              </a:buClr>
              <a:buSzPts val="1100"/>
              <a:buChar char="●"/>
            </a:pPr>
            <a:r>
              <a:rPr lang="en-US" sz="1200" dirty="0">
                <a:solidFill>
                  <a:schemeClr val="dk2"/>
                </a:solidFill>
              </a:rPr>
              <a:t>Start with the balance table and aggregate using the month and unique customer identifier so that you get the Fig 1 table.</a:t>
            </a:r>
          </a:p>
          <a:p>
            <a:pPr marL="457200" lvl="0" indent="-298450" algn="just" rtl="0">
              <a:lnSpc>
                <a:spcPct val="115000"/>
              </a:lnSpc>
              <a:spcBef>
                <a:spcPts val="0"/>
              </a:spcBef>
              <a:spcAft>
                <a:spcPts val="0"/>
              </a:spcAft>
              <a:buClr>
                <a:schemeClr val="dk2"/>
              </a:buClr>
              <a:buSzPts val="1100"/>
              <a:buChar char="●"/>
            </a:pPr>
            <a:r>
              <a:rPr lang="en-US" sz="1200" dirty="0">
                <a:solidFill>
                  <a:schemeClr val="dk2"/>
                </a:solidFill>
              </a:rPr>
              <a:t>Use the temporary table created for segmentation exercise to separate digital customers from traditional customers.</a:t>
            </a:r>
            <a:endParaRPr sz="1200" dirty="0">
              <a:solidFill>
                <a:schemeClr val="dk2"/>
              </a:solidFill>
            </a:endParaRPr>
          </a:p>
          <a:p>
            <a:pPr marL="457200" lvl="0" indent="-298450" algn="just" rtl="0">
              <a:lnSpc>
                <a:spcPct val="115000"/>
              </a:lnSpc>
              <a:spcBef>
                <a:spcPts val="0"/>
              </a:spcBef>
              <a:spcAft>
                <a:spcPts val="0"/>
              </a:spcAft>
              <a:buClr>
                <a:schemeClr val="dk2"/>
              </a:buClr>
              <a:buSzPts val="1100"/>
              <a:buChar char="●"/>
            </a:pPr>
            <a:r>
              <a:rPr lang="en-US" sz="1200" dirty="0">
                <a:solidFill>
                  <a:schemeClr val="dk2"/>
                </a:solidFill>
              </a:rPr>
              <a:t>Categorize the average monthly balance into respective buckets and you will get Fig 2.</a:t>
            </a:r>
            <a:endParaRPr sz="1200" dirty="0">
              <a:solidFill>
                <a:schemeClr val="dk2"/>
              </a:solidFill>
            </a:endParaRPr>
          </a:p>
          <a:p>
            <a:pPr marL="457200" lvl="0" indent="-298450" algn="just" rtl="0">
              <a:lnSpc>
                <a:spcPct val="115000"/>
              </a:lnSpc>
              <a:spcBef>
                <a:spcPts val="0"/>
              </a:spcBef>
              <a:spcAft>
                <a:spcPts val="0"/>
              </a:spcAft>
              <a:buClr>
                <a:schemeClr val="dk2"/>
              </a:buClr>
              <a:buSzPts val="1100"/>
              <a:buChar char="●"/>
            </a:pPr>
            <a:r>
              <a:rPr lang="en-US" sz="1200" dirty="0">
                <a:solidFill>
                  <a:schemeClr val="dk2"/>
                </a:solidFill>
              </a:rPr>
              <a:t>Using the Fig 2 table, you’d be able to get the Fig 3 by aggregation.</a:t>
            </a:r>
            <a:endParaRPr sz="1200" dirty="0">
              <a:solidFill>
                <a:schemeClr val="dk2"/>
              </a:solidFill>
            </a:endParaRPr>
          </a:p>
          <a:p>
            <a:pPr marL="914400" lvl="1" indent="-298450" algn="just" rtl="0">
              <a:lnSpc>
                <a:spcPct val="115000"/>
              </a:lnSpc>
              <a:spcBef>
                <a:spcPts val="0"/>
              </a:spcBef>
              <a:spcAft>
                <a:spcPts val="0"/>
              </a:spcAft>
              <a:buClr>
                <a:schemeClr val="dk2"/>
              </a:buClr>
              <a:buSzPts val="1100"/>
              <a:buChar char="○"/>
            </a:pPr>
            <a:r>
              <a:rPr lang="en-US" sz="1200" dirty="0">
                <a:solidFill>
                  <a:schemeClr val="dk2"/>
                </a:solidFill>
              </a:rPr>
              <a:t>For those who use segmentation approach 1, you will only see Digital customers column instead of separated NTB and ETB.</a:t>
            </a:r>
            <a:endParaRPr sz="1200" dirty="0">
              <a:solidFill>
                <a:schemeClr val="dk2"/>
              </a:solidFill>
            </a:endParaRPr>
          </a:p>
          <a:p>
            <a:pPr marL="457200" indent="-298450" algn="just">
              <a:lnSpc>
                <a:spcPct val="115000"/>
              </a:lnSpc>
              <a:buClr>
                <a:schemeClr val="dk2"/>
              </a:buClr>
              <a:buSzPts val="1100"/>
              <a:buChar char="●"/>
            </a:pPr>
            <a:r>
              <a:rPr lang="en-US" sz="1200" dirty="0">
                <a:solidFill>
                  <a:schemeClr val="dk2"/>
                </a:solidFill>
              </a:rPr>
              <a:t>By </a:t>
            </a:r>
            <a:r>
              <a:rPr lang="en-US" sz="1200" dirty="0"/>
              <a:t>only </a:t>
            </a:r>
            <a:r>
              <a:rPr lang="en-US" sz="1200" dirty="0">
                <a:solidFill>
                  <a:schemeClr val="dk2"/>
                </a:solidFill>
              </a:rPr>
              <a:t>selecting the respective customer segment from the Fig 3, you can create the visualization accordingly.</a:t>
            </a:r>
          </a:p>
        </p:txBody>
      </p:sp>
      <p:graphicFrame>
        <p:nvGraphicFramePr>
          <p:cNvPr id="298" name="Google Shape;298;g19b4b019e43_0_113"/>
          <p:cNvGraphicFramePr/>
          <p:nvPr/>
        </p:nvGraphicFramePr>
        <p:xfrm>
          <a:off x="5851200" y="1163875"/>
          <a:ext cx="5731200" cy="1178560"/>
        </p:xfrm>
        <a:graphic>
          <a:graphicData uri="http://schemas.openxmlformats.org/drawingml/2006/table">
            <a:tbl>
              <a:tblPr>
                <a:noFill/>
                <a:tableStyleId>{9433B2D3-8186-43C3-A06F-6E27157634E1}</a:tableStyleId>
              </a:tblPr>
              <a:tblGrid>
                <a:gridCol w="1910400">
                  <a:extLst>
                    <a:ext uri="{9D8B030D-6E8A-4147-A177-3AD203B41FA5}">
                      <a16:colId xmlns:a16="http://schemas.microsoft.com/office/drawing/2014/main" val="20000"/>
                    </a:ext>
                  </a:extLst>
                </a:gridCol>
                <a:gridCol w="1910400">
                  <a:extLst>
                    <a:ext uri="{9D8B030D-6E8A-4147-A177-3AD203B41FA5}">
                      <a16:colId xmlns:a16="http://schemas.microsoft.com/office/drawing/2014/main" val="20001"/>
                    </a:ext>
                  </a:extLst>
                </a:gridCol>
                <a:gridCol w="1910400">
                  <a:extLst>
                    <a:ext uri="{9D8B030D-6E8A-4147-A177-3AD203B41FA5}">
                      <a16:colId xmlns:a16="http://schemas.microsoft.com/office/drawing/2014/main" val="20002"/>
                    </a:ext>
                  </a:extLst>
                </a:gridCol>
              </a:tblGrid>
              <a:tr h="0">
                <a:tc>
                  <a:txBody>
                    <a:bodyPr/>
                    <a:lstStyle/>
                    <a:p>
                      <a:pPr marL="0" lvl="0" indent="0" algn="ctr" rtl="0">
                        <a:spcBef>
                          <a:spcPts val="0"/>
                        </a:spcBef>
                        <a:spcAft>
                          <a:spcPts val="0"/>
                        </a:spcAft>
                        <a:buNone/>
                      </a:pPr>
                      <a:r>
                        <a:rPr lang="en-US" sz="1100"/>
                        <a:t>Balance Month</a:t>
                      </a:r>
                      <a:endParaRPr sz="1100"/>
                    </a:p>
                  </a:txBody>
                  <a:tcPr marL="63500" marR="63500" marT="63500" marB="63500"/>
                </a:tc>
                <a:tc>
                  <a:txBody>
                    <a:bodyPr/>
                    <a:lstStyle/>
                    <a:p>
                      <a:pPr marL="0" lvl="0" indent="0" algn="ctr" rtl="0">
                        <a:spcBef>
                          <a:spcPts val="0"/>
                        </a:spcBef>
                        <a:spcAft>
                          <a:spcPts val="0"/>
                        </a:spcAft>
                        <a:buNone/>
                      </a:pPr>
                      <a:r>
                        <a:rPr lang="en-US" sz="1100"/>
                        <a:t>Unique Customer Identifier</a:t>
                      </a:r>
                      <a:endParaRPr sz="1100"/>
                    </a:p>
                  </a:txBody>
                  <a:tcPr marL="63500" marR="63500" marT="63500" marB="63500"/>
                </a:tc>
                <a:tc>
                  <a:txBody>
                    <a:bodyPr/>
                    <a:lstStyle/>
                    <a:p>
                      <a:pPr marL="0" lvl="0" indent="0" algn="ctr" rtl="0">
                        <a:spcBef>
                          <a:spcPts val="0"/>
                        </a:spcBef>
                        <a:spcAft>
                          <a:spcPts val="0"/>
                        </a:spcAft>
                        <a:buNone/>
                      </a:pPr>
                      <a:r>
                        <a:rPr lang="en-US" sz="1100"/>
                        <a:t>Average Monthly Balance </a:t>
                      </a:r>
                      <a:endParaRPr sz="1100"/>
                    </a:p>
                  </a:txBody>
                  <a:tcPr marL="63500" marR="63500" marT="63500" marB="63500"/>
                </a:tc>
                <a:extLst>
                  <a:ext uri="{0D108BD9-81ED-4DB2-BD59-A6C34878D82A}">
                    <a16:rowId xmlns:a16="http://schemas.microsoft.com/office/drawing/2014/main" val="10000"/>
                  </a:ext>
                </a:extLst>
              </a:tr>
              <a:tr h="0">
                <a:tc>
                  <a:txBody>
                    <a:bodyPr/>
                    <a:lstStyle/>
                    <a:p>
                      <a:pPr marL="0" lvl="0" indent="0" algn="ctr" rtl="0">
                        <a:spcBef>
                          <a:spcPts val="0"/>
                        </a:spcBef>
                        <a:spcAft>
                          <a:spcPts val="0"/>
                        </a:spcAft>
                        <a:buNone/>
                      </a:pPr>
                      <a:r>
                        <a:rPr lang="en-US" sz="1000"/>
                        <a:t>Jan-2021</a:t>
                      </a:r>
                      <a:endParaRPr sz="1000"/>
                    </a:p>
                  </a:txBody>
                  <a:tcPr marL="63500" marR="63500" marT="63500" marB="63500"/>
                </a:tc>
                <a:tc>
                  <a:txBody>
                    <a:bodyPr/>
                    <a:lstStyle/>
                    <a:p>
                      <a:pPr marL="0" lvl="0" indent="0" algn="ctr" rtl="0">
                        <a:spcBef>
                          <a:spcPts val="0"/>
                        </a:spcBef>
                        <a:spcAft>
                          <a:spcPts val="0"/>
                        </a:spcAft>
                        <a:buNone/>
                      </a:pPr>
                      <a:r>
                        <a:rPr lang="en-US" sz="1100"/>
                        <a:t>xxxx01</a:t>
                      </a:r>
                      <a:endParaRPr sz="1100"/>
                    </a:p>
                  </a:txBody>
                  <a:tcPr marL="63500" marR="63500" marT="63500" marB="63500"/>
                </a:tc>
                <a:tc>
                  <a:txBody>
                    <a:bodyPr/>
                    <a:lstStyle/>
                    <a:p>
                      <a:pPr marL="0" lvl="0" indent="0" algn="ctr" rtl="0">
                        <a:spcBef>
                          <a:spcPts val="0"/>
                        </a:spcBef>
                        <a:spcAft>
                          <a:spcPts val="0"/>
                        </a:spcAft>
                        <a:buNone/>
                      </a:pPr>
                      <a:r>
                        <a:rPr lang="en-US" sz="1100"/>
                        <a:t>$4</a:t>
                      </a:r>
                      <a:endParaRPr sz="1100"/>
                    </a:p>
                  </a:txBody>
                  <a:tcPr marL="63500" marR="63500" marT="63500" marB="63500"/>
                </a:tc>
                <a:extLst>
                  <a:ext uri="{0D108BD9-81ED-4DB2-BD59-A6C34878D82A}">
                    <a16:rowId xmlns:a16="http://schemas.microsoft.com/office/drawing/2014/main" val="10001"/>
                  </a:ext>
                </a:extLst>
              </a:tr>
              <a:tr h="0">
                <a:tc>
                  <a:txBody>
                    <a:bodyPr/>
                    <a:lstStyle/>
                    <a:p>
                      <a:pPr marL="0" lvl="0" indent="0" algn="ctr" rtl="0">
                        <a:spcBef>
                          <a:spcPts val="0"/>
                        </a:spcBef>
                        <a:spcAft>
                          <a:spcPts val="0"/>
                        </a:spcAft>
                        <a:buNone/>
                      </a:pPr>
                      <a:r>
                        <a:rPr lang="en-US" sz="1000"/>
                        <a:t>Feb-2021</a:t>
                      </a:r>
                      <a:endParaRPr sz="1000"/>
                    </a:p>
                  </a:txBody>
                  <a:tcPr marL="63500" marR="63500" marT="63500" marB="63500"/>
                </a:tc>
                <a:tc>
                  <a:txBody>
                    <a:bodyPr/>
                    <a:lstStyle/>
                    <a:p>
                      <a:pPr marL="0" lvl="0" indent="0" algn="ctr" rtl="0">
                        <a:spcBef>
                          <a:spcPts val="0"/>
                        </a:spcBef>
                        <a:spcAft>
                          <a:spcPts val="0"/>
                        </a:spcAft>
                        <a:buNone/>
                      </a:pPr>
                      <a:r>
                        <a:rPr lang="en-US" sz="1100"/>
                        <a:t>xxxx02</a:t>
                      </a:r>
                      <a:endParaRPr sz="1100"/>
                    </a:p>
                  </a:txBody>
                  <a:tcPr marL="63500" marR="63500" marT="63500" marB="63500"/>
                </a:tc>
                <a:tc>
                  <a:txBody>
                    <a:bodyPr/>
                    <a:lstStyle/>
                    <a:p>
                      <a:pPr marL="0" lvl="0" indent="0" algn="ctr" rtl="0">
                        <a:spcBef>
                          <a:spcPts val="0"/>
                        </a:spcBef>
                        <a:spcAft>
                          <a:spcPts val="0"/>
                        </a:spcAft>
                        <a:buNone/>
                      </a:pPr>
                      <a:r>
                        <a:rPr lang="en-US" sz="1100"/>
                        <a:t>$95</a:t>
                      </a:r>
                      <a:endParaRPr sz="1100"/>
                    </a:p>
                  </a:txBody>
                  <a:tcPr marL="63500" marR="63500" marT="63500" marB="63500"/>
                </a:tc>
                <a:extLst>
                  <a:ext uri="{0D108BD9-81ED-4DB2-BD59-A6C34878D82A}">
                    <a16:rowId xmlns:a16="http://schemas.microsoft.com/office/drawing/2014/main" val="10002"/>
                  </a:ext>
                </a:extLst>
              </a:tr>
              <a:tr h="0">
                <a:tc>
                  <a:txBody>
                    <a:bodyPr/>
                    <a:lstStyle/>
                    <a:p>
                      <a:pPr marL="0" lvl="0" indent="0" algn="ctr" rtl="0">
                        <a:spcBef>
                          <a:spcPts val="0"/>
                        </a:spcBef>
                        <a:spcAft>
                          <a:spcPts val="0"/>
                        </a:spcAft>
                        <a:buNone/>
                      </a:pPr>
                      <a:r>
                        <a:rPr lang="en-US" sz="1000"/>
                        <a:t>…</a:t>
                      </a:r>
                      <a:endParaRPr sz="1000"/>
                    </a:p>
                  </a:txBody>
                  <a:tcPr marL="63500" marR="63500" marT="63500" marB="63500"/>
                </a:tc>
                <a:tc>
                  <a:txBody>
                    <a:bodyPr/>
                    <a:lstStyle/>
                    <a:p>
                      <a:pPr marL="0" lvl="0" indent="0" algn="ctr" rtl="0">
                        <a:spcBef>
                          <a:spcPts val="0"/>
                        </a:spcBef>
                        <a:spcAft>
                          <a:spcPts val="0"/>
                        </a:spcAft>
                        <a:buNone/>
                      </a:pPr>
                      <a:r>
                        <a:rPr lang="en-US" sz="1100"/>
                        <a:t>…</a:t>
                      </a:r>
                      <a:endParaRPr sz="1100"/>
                    </a:p>
                  </a:txBody>
                  <a:tcPr marL="63500" marR="63500" marT="63500" marB="63500"/>
                </a:tc>
                <a:tc>
                  <a:txBody>
                    <a:bodyPr/>
                    <a:lstStyle/>
                    <a:p>
                      <a:pPr marL="0" lvl="0" indent="0" algn="ctr" rtl="0">
                        <a:spcBef>
                          <a:spcPts val="0"/>
                        </a:spcBef>
                        <a:spcAft>
                          <a:spcPts val="0"/>
                        </a:spcAft>
                        <a:buNone/>
                      </a:pPr>
                      <a:r>
                        <a:rPr lang="en-US" sz="1100"/>
                        <a:t>…</a:t>
                      </a:r>
                      <a:endParaRPr sz="1100"/>
                    </a:p>
                  </a:txBody>
                  <a:tcPr marL="63500" marR="63500" marT="63500" marB="63500"/>
                </a:tc>
                <a:extLst>
                  <a:ext uri="{0D108BD9-81ED-4DB2-BD59-A6C34878D82A}">
                    <a16:rowId xmlns:a16="http://schemas.microsoft.com/office/drawing/2014/main" val="10003"/>
                  </a:ext>
                </a:extLst>
              </a:tr>
            </a:tbl>
          </a:graphicData>
        </a:graphic>
      </p:graphicFrame>
      <p:sp>
        <p:nvSpPr>
          <p:cNvPr id="299" name="Google Shape;299;g19b4b019e43_0_113"/>
          <p:cNvSpPr txBox="1"/>
          <p:nvPr/>
        </p:nvSpPr>
        <p:spPr>
          <a:xfrm>
            <a:off x="5851200" y="896400"/>
            <a:ext cx="57312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b="1"/>
              <a:t>Fig 1</a:t>
            </a:r>
            <a:endParaRPr sz="1000" b="1"/>
          </a:p>
        </p:txBody>
      </p:sp>
      <p:graphicFrame>
        <p:nvGraphicFramePr>
          <p:cNvPr id="300" name="Google Shape;300;g19b4b019e43_0_113"/>
          <p:cNvGraphicFramePr/>
          <p:nvPr/>
        </p:nvGraphicFramePr>
        <p:xfrm>
          <a:off x="5851175" y="2894500"/>
          <a:ext cx="5731250" cy="1513840"/>
        </p:xfrm>
        <a:graphic>
          <a:graphicData uri="http://schemas.openxmlformats.org/drawingml/2006/table">
            <a:tbl>
              <a:tblPr>
                <a:noFill/>
                <a:tableStyleId>{9433B2D3-8186-43C3-A06F-6E27157634E1}</a:tableStyleId>
              </a:tblPr>
              <a:tblGrid>
                <a:gridCol w="1146250">
                  <a:extLst>
                    <a:ext uri="{9D8B030D-6E8A-4147-A177-3AD203B41FA5}">
                      <a16:colId xmlns:a16="http://schemas.microsoft.com/office/drawing/2014/main" val="20000"/>
                    </a:ext>
                  </a:extLst>
                </a:gridCol>
                <a:gridCol w="1146250">
                  <a:extLst>
                    <a:ext uri="{9D8B030D-6E8A-4147-A177-3AD203B41FA5}">
                      <a16:colId xmlns:a16="http://schemas.microsoft.com/office/drawing/2014/main" val="20001"/>
                    </a:ext>
                  </a:extLst>
                </a:gridCol>
                <a:gridCol w="1146250">
                  <a:extLst>
                    <a:ext uri="{9D8B030D-6E8A-4147-A177-3AD203B41FA5}">
                      <a16:colId xmlns:a16="http://schemas.microsoft.com/office/drawing/2014/main" val="20002"/>
                    </a:ext>
                  </a:extLst>
                </a:gridCol>
                <a:gridCol w="1146250">
                  <a:extLst>
                    <a:ext uri="{9D8B030D-6E8A-4147-A177-3AD203B41FA5}">
                      <a16:colId xmlns:a16="http://schemas.microsoft.com/office/drawing/2014/main" val="20003"/>
                    </a:ext>
                  </a:extLst>
                </a:gridCol>
                <a:gridCol w="1146250">
                  <a:extLst>
                    <a:ext uri="{9D8B030D-6E8A-4147-A177-3AD203B41FA5}">
                      <a16:colId xmlns:a16="http://schemas.microsoft.com/office/drawing/2014/main" val="20004"/>
                    </a:ext>
                  </a:extLst>
                </a:gridCol>
              </a:tblGrid>
              <a:tr h="0">
                <a:tc>
                  <a:txBody>
                    <a:bodyPr/>
                    <a:lstStyle/>
                    <a:p>
                      <a:pPr marL="0" lvl="0" indent="0" algn="ctr" rtl="0">
                        <a:spcBef>
                          <a:spcPts val="0"/>
                        </a:spcBef>
                        <a:spcAft>
                          <a:spcPts val="0"/>
                        </a:spcAft>
                        <a:buNone/>
                      </a:pPr>
                      <a:r>
                        <a:rPr lang="en-US" sz="1100"/>
                        <a:t>Balance Month</a:t>
                      </a:r>
                      <a:endParaRPr sz="1100"/>
                    </a:p>
                  </a:txBody>
                  <a:tcPr marL="63500" marR="63500" marT="63500" marB="63500"/>
                </a:tc>
                <a:tc>
                  <a:txBody>
                    <a:bodyPr/>
                    <a:lstStyle/>
                    <a:p>
                      <a:pPr marL="0" lvl="0" indent="0" algn="ctr" rtl="0">
                        <a:spcBef>
                          <a:spcPts val="0"/>
                        </a:spcBef>
                        <a:spcAft>
                          <a:spcPts val="0"/>
                        </a:spcAft>
                        <a:buNone/>
                      </a:pPr>
                      <a:r>
                        <a:rPr lang="en-US" sz="1100"/>
                        <a:t>Unique Customer Identifier</a:t>
                      </a:r>
                      <a:endParaRPr sz="1100"/>
                    </a:p>
                  </a:txBody>
                  <a:tcPr marL="63500" marR="63500" marT="63500" marB="63500"/>
                </a:tc>
                <a:tc>
                  <a:txBody>
                    <a:bodyPr/>
                    <a:lstStyle/>
                    <a:p>
                      <a:pPr marL="0" lvl="0" indent="0" algn="ctr" rtl="0">
                        <a:spcBef>
                          <a:spcPts val="0"/>
                        </a:spcBef>
                        <a:spcAft>
                          <a:spcPts val="0"/>
                        </a:spcAft>
                        <a:buNone/>
                      </a:pPr>
                      <a:r>
                        <a:rPr lang="en-US" sz="1100"/>
                        <a:t>Segment</a:t>
                      </a:r>
                      <a:endParaRPr sz="1100"/>
                    </a:p>
                  </a:txBody>
                  <a:tcPr marL="63500" marR="63500" marT="63500" marB="63500"/>
                </a:tc>
                <a:tc>
                  <a:txBody>
                    <a:bodyPr/>
                    <a:lstStyle/>
                    <a:p>
                      <a:pPr marL="0" lvl="0" indent="0" algn="ctr" rtl="0">
                        <a:spcBef>
                          <a:spcPts val="0"/>
                        </a:spcBef>
                        <a:spcAft>
                          <a:spcPts val="0"/>
                        </a:spcAft>
                        <a:buNone/>
                      </a:pPr>
                      <a:r>
                        <a:rPr lang="en-US" sz="1100"/>
                        <a:t>Average Monthly Balance</a:t>
                      </a:r>
                      <a:endParaRPr sz="1100"/>
                    </a:p>
                  </a:txBody>
                  <a:tcPr marL="63500" marR="63500" marT="63500" marB="63500"/>
                </a:tc>
                <a:tc>
                  <a:txBody>
                    <a:bodyPr/>
                    <a:lstStyle/>
                    <a:p>
                      <a:pPr marL="0" lvl="0" indent="0" algn="ctr" rtl="0">
                        <a:spcBef>
                          <a:spcPts val="0"/>
                        </a:spcBef>
                        <a:spcAft>
                          <a:spcPts val="0"/>
                        </a:spcAft>
                        <a:buNone/>
                      </a:pPr>
                      <a:r>
                        <a:rPr lang="en-US" sz="1100"/>
                        <a:t>Balance Bucket</a:t>
                      </a:r>
                      <a:endParaRPr sz="1100"/>
                    </a:p>
                  </a:txBody>
                  <a:tcPr marL="63500" marR="63500" marT="63500" marB="63500"/>
                </a:tc>
                <a:extLst>
                  <a:ext uri="{0D108BD9-81ED-4DB2-BD59-A6C34878D82A}">
                    <a16:rowId xmlns:a16="http://schemas.microsoft.com/office/drawing/2014/main" val="10000"/>
                  </a:ext>
                </a:extLst>
              </a:tr>
              <a:tr h="0">
                <a:tc>
                  <a:txBody>
                    <a:bodyPr/>
                    <a:lstStyle/>
                    <a:p>
                      <a:pPr marL="0" lvl="0" indent="0" algn="ctr" rtl="0">
                        <a:spcBef>
                          <a:spcPts val="0"/>
                        </a:spcBef>
                        <a:spcAft>
                          <a:spcPts val="0"/>
                        </a:spcAft>
                        <a:buNone/>
                      </a:pPr>
                      <a:r>
                        <a:rPr lang="en-US" sz="1000"/>
                        <a:t>Jan-2021</a:t>
                      </a:r>
                      <a:endParaRPr sz="1000"/>
                    </a:p>
                  </a:txBody>
                  <a:tcPr marL="63500" marR="63500" marT="63500" marB="63500"/>
                </a:tc>
                <a:tc>
                  <a:txBody>
                    <a:bodyPr/>
                    <a:lstStyle/>
                    <a:p>
                      <a:pPr marL="0" lvl="0" indent="0" algn="ctr" rtl="0">
                        <a:spcBef>
                          <a:spcPts val="0"/>
                        </a:spcBef>
                        <a:spcAft>
                          <a:spcPts val="0"/>
                        </a:spcAft>
                        <a:buNone/>
                      </a:pPr>
                      <a:r>
                        <a:rPr lang="en-US" sz="1100"/>
                        <a:t>xxxx01</a:t>
                      </a:r>
                      <a:endParaRPr sz="1100"/>
                    </a:p>
                  </a:txBody>
                  <a:tcPr marL="63500" marR="63500" marT="63500" marB="63500"/>
                </a:tc>
                <a:tc>
                  <a:txBody>
                    <a:bodyPr/>
                    <a:lstStyle/>
                    <a:p>
                      <a:pPr marL="0" lvl="0" indent="0" algn="ctr" rtl="0">
                        <a:spcBef>
                          <a:spcPts val="0"/>
                        </a:spcBef>
                        <a:spcAft>
                          <a:spcPts val="0"/>
                        </a:spcAft>
                        <a:buNone/>
                      </a:pPr>
                      <a:r>
                        <a:rPr lang="en-US" sz="1100"/>
                        <a:t>Traditional</a:t>
                      </a:r>
                      <a:endParaRPr sz="1100"/>
                    </a:p>
                  </a:txBody>
                  <a:tcPr marL="63500" marR="63500" marT="63500" marB="63500"/>
                </a:tc>
                <a:tc>
                  <a:txBody>
                    <a:bodyPr/>
                    <a:lstStyle/>
                    <a:p>
                      <a:pPr marL="0" lvl="0" indent="0" algn="ctr" rtl="0">
                        <a:spcBef>
                          <a:spcPts val="0"/>
                        </a:spcBef>
                        <a:spcAft>
                          <a:spcPts val="0"/>
                        </a:spcAft>
                        <a:buNone/>
                      </a:pPr>
                      <a:r>
                        <a:rPr lang="en-US" sz="1100"/>
                        <a:t>$4</a:t>
                      </a:r>
                      <a:endParaRPr sz="1100"/>
                    </a:p>
                  </a:txBody>
                  <a:tcPr marL="63500" marR="63500" marT="63500" marB="63500"/>
                </a:tc>
                <a:tc>
                  <a:txBody>
                    <a:bodyPr/>
                    <a:lstStyle/>
                    <a:p>
                      <a:pPr marL="0" lvl="0" indent="0" algn="ctr" rtl="0">
                        <a:spcBef>
                          <a:spcPts val="0"/>
                        </a:spcBef>
                        <a:spcAft>
                          <a:spcPts val="0"/>
                        </a:spcAft>
                        <a:buNone/>
                      </a:pPr>
                      <a:r>
                        <a:rPr lang="en-US" sz="1000"/>
                        <a:t>A: &lt;$10</a:t>
                      </a:r>
                      <a:endParaRPr sz="1000"/>
                    </a:p>
                  </a:txBody>
                  <a:tcPr marL="63500" marR="63500" marT="63500" marB="63500"/>
                </a:tc>
                <a:extLst>
                  <a:ext uri="{0D108BD9-81ED-4DB2-BD59-A6C34878D82A}">
                    <a16:rowId xmlns:a16="http://schemas.microsoft.com/office/drawing/2014/main" val="10001"/>
                  </a:ext>
                </a:extLst>
              </a:tr>
              <a:tr h="0">
                <a:tc>
                  <a:txBody>
                    <a:bodyPr/>
                    <a:lstStyle/>
                    <a:p>
                      <a:pPr marL="0" lvl="0" indent="0" algn="ctr" rtl="0">
                        <a:spcBef>
                          <a:spcPts val="0"/>
                        </a:spcBef>
                        <a:spcAft>
                          <a:spcPts val="0"/>
                        </a:spcAft>
                        <a:buNone/>
                      </a:pPr>
                      <a:r>
                        <a:rPr lang="en-US" sz="1000"/>
                        <a:t>Feb-2021</a:t>
                      </a:r>
                      <a:endParaRPr sz="1000"/>
                    </a:p>
                  </a:txBody>
                  <a:tcPr marL="63500" marR="63500" marT="63500" marB="63500"/>
                </a:tc>
                <a:tc>
                  <a:txBody>
                    <a:bodyPr/>
                    <a:lstStyle/>
                    <a:p>
                      <a:pPr marL="0" lvl="0" indent="0" algn="ctr" rtl="0">
                        <a:spcBef>
                          <a:spcPts val="0"/>
                        </a:spcBef>
                        <a:spcAft>
                          <a:spcPts val="0"/>
                        </a:spcAft>
                        <a:buNone/>
                      </a:pPr>
                      <a:r>
                        <a:rPr lang="en-US" sz="1100"/>
                        <a:t>xxxx02</a:t>
                      </a:r>
                      <a:endParaRPr sz="1100"/>
                    </a:p>
                  </a:txBody>
                  <a:tcPr marL="63500" marR="63500" marT="63500" marB="63500"/>
                </a:tc>
                <a:tc>
                  <a:txBody>
                    <a:bodyPr/>
                    <a:lstStyle/>
                    <a:p>
                      <a:pPr marL="0" lvl="0" indent="0" algn="ctr" rtl="0">
                        <a:spcBef>
                          <a:spcPts val="0"/>
                        </a:spcBef>
                        <a:spcAft>
                          <a:spcPts val="0"/>
                        </a:spcAft>
                        <a:buNone/>
                      </a:pPr>
                      <a:r>
                        <a:rPr lang="en-US" sz="1100"/>
                        <a:t>ETB Digital</a:t>
                      </a:r>
                      <a:endParaRPr sz="1100"/>
                    </a:p>
                  </a:txBody>
                  <a:tcPr marL="63500" marR="63500" marT="63500" marB="63500"/>
                </a:tc>
                <a:tc>
                  <a:txBody>
                    <a:bodyPr/>
                    <a:lstStyle/>
                    <a:p>
                      <a:pPr marL="0" lvl="0" indent="0" algn="ctr" rtl="0">
                        <a:spcBef>
                          <a:spcPts val="0"/>
                        </a:spcBef>
                        <a:spcAft>
                          <a:spcPts val="0"/>
                        </a:spcAft>
                        <a:buNone/>
                      </a:pPr>
                      <a:r>
                        <a:rPr lang="en-US" sz="1100"/>
                        <a:t>$95</a:t>
                      </a:r>
                      <a:endParaRPr sz="1100"/>
                    </a:p>
                  </a:txBody>
                  <a:tcPr marL="63500" marR="63500" marT="63500" marB="63500"/>
                </a:tc>
                <a:tc>
                  <a:txBody>
                    <a:bodyPr/>
                    <a:lstStyle/>
                    <a:p>
                      <a:pPr marL="0" lvl="0" indent="0" algn="ctr" rtl="0">
                        <a:spcBef>
                          <a:spcPts val="0"/>
                        </a:spcBef>
                        <a:spcAft>
                          <a:spcPts val="0"/>
                        </a:spcAft>
                        <a:buNone/>
                      </a:pPr>
                      <a:r>
                        <a:rPr lang="en-US" sz="1000"/>
                        <a:t>B: $10 - $100</a:t>
                      </a:r>
                      <a:endParaRPr sz="1000"/>
                    </a:p>
                  </a:txBody>
                  <a:tcPr marL="63500" marR="63500" marT="63500" marB="63500"/>
                </a:tc>
                <a:extLst>
                  <a:ext uri="{0D108BD9-81ED-4DB2-BD59-A6C34878D82A}">
                    <a16:rowId xmlns:a16="http://schemas.microsoft.com/office/drawing/2014/main" val="10002"/>
                  </a:ext>
                </a:extLst>
              </a:tr>
              <a:tr h="0">
                <a:tc>
                  <a:txBody>
                    <a:bodyPr/>
                    <a:lstStyle/>
                    <a:p>
                      <a:pPr marL="0" lvl="0" indent="0" algn="ctr" rtl="0">
                        <a:spcBef>
                          <a:spcPts val="0"/>
                        </a:spcBef>
                        <a:spcAft>
                          <a:spcPts val="0"/>
                        </a:spcAft>
                        <a:buNone/>
                      </a:pPr>
                      <a:r>
                        <a:rPr lang="en-US" sz="1000"/>
                        <a:t>…</a:t>
                      </a:r>
                      <a:endParaRPr sz="1000"/>
                    </a:p>
                  </a:txBody>
                  <a:tcPr marL="63500" marR="63500" marT="63500" marB="63500"/>
                </a:tc>
                <a:tc>
                  <a:txBody>
                    <a:bodyPr/>
                    <a:lstStyle/>
                    <a:p>
                      <a:pPr marL="0" lvl="0" indent="0" algn="ctr" rtl="0">
                        <a:spcBef>
                          <a:spcPts val="0"/>
                        </a:spcBef>
                        <a:spcAft>
                          <a:spcPts val="0"/>
                        </a:spcAft>
                        <a:buNone/>
                      </a:pPr>
                      <a:r>
                        <a:rPr lang="en-US" sz="1100"/>
                        <a:t>…</a:t>
                      </a:r>
                      <a:endParaRPr sz="1100"/>
                    </a:p>
                  </a:txBody>
                  <a:tcPr marL="63500" marR="63500" marT="63500" marB="63500"/>
                </a:tc>
                <a:tc>
                  <a:txBody>
                    <a:bodyPr/>
                    <a:lstStyle/>
                    <a:p>
                      <a:pPr marL="0" lvl="0" indent="0" algn="ctr" rtl="0">
                        <a:spcBef>
                          <a:spcPts val="0"/>
                        </a:spcBef>
                        <a:spcAft>
                          <a:spcPts val="0"/>
                        </a:spcAft>
                        <a:buNone/>
                      </a:pPr>
                      <a:r>
                        <a:rPr lang="en-US" sz="1100"/>
                        <a:t>…</a:t>
                      </a:r>
                      <a:endParaRPr sz="1100"/>
                    </a:p>
                  </a:txBody>
                  <a:tcPr marL="63500" marR="63500" marT="63500" marB="63500"/>
                </a:tc>
                <a:tc>
                  <a:txBody>
                    <a:bodyPr/>
                    <a:lstStyle/>
                    <a:p>
                      <a:pPr marL="0" lvl="0" indent="0" algn="ctr" rtl="0">
                        <a:spcBef>
                          <a:spcPts val="0"/>
                        </a:spcBef>
                        <a:spcAft>
                          <a:spcPts val="0"/>
                        </a:spcAft>
                        <a:buNone/>
                      </a:pPr>
                      <a:r>
                        <a:rPr lang="en-US" sz="1100"/>
                        <a:t>…</a:t>
                      </a:r>
                      <a:endParaRPr sz="1100"/>
                    </a:p>
                  </a:txBody>
                  <a:tcPr marL="63500" marR="63500" marT="63500" marB="63500"/>
                </a:tc>
                <a:tc>
                  <a:txBody>
                    <a:bodyPr/>
                    <a:lstStyle/>
                    <a:p>
                      <a:pPr marL="0" lvl="0" indent="0" algn="ctr" rtl="0">
                        <a:spcBef>
                          <a:spcPts val="0"/>
                        </a:spcBef>
                        <a:spcAft>
                          <a:spcPts val="0"/>
                        </a:spcAft>
                        <a:buNone/>
                      </a:pPr>
                      <a:r>
                        <a:rPr lang="en-US" sz="1100"/>
                        <a:t>…</a:t>
                      </a:r>
                      <a:endParaRPr sz="1100"/>
                    </a:p>
                  </a:txBody>
                  <a:tcPr marL="63500" marR="63500" marT="63500" marB="63500"/>
                </a:tc>
                <a:extLst>
                  <a:ext uri="{0D108BD9-81ED-4DB2-BD59-A6C34878D82A}">
                    <a16:rowId xmlns:a16="http://schemas.microsoft.com/office/drawing/2014/main" val="10003"/>
                  </a:ext>
                </a:extLst>
              </a:tr>
            </a:tbl>
          </a:graphicData>
        </a:graphic>
      </p:graphicFrame>
      <p:sp>
        <p:nvSpPr>
          <p:cNvPr id="301" name="Google Shape;301;g19b4b019e43_0_113"/>
          <p:cNvSpPr txBox="1"/>
          <p:nvPr/>
        </p:nvSpPr>
        <p:spPr>
          <a:xfrm>
            <a:off x="5851200" y="2632150"/>
            <a:ext cx="57312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b="1"/>
              <a:t>Fig 2</a:t>
            </a:r>
            <a:endParaRPr sz="1000" b="1"/>
          </a:p>
        </p:txBody>
      </p:sp>
      <p:graphicFrame>
        <p:nvGraphicFramePr>
          <p:cNvPr id="302" name="Google Shape;302;g19b4b019e43_0_113"/>
          <p:cNvGraphicFramePr/>
          <p:nvPr/>
        </p:nvGraphicFramePr>
        <p:xfrm>
          <a:off x="5851175" y="5006950"/>
          <a:ext cx="5731250" cy="1513840"/>
        </p:xfrm>
        <a:graphic>
          <a:graphicData uri="http://schemas.openxmlformats.org/drawingml/2006/table">
            <a:tbl>
              <a:tblPr>
                <a:noFill/>
                <a:tableStyleId>{9433B2D3-8186-43C3-A06F-6E27157634E1}</a:tableStyleId>
              </a:tblPr>
              <a:tblGrid>
                <a:gridCol w="1146250">
                  <a:extLst>
                    <a:ext uri="{9D8B030D-6E8A-4147-A177-3AD203B41FA5}">
                      <a16:colId xmlns:a16="http://schemas.microsoft.com/office/drawing/2014/main" val="20000"/>
                    </a:ext>
                  </a:extLst>
                </a:gridCol>
                <a:gridCol w="1146250">
                  <a:extLst>
                    <a:ext uri="{9D8B030D-6E8A-4147-A177-3AD203B41FA5}">
                      <a16:colId xmlns:a16="http://schemas.microsoft.com/office/drawing/2014/main" val="20001"/>
                    </a:ext>
                  </a:extLst>
                </a:gridCol>
                <a:gridCol w="1146250">
                  <a:extLst>
                    <a:ext uri="{9D8B030D-6E8A-4147-A177-3AD203B41FA5}">
                      <a16:colId xmlns:a16="http://schemas.microsoft.com/office/drawing/2014/main" val="20002"/>
                    </a:ext>
                  </a:extLst>
                </a:gridCol>
                <a:gridCol w="1146250">
                  <a:extLst>
                    <a:ext uri="{9D8B030D-6E8A-4147-A177-3AD203B41FA5}">
                      <a16:colId xmlns:a16="http://schemas.microsoft.com/office/drawing/2014/main" val="20003"/>
                    </a:ext>
                  </a:extLst>
                </a:gridCol>
                <a:gridCol w="1146250">
                  <a:extLst>
                    <a:ext uri="{9D8B030D-6E8A-4147-A177-3AD203B41FA5}">
                      <a16:colId xmlns:a16="http://schemas.microsoft.com/office/drawing/2014/main" val="20004"/>
                    </a:ext>
                  </a:extLst>
                </a:gridCol>
              </a:tblGrid>
              <a:tr h="0">
                <a:tc>
                  <a:txBody>
                    <a:bodyPr/>
                    <a:lstStyle/>
                    <a:p>
                      <a:pPr marL="0" lvl="0" indent="0" algn="ctr" rtl="0">
                        <a:spcBef>
                          <a:spcPts val="0"/>
                        </a:spcBef>
                        <a:spcAft>
                          <a:spcPts val="0"/>
                        </a:spcAft>
                        <a:buNone/>
                      </a:pPr>
                      <a:r>
                        <a:rPr lang="en-US" sz="1100"/>
                        <a:t>Balance Month</a:t>
                      </a:r>
                      <a:endParaRPr sz="1100"/>
                    </a:p>
                  </a:txBody>
                  <a:tcPr marL="63500" marR="63500" marT="63500" marB="63500"/>
                </a:tc>
                <a:tc>
                  <a:txBody>
                    <a:bodyPr/>
                    <a:lstStyle/>
                    <a:p>
                      <a:pPr marL="0" lvl="0" indent="0" algn="ctr" rtl="0">
                        <a:spcBef>
                          <a:spcPts val="0"/>
                        </a:spcBef>
                        <a:spcAft>
                          <a:spcPts val="0"/>
                        </a:spcAft>
                        <a:buNone/>
                      </a:pPr>
                      <a:r>
                        <a:rPr lang="en-US" sz="1100"/>
                        <a:t>Balance Bucket</a:t>
                      </a:r>
                      <a:endParaRPr sz="1100"/>
                    </a:p>
                  </a:txBody>
                  <a:tcPr marL="63500" marR="63500" marT="63500" marB="63500"/>
                </a:tc>
                <a:tc>
                  <a:txBody>
                    <a:bodyPr/>
                    <a:lstStyle/>
                    <a:p>
                      <a:pPr marL="0" lvl="0" indent="0" algn="ctr" rtl="0">
                        <a:spcBef>
                          <a:spcPts val="0"/>
                        </a:spcBef>
                        <a:spcAft>
                          <a:spcPts val="0"/>
                        </a:spcAft>
                        <a:buNone/>
                      </a:pPr>
                      <a:r>
                        <a:rPr lang="en-US" sz="1100"/>
                        <a:t>No of ETB Digital Customers</a:t>
                      </a:r>
                      <a:endParaRPr sz="1100"/>
                    </a:p>
                  </a:txBody>
                  <a:tcPr marL="63500" marR="63500" marT="63500" marB="63500"/>
                </a:tc>
                <a:tc>
                  <a:txBody>
                    <a:bodyPr/>
                    <a:lstStyle/>
                    <a:p>
                      <a:pPr marL="0" lvl="0" indent="0" algn="ctr" rtl="0">
                        <a:spcBef>
                          <a:spcPts val="0"/>
                        </a:spcBef>
                        <a:spcAft>
                          <a:spcPts val="0"/>
                        </a:spcAft>
                        <a:buNone/>
                      </a:pPr>
                      <a:r>
                        <a:rPr lang="en-US" sz="1100"/>
                        <a:t>No of NTB Digital Customers</a:t>
                      </a:r>
                      <a:endParaRPr sz="1100"/>
                    </a:p>
                  </a:txBody>
                  <a:tcPr marL="63500" marR="63500" marT="63500" marB="63500"/>
                </a:tc>
                <a:tc>
                  <a:txBody>
                    <a:bodyPr/>
                    <a:lstStyle/>
                    <a:p>
                      <a:pPr marL="0" lvl="0" indent="0" algn="ctr" rtl="0">
                        <a:spcBef>
                          <a:spcPts val="0"/>
                        </a:spcBef>
                        <a:spcAft>
                          <a:spcPts val="0"/>
                        </a:spcAft>
                        <a:buNone/>
                      </a:pPr>
                      <a:r>
                        <a:rPr lang="en-US" sz="1100"/>
                        <a:t>No of Traditional Customers</a:t>
                      </a:r>
                      <a:endParaRPr sz="1100"/>
                    </a:p>
                  </a:txBody>
                  <a:tcPr marL="63500" marR="63500" marT="63500" marB="63500"/>
                </a:tc>
                <a:extLst>
                  <a:ext uri="{0D108BD9-81ED-4DB2-BD59-A6C34878D82A}">
                    <a16:rowId xmlns:a16="http://schemas.microsoft.com/office/drawing/2014/main" val="10000"/>
                  </a:ext>
                </a:extLst>
              </a:tr>
              <a:tr h="0">
                <a:tc>
                  <a:txBody>
                    <a:bodyPr/>
                    <a:lstStyle/>
                    <a:p>
                      <a:pPr marL="0" lvl="0" indent="0" algn="ctr" rtl="0">
                        <a:spcBef>
                          <a:spcPts val="0"/>
                        </a:spcBef>
                        <a:spcAft>
                          <a:spcPts val="0"/>
                        </a:spcAft>
                        <a:buNone/>
                      </a:pPr>
                      <a:r>
                        <a:rPr lang="en-US" sz="1000"/>
                        <a:t>Jan-2021</a:t>
                      </a:r>
                      <a:endParaRPr sz="1000"/>
                    </a:p>
                  </a:txBody>
                  <a:tcPr marL="63500" marR="63500" marT="63500" marB="63500"/>
                </a:tc>
                <a:tc>
                  <a:txBody>
                    <a:bodyPr/>
                    <a:lstStyle/>
                    <a:p>
                      <a:pPr marL="0" lvl="0" indent="0" algn="ctr" rtl="0">
                        <a:spcBef>
                          <a:spcPts val="0"/>
                        </a:spcBef>
                        <a:spcAft>
                          <a:spcPts val="0"/>
                        </a:spcAft>
                        <a:buNone/>
                      </a:pPr>
                      <a:r>
                        <a:rPr lang="en-US" sz="1000"/>
                        <a:t>A: &lt;$10</a:t>
                      </a:r>
                      <a:endParaRPr sz="1000"/>
                    </a:p>
                  </a:txBody>
                  <a:tcPr marL="63500" marR="63500" marT="63500" marB="63500"/>
                </a:tc>
                <a:tc>
                  <a:txBody>
                    <a:bodyPr/>
                    <a:lstStyle/>
                    <a:p>
                      <a:pPr marL="0" lvl="0" indent="0" algn="ctr" rtl="0">
                        <a:spcBef>
                          <a:spcPts val="0"/>
                        </a:spcBef>
                        <a:spcAft>
                          <a:spcPts val="0"/>
                        </a:spcAft>
                        <a:buNone/>
                      </a:pPr>
                      <a:r>
                        <a:rPr lang="en-US" sz="1100"/>
                        <a:t>600</a:t>
                      </a:r>
                      <a:endParaRPr sz="1100"/>
                    </a:p>
                  </a:txBody>
                  <a:tcPr marL="63500" marR="63500" marT="63500" marB="63500"/>
                </a:tc>
                <a:tc>
                  <a:txBody>
                    <a:bodyPr/>
                    <a:lstStyle/>
                    <a:p>
                      <a:pPr marL="0" lvl="0" indent="0" algn="ctr" rtl="0">
                        <a:spcBef>
                          <a:spcPts val="0"/>
                        </a:spcBef>
                        <a:spcAft>
                          <a:spcPts val="0"/>
                        </a:spcAft>
                        <a:buNone/>
                      </a:pPr>
                      <a:r>
                        <a:rPr lang="en-US" sz="1100"/>
                        <a:t>1200</a:t>
                      </a:r>
                      <a:endParaRPr sz="1100"/>
                    </a:p>
                  </a:txBody>
                  <a:tcPr marL="63500" marR="63500" marT="63500" marB="63500"/>
                </a:tc>
                <a:tc>
                  <a:txBody>
                    <a:bodyPr/>
                    <a:lstStyle/>
                    <a:p>
                      <a:pPr marL="0" lvl="0" indent="0" algn="ctr" rtl="0">
                        <a:spcBef>
                          <a:spcPts val="0"/>
                        </a:spcBef>
                        <a:spcAft>
                          <a:spcPts val="0"/>
                        </a:spcAft>
                        <a:buNone/>
                      </a:pPr>
                      <a:r>
                        <a:rPr lang="en-US" sz="1100"/>
                        <a:t>1800</a:t>
                      </a:r>
                      <a:endParaRPr sz="1100"/>
                    </a:p>
                  </a:txBody>
                  <a:tcPr marL="63500" marR="63500" marT="63500" marB="63500"/>
                </a:tc>
                <a:extLst>
                  <a:ext uri="{0D108BD9-81ED-4DB2-BD59-A6C34878D82A}">
                    <a16:rowId xmlns:a16="http://schemas.microsoft.com/office/drawing/2014/main" val="10001"/>
                  </a:ext>
                </a:extLst>
              </a:tr>
              <a:tr h="0">
                <a:tc>
                  <a:txBody>
                    <a:bodyPr/>
                    <a:lstStyle/>
                    <a:p>
                      <a:pPr marL="0" lvl="0" indent="0" algn="ctr" rtl="0">
                        <a:spcBef>
                          <a:spcPts val="0"/>
                        </a:spcBef>
                        <a:spcAft>
                          <a:spcPts val="0"/>
                        </a:spcAft>
                        <a:buNone/>
                      </a:pPr>
                      <a:r>
                        <a:rPr lang="en-US" sz="1000"/>
                        <a:t>Feb-2021</a:t>
                      </a:r>
                      <a:endParaRPr sz="1000"/>
                    </a:p>
                  </a:txBody>
                  <a:tcPr marL="63500" marR="63500" marT="63500" marB="63500"/>
                </a:tc>
                <a:tc>
                  <a:txBody>
                    <a:bodyPr/>
                    <a:lstStyle/>
                    <a:p>
                      <a:pPr marL="0" lvl="0" indent="0" algn="ctr" rtl="0">
                        <a:spcBef>
                          <a:spcPts val="0"/>
                        </a:spcBef>
                        <a:spcAft>
                          <a:spcPts val="0"/>
                        </a:spcAft>
                        <a:buNone/>
                      </a:pPr>
                      <a:r>
                        <a:rPr lang="en-US" sz="1000"/>
                        <a:t>B: $10 - $100</a:t>
                      </a:r>
                      <a:endParaRPr sz="1000"/>
                    </a:p>
                  </a:txBody>
                  <a:tcPr marL="63500" marR="63500" marT="63500" marB="63500"/>
                </a:tc>
                <a:tc>
                  <a:txBody>
                    <a:bodyPr/>
                    <a:lstStyle/>
                    <a:p>
                      <a:pPr marL="0" lvl="0" indent="0" algn="ctr" rtl="0">
                        <a:spcBef>
                          <a:spcPts val="0"/>
                        </a:spcBef>
                        <a:spcAft>
                          <a:spcPts val="0"/>
                        </a:spcAft>
                        <a:buNone/>
                      </a:pPr>
                      <a:r>
                        <a:rPr lang="en-US" sz="1100"/>
                        <a:t>500</a:t>
                      </a:r>
                      <a:endParaRPr sz="1100"/>
                    </a:p>
                  </a:txBody>
                  <a:tcPr marL="63500" marR="63500" marT="63500" marB="63500"/>
                </a:tc>
                <a:tc>
                  <a:txBody>
                    <a:bodyPr/>
                    <a:lstStyle/>
                    <a:p>
                      <a:pPr marL="0" lvl="0" indent="0" algn="ctr" rtl="0">
                        <a:spcBef>
                          <a:spcPts val="0"/>
                        </a:spcBef>
                        <a:spcAft>
                          <a:spcPts val="0"/>
                        </a:spcAft>
                        <a:buNone/>
                      </a:pPr>
                      <a:r>
                        <a:rPr lang="en-US" sz="1100"/>
                        <a:t>1800</a:t>
                      </a:r>
                      <a:endParaRPr sz="1100"/>
                    </a:p>
                  </a:txBody>
                  <a:tcPr marL="63500" marR="63500" marT="63500" marB="63500"/>
                </a:tc>
                <a:tc>
                  <a:txBody>
                    <a:bodyPr/>
                    <a:lstStyle/>
                    <a:p>
                      <a:pPr marL="0" lvl="0" indent="0" algn="ctr" rtl="0">
                        <a:spcBef>
                          <a:spcPts val="0"/>
                        </a:spcBef>
                        <a:spcAft>
                          <a:spcPts val="0"/>
                        </a:spcAft>
                        <a:buNone/>
                      </a:pPr>
                      <a:r>
                        <a:rPr lang="en-US" sz="1100"/>
                        <a:t>2300</a:t>
                      </a:r>
                      <a:endParaRPr sz="1100"/>
                    </a:p>
                  </a:txBody>
                  <a:tcPr marL="63500" marR="63500" marT="63500" marB="63500"/>
                </a:tc>
                <a:extLst>
                  <a:ext uri="{0D108BD9-81ED-4DB2-BD59-A6C34878D82A}">
                    <a16:rowId xmlns:a16="http://schemas.microsoft.com/office/drawing/2014/main" val="10002"/>
                  </a:ext>
                </a:extLst>
              </a:tr>
              <a:tr h="0">
                <a:tc>
                  <a:txBody>
                    <a:bodyPr/>
                    <a:lstStyle/>
                    <a:p>
                      <a:pPr marL="0" lvl="0" indent="0" algn="ctr" rtl="0">
                        <a:spcBef>
                          <a:spcPts val="0"/>
                        </a:spcBef>
                        <a:spcAft>
                          <a:spcPts val="0"/>
                        </a:spcAft>
                        <a:buNone/>
                      </a:pPr>
                      <a:r>
                        <a:rPr lang="en-US" sz="1000"/>
                        <a:t>…</a:t>
                      </a:r>
                      <a:endParaRPr sz="1000"/>
                    </a:p>
                  </a:txBody>
                  <a:tcPr marL="63500" marR="63500" marT="63500" marB="63500"/>
                </a:tc>
                <a:tc>
                  <a:txBody>
                    <a:bodyPr/>
                    <a:lstStyle/>
                    <a:p>
                      <a:pPr marL="0" lvl="0" indent="0" algn="ctr" rtl="0">
                        <a:spcBef>
                          <a:spcPts val="0"/>
                        </a:spcBef>
                        <a:spcAft>
                          <a:spcPts val="0"/>
                        </a:spcAft>
                        <a:buNone/>
                      </a:pPr>
                      <a:r>
                        <a:rPr lang="en-US" sz="1100"/>
                        <a:t>…</a:t>
                      </a:r>
                      <a:endParaRPr sz="1100"/>
                    </a:p>
                  </a:txBody>
                  <a:tcPr marL="63500" marR="63500" marT="63500" marB="63500"/>
                </a:tc>
                <a:tc>
                  <a:txBody>
                    <a:bodyPr/>
                    <a:lstStyle/>
                    <a:p>
                      <a:pPr marL="0" lvl="0" indent="0" algn="ctr" rtl="0">
                        <a:spcBef>
                          <a:spcPts val="0"/>
                        </a:spcBef>
                        <a:spcAft>
                          <a:spcPts val="0"/>
                        </a:spcAft>
                        <a:buNone/>
                      </a:pPr>
                      <a:r>
                        <a:rPr lang="en-US" sz="1100"/>
                        <a:t>…</a:t>
                      </a:r>
                      <a:endParaRPr sz="1100"/>
                    </a:p>
                  </a:txBody>
                  <a:tcPr marL="63500" marR="63500" marT="63500" marB="63500"/>
                </a:tc>
                <a:tc>
                  <a:txBody>
                    <a:bodyPr/>
                    <a:lstStyle/>
                    <a:p>
                      <a:pPr marL="0" lvl="0" indent="0" algn="ctr" rtl="0">
                        <a:spcBef>
                          <a:spcPts val="0"/>
                        </a:spcBef>
                        <a:spcAft>
                          <a:spcPts val="0"/>
                        </a:spcAft>
                        <a:buNone/>
                      </a:pPr>
                      <a:r>
                        <a:rPr lang="en-US" sz="1100"/>
                        <a:t>…</a:t>
                      </a:r>
                      <a:endParaRPr sz="1100"/>
                    </a:p>
                  </a:txBody>
                  <a:tcPr marL="63500" marR="63500" marT="63500" marB="63500"/>
                </a:tc>
                <a:tc>
                  <a:txBody>
                    <a:bodyPr/>
                    <a:lstStyle/>
                    <a:p>
                      <a:pPr marL="0" lvl="0" indent="0" algn="ctr" rtl="0">
                        <a:spcBef>
                          <a:spcPts val="0"/>
                        </a:spcBef>
                        <a:spcAft>
                          <a:spcPts val="0"/>
                        </a:spcAft>
                        <a:buNone/>
                      </a:pPr>
                      <a:r>
                        <a:rPr lang="en-US" sz="1100"/>
                        <a:t>…</a:t>
                      </a:r>
                      <a:endParaRPr sz="1100"/>
                    </a:p>
                  </a:txBody>
                  <a:tcPr marL="63500" marR="63500" marT="63500" marB="63500"/>
                </a:tc>
                <a:extLst>
                  <a:ext uri="{0D108BD9-81ED-4DB2-BD59-A6C34878D82A}">
                    <a16:rowId xmlns:a16="http://schemas.microsoft.com/office/drawing/2014/main" val="10003"/>
                  </a:ext>
                </a:extLst>
              </a:tr>
            </a:tbl>
          </a:graphicData>
        </a:graphic>
      </p:graphicFrame>
      <p:sp>
        <p:nvSpPr>
          <p:cNvPr id="303" name="Google Shape;303;g19b4b019e43_0_113"/>
          <p:cNvSpPr txBox="1"/>
          <p:nvPr/>
        </p:nvSpPr>
        <p:spPr>
          <a:xfrm>
            <a:off x="5851200" y="4738600"/>
            <a:ext cx="57312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b="1"/>
              <a:t>Fig 3</a:t>
            </a:r>
            <a:endParaRPr sz="1000" b="1"/>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Google Shape;345;g19b4b019e43_0_214"/>
          <p:cNvSpPr txBox="1">
            <a:spLocks noGrp="1"/>
          </p:cNvSpPr>
          <p:nvPr>
            <p:ph type="title"/>
          </p:nvPr>
        </p:nvSpPr>
        <p:spPr>
          <a:xfrm>
            <a:off x="609600" y="2649264"/>
            <a:ext cx="10972800" cy="779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4800"/>
              <a:buFont typeface="Arial"/>
              <a:buNone/>
            </a:pPr>
            <a:r>
              <a:rPr lang="en-US"/>
              <a:t>Dashboard Development</a:t>
            </a:r>
            <a:endParaRPr/>
          </a:p>
        </p:txBody>
      </p:sp>
      <p:sp>
        <p:nvSpPr>
          <p:cNvPr id="346" name="Google Shape;346;g19b4b019e43_0_214"/>
          <p:cNvSpPr txBox="1">
            <a:spLocks noGrp="1"/>
          </p:cNvSpPr>
          <p:nvPr>
            <p:ph type="body" idx="1"/>
          </p:nvPr>
        </p:nvSpPr>
        <p:spPr>
          <a:xfrm>
            <a:off x="609600" y="3429000"/>
            <a:ext cx="10972800" cy="6684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SzPts val="2400"/>
              <a:buNone/>
            </a:pPr>
            <a:r>
              <a:rPr lang="en-US" sz="2300" dirty="0"/>
              <a:t>Client Borrowing Behavior: 6-month Follow-up Loan Rate</a:t>
            </a:r>
            <a:endParaRP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g1590823759b_1_36"/>
          <p:cNvSpPr txBox="1">
            <a:spLocks noGrp="1"/>
          </p:cNvSpPr>
          <p:nvPr>
            <p:ph type="sldNum" idx="12"/>
          </p:nvPr>
        </p:nvSpPr>
        <p:spPr>
          <a:xfrm>
            <a:off x="9347200" y="6527007"/>
            <a:ext cx="28449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00"/>
              <a:buNone/>
            </a:pPr>
            <a:fld id="{00000000-1234-1234-1234-123412341234}" type="slidenum">
              <a:rPr lang="en-US"/>
              <a:t>23</a:t>
            </a:fld>
            <a:endParaRPr/>
          </a:p>
        </p:txBody>
      </p:sp>
      <p:sp>
        <p:nvSpPr>
          <p:cNvPr id="227" name="Google Shape;227;g1590823759b_1_36"/>
          <p:cNvSpPr txBox="1">
            <a:spLocks noGrp="1"/>
          </p:cNvSpPr>
          <p:nvPr>
            <p:ph type="title"/>
          </p:nvPr>
        </p:nvSpPr>
        <p:spPr>
          <a:xfrm>
            <a:off x="609598" y="330993"/>
            <a:ext cx="11297479" cy="3651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Client Borrowing Behavior: 6-month Follow-up Loan Rate</a:t>
            </a:r>
            <a:endParaRPr b="1" dirty="0"/>
          </a:p>
        </p:txBody>
      </p:sp>
      <p:pic>
        <p:nvPicPr>
          <p:cNvPr id="3" name="Picture 2" descr="A graph of a line and a number&#10;&#10;Description automatically generated with medium confidence">
            <a:extLst>
              <a:ext uri="{FF2B5EF4-FFF2-40B4-BE49-F238E27FC236}">
                <a16:creationId xmlns:a16="http://schemas.microsoft.com/office/drawing/2014/main" id="{B6C19ABC-D5F7-C7A0-0304-CAF5A042A77D}"/>
              </a:ext>
            </a:extLst>
          </p:cNvPr>
          <p:cNvPicPr>
            <a:picLocks noChangeAspect="1"/>
          </p:cNvPicPr>
          <p:nvPr/>
        </p:nvPicPr>
        <p:blipFill>
          <a:blip r:embed="rId3"/>
          <a:stretch>
            <a:fillRect/>
          </a:stretch>
        </p:blipFill>
        <p:spPr>
          <a:xfrm>
            <a:off x="2321890" y="960602"/>
            <a:ext cx="6543814" cy="5832152"/>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g19b4b019e43_0_220"/>
          <p:cNvSpPr txBox="1">
            <a:spLocks noGrp="1"/>
          </p:cNvSpPr>
          <p:nvPr>
            <p:ph type="sldNum" idx="12"/>
          </p:nvPr>
        </p:nvSpPr>
        <p:spPr>
          <a:xfrm>
            <a:off x="9347200" y="6621502"/>
            <a:ext cx="2844900" cy="2316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24</a:t>
            </a:fld>
            <a:endParaRPr/>
          </a:p>
        </p:txBody>
      </p:sp>
      <p:sp>
        <p:nvSpPr>
          <p:cNvPr id="360" name="Google Shape;360;g19b4b019e43_0_220"/>
          <p:cNvSpPr txBox="1">
            <a:spLocks noGrp="1"/>
          </p:cNvSpPr>
          <p:nvPr>
            <p:ph type="body" idx="2"/>
          </p:nvPr>
        </p:nvSpPr>
        <p:spPr>
          <a:xfrm>
            <a:off x="609599" y="864393"/>
            <a:ext cx="10972800" cy="297000"/>
          </a:xfrm>
          <a:prstGeom prst="rect">
            <a:avLst/>
          </a:prstGeom>
        </p:spPr>
        <p:txBody>
          <a:bodyPr spcFirstLastPara="1" wrap="square" lIns="0" tIns="0" rIns="0" bIns="0" anchor="t" anchorCtr="0">
            <a:noAutofit/>
          </a:bodyPr>
          <a:lstStyle/>
          <a:p>
            <a:pPr marL="0" lvl="0" indent="0" algn="l" rtl="0">
              <a:spcBef>
                <a:spcPts val="360"/>
              </a:spcBef>
              <a:spcAft>
                <a:spcPts val="0"/>
              </a:spcAft>
              <a:buNone/>
            </a:pPr>
            <a:r>
              <a:rPr lang="en-US"/>
              <a:t>Sample Output Table</a:t>
            </a:r>
            <a:endParaRPr/>
          </a:p>
        </p:txBody>
      </p:sp>
      <p:sp>
        <p:nvSpPr>
          <p:cNvPr id="361" name="Google Shape;361;g19b4b019e43_0_220"/>
          <p:cNvSpPr txBox="1">
            <a:spLocks noGrp="1"/>
          </p:cNvSpPr>
          <p:nvPr>
            <p:ph type="title"/>
          </p:nvPr>
        </p:nvSpPr>
        <p:spPr>
          <a:xfrm>
            <a:off x="609598" y="330993"/>
            <a:ext cx="11582401" cy="533400"/>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en-US" b="1" dirty="0"/>
              <a:t>Client Borrowing Behavior: 6-month Follow-up Loan Rate</a:t>
            </a:r>
            <a:endParaRPr dirty="0"/>
          </a:p>
        </p:txBody>
      </p:sp>
      <p:graphicFrame>
        <p:nvGraphicFramePr>
          <p:cNvPr id="362" name="Google Shape;362;g19b4b019e43_0_220"/>
          <p:cNvGraphicFramePr/>
          <p:nvPr>
            <p:extLst>
              <p:ext uri="{D42A27DB-BD31-4B8C-83A1-F6EECF244321}">
                <p14:modId xmlns:p14="http://schemas.microsoft.com/office/powerpoint/2010/main" val="3682290539"/>
              </p:ext>
            </p:extLst>
          </p:nvPr>
        </p:nvGraphicFramePr>
        <p:xfrm>
          <a:off x="1211150" y="1907450"/>
          <a:ext cx="6305925" cy="2042160"/>
        </p:xfrm>
        <a:graphic>
          <a:graphicData uri="http://schemas.openxmlformats.org/drawingml/2006/table">
            <a:tbl>
              <a:tblPr>
                <a:noFill/>
                <a:tableStyleId>{9433B2D3-8186-43C3-A06F-6E27157634E1}</a:tableStyleId>
              </a:tblPr>
              <a:tblGrid>
                <a:gridCol w="1281700">
                  <a:extLst>
                    <a:ext uri="{9D8B030D-6E8A-4147-A177-3AD203B41FA5}">
                      <a16:colId xmlns:a16="http://schemas.microsoft.com/office/drawing/2014/main" val="20000"/>
                    </a:ext>
                  </a:extLst>
                </a:gridCol>
                <a:gridCol w="2321350">
                  <a:extLst>
                    <a:ext uri="{9D8B030D-6E8A-4147-A177-3AD203B41FA5}">
                      <a16:colId xmlns:a16="http://schemas.microsoft.com/office/drawing/2014/main" val="20003"/>
                    </a:ext>
                  </a:extLst>
                </a:gridCol>
                <a:gridCol w="2702875">
                  <a:extLst>
                    <a:ext uri="{9D8B030D-6E8A-4147-A177-3AD203B41FA5}">
                      <a16:colId xmlns:a16="http://schemas.microsoft.com/office/drawing/2014/main" val="20004"/>
                    </a:ext>
                  </a:extLst>
                </a:gridCol>
              </a:tblGrid>
              <a:tr h="0">
                <a:tc>
                  <a:txBody>
                    <a:bodyPr/>
                    <a:lstStyle/>
                    <a:p>
                      <a:pPr marL="0" lvl="0" indent="0" algn="ctr" rtl="0">
                        <a:spcBef>
                          <a:spcPts val="0"/>
                        </a:spcBef>
                        <a:spcAft>
                          <a:spcPts val="0"/>
                        </a:spcAft>
                        <a:buNone/>
                      </a:pPr>
                      <a:r>
                        <a:rPr lang="en-US" sz="1200" b="1"/>
                        <a:t>Month </a:t>
                      </a:r>
                      <a:endParaRPr sz="1200" b="1"/>
                    </a:p>
                  </a:txBody>
                  <a:tcPr marL="63500" marR="63500" marT="63500" marB="63500"/>
                </a:tc>
                <a:tc>
                  <a:txBody>
                    <a:bodyPr/>
                    <a:lstStyle/>
                    <a:p>
                      <a:pPr marL="0" lvl="0" indent="0" algn="ctr" rtl="0">
                        <a:spcBef>
                          <a:spcPts val="0"/>
                        </a:spcBef>
                        <a:spcAft>
                          <a:spcPts val="0"/>
                        </a:spcAft>
                        <a:buNone/>
                      </a:pPr>
                      <a:r>
                        <a:rPr lang="en-US" sz="1200" b="1"/>
                        <a:t>6-months follow-up loan rate for Digital customers</a:t>
                      </a:r>
                      <a:endParaRPr sz="1200" b="1"/>
                    </a:p>
                  </a:txBody>
                  <a:tcPr marL="63500" marR="63500" marT="63500" marB="63500"/>
                </a:tc>
                <a:tc>
                  <a:txBody>
                    <a:bodyPr/>
                    <a:lstStyle/>
                    <a:p>
                      <a:pPr marL="0" lvl="0" indent="0" algn="ctr" rtl="0">
                        <a:spcBef>
                          <a:spcPts val="0"/>
                        </a:spcBef>
                        <a:spcAft>
                          <a:spcPts val="0"/>
                        </a:spcAft>
                        <a:buNone/>
                      </a:pPr>
                      <a:r>
                        <a:rPr lang="en-US" sz="1200" b="1"/>
                        <a:t>6-months follow-up loan rate for Traditional customers</a:t>
                      </a:r>
                      <a:endParaRPr sz="1200" b="1"/>
                    </a:p>
                  </a:txBody>
                  <a:tcPr marL="63500" marR="63500" marT="63500" marB="63500"/>
                </a:tc>
                <a:extLst>
                  <a:ext uri="{0D108BD9-81ED-4DB2-BD59-A6C34878D82A}">
                    <a16:rowId xmlns:a16="http://schemas.microsoft.com/office/drawing/2014/main" val="10000"/>
                  </a:ext>
                </a:extLst>
              </a:tr>
              <a:tr h="309875">
                <a:tc>
                  <a:txBody>
                    <a:bodyPr/>
                    <a:lstStyle/>
                    <a:p>
                      <a:pPr marL="0" lvl="0" indent="0" algn="ctr" rtl="0">
                        <a:spcBef>
                          <a:spcPts val="0"/>
                        </a:spcBef>
                        <a:spcAft>
                          <a:spcPts val="0"/>
                        </a:spcAft>
                        <a:buNone/>
                      </a:pPr>
                      <a:r>
                        <a:rPr lang="en-US" sz="1200"/>
                        <a:t>Jan-2021</a:t>
                      </a:r>
                      <a:endParaRPr sz="1200"/>
                    </a:p>
                  </a:txBody>
                  <a:tcPr marL="63500" marR="63500" marT="63500" marB="63500"/>
                </a:tc>
                <a:tc>
                  <a:txBody>
                    <a:bodyPr/>
                    <a:lstStyle/>
                    <a:p>
                      <a:pPr marL="0" lvl="0" indent="0" algn="ctr" rtl="0">
                        <a:spcBef>
                          <a:spcPts val="0"/>
                        </a:spcBef>
                        <a:spcAft>
                          <a:spcPts val="0"/>
                        </a:spcAft>
                        <a:buNone/>
                      </a:pPr>
                      <a:r>
                        <a:rPr lang="en-US" sz="1200"/>
                        <a:t>57%</a:t>
                      </a:r>
                      <a:endParaRPr sz="1200"/>
                    </a:p>
                  </a:txBody>
                  <a:tcPr marL="63500" marR="63500" marT="63500" marB="63500"/>
                </a:tc>
                <a:tc>
                  <a:txBody>
                    <a:bodyPr/>
                    <a:lstStyle/>
                    <a:p>
                      <a:pPr marL="0" lvl="0" indent="0" algn="ctr" rtl="0">
                        <a:spcBef>
                          <a:spcPts val="0"/>
                        </a:spcBef>
                        <a:spcAft>
                          <a:spcPts val="0"/>
                        </a:spcAft>
                        <a:buNone/>
                      </a:pPr>
                      <a:r>
                        <a:rPr lang="en-US" sz="1200"/>
                        <a:t>45%</a:t>
                      </a:r>
                      <a:endParaRPr sz="1200"/>
                    </a:p>
                  </a:txBody>
                  <a:tcPr marL="63500" marR="63500" marT="63500" marB="63500"/>
                </a:tc>
                <a:extLst>
                  <a:ext uri="{0D108BD9-81ED-4DB2-BD59-A6C34878D82A}">
                    <a16:rowId xmlns:a16="http://schemas.microsoft.com/office/drawing/2014/main" val="10001"/>
                  </a:ext>
                </a:extLst>
              </a:tr>
              <a:tr h="309875">
                <a:tc>
                  <a:txBody>
                    <a:bodyPr/>
                    <a:lstStyle/>
                    <a:p>
                      <a:pPr marL="0" lvl="0" indent="0" algn="ctr" rtl="0">
                        <a:spcBef>
                          <a:spcPts val="0"/>
                        </a:spcBef>
                        <a:spcAft>
                          <a:spcPts val="0"/>
                        </a:spcAft>
                        <a:buNone/>
                      </a:pPr>
                      <a:r>
                        <a:rPr lang="en-US" sz="1200"/>
                        <a:t>Feb-2021</a:t>
                      </a:r>
                      <a:endParaRPr sz="1200"/>
                    </a:p>
                  </a:txBody>
                  <a:tcPr marL="63500" marR="63500" marT="63500" marB="63500"/>
                </a:tc>
                <a:tc>
                  <a:txBody>
                    <a:bodyPr/>
                    <a:lstStyle/>
                    <a:p>
                      <a:pPr marL="0" lvl="0" indent="0" algn="ctr" rtl="0">
                        <a:spcBef>
                          <a:spcPts val="0"/>
                        </a:spcBef>
                        <a:spcAft>
                          <a:spcPts val="0"/>
                        </a:spcAft>
                        <a:buNone/>
                      </a:pPr>
                      <a:endParaRPr sz="1200"/>
                    </a:p>
                  </a:txBody>
                  <a:tcPr marL="63500" marR="63500" marT="63500" marB="63500"/>
                </a:tc>
                <a:tc>
                  <a:txBody>
                    <a:bodyPr/>
                    <a:lstStyle/>
                    <a:p>
                      <a:pPr marL="0" lvl="0" indent="0" algn="ctr" rtl="0">
                        <a:spcBef>
                          <a:spcPts val="0"/>
                        </a:spcBef>
                        <a:spcAft>
                          <a:spcPts val="0"/>
                        </a:spcAft>
                        <a:buNone/>
                      </a:pPr>
                      <a:endParaRPr sz="1200"/>
                    </a:p>
                  </a:txBody>
                  <a:tcPr marL="63500" marR="63500" marT="63500" marB="63500"/>
                </a:tc>
                <a:extLst>
                  <a:ext uri="{0D108BD9-81ED-4DB2-BD59-A6C34878D82A}">
                    <a16:rowId xmlns:a16="http://schemas.microsoft.com/office/drawing/2014/main" val="10002"/>
                  </a:ext>
                </a:extLst>
              </a:tr>
              <a:tr h="309875">
                <a:tc>
                  <a:txBody>
                    <a:bodyPr/>
                    <a:lstStyle/>
                    <a:p>
                      <a:pPr marL="0" lvl="0" indent="0" algn="ctr" rtl="0">
                        <a:spcBef>
                          <a:spcPts val="0"/>
                        </a:spcBef>
                        <a:spcAft>
                          <a:spcPts val="0"/>
                        </a:spcAft>
                        <a:buNone/>
                      </a:pPr>
                      <a:r>
                        <a:rPr lang="en-US" sz="1200"/>
                        <a:t>…</a:t>
                      </a:r>
                      <a:endParaRPr sz="1200"/>
                    </a:p>
                  </a:txBody>
                  <a:tcPr marL="63500" marR="63500" marT="63500" marB="63500"/>
                </a:tc>
                <a:tc>
                  <a:txBody>
                    <a:bodyPr/>
                    <a:lstStyle/>
                    <a:p>
                      <a:pPr marL="0" lvl="0" indent="0" algn="ctr" rtl="0">
                        <a:spcBef>
                          <a:spcPts val="0"/>
                        </a:spcBef>
                        <a:spcAft>
                          <a:spcPts val="0"/>
                        </a:spcAft>
                        <a:buNone/>
                      </a:pPr>
                      <a:endParaRPr sz="1200"/>
                    </a:p>
                  </a:txBody>
                  <a:tcPr marL="63500" marR="63500" marT="63500" marB="63500"/>
                </a:tc>
                <a:tc>
                  <a:txBody>
                    <a:bodyPr/>
                    <a:lstStyle/>
                    <a:p>
                      <a:pPr marL="0" lvl="0" indent="0" algn="ctr" rtl="0">
                        <a:spcBef>
                          <a:spcPts val="0"/>
                        </a:spcBef>
                        <a:spcAft>
                          <a:spcPts val="0"/>
                        </a:spcAft>
                        <a:buNone/>
                      </a:pPr>
                      <a:endParaRPr sz="1200"/>
                    </a:p>
                  </a:txBody>
                  <a:tcPr marL="63500" marR="63500" marT="63500" marB="63500"/>
                </a:tc>
                <a:extLst>
                  <a:ext uri="{0D108BD9-81ED-4DB2-BD59-A6C34878D82A}">
                    <a16:rowId xmlns:a16="http://schemas.microsoft.com/office/drawing/2014/main" val="10003"/>
                  </a:ext>
                </a:extLst>
              </a:tr>
              <a:tr h="309875">
                <a:tc>
                  <a:txBody>
                    <a:bodyPr/>
                    <a:lstStyle/>
                    <a:p>
                      <a:pPr marL="0" lvl="0" indent="0" algn="ctr" rtl="0">
                        <a:spcBef>
                          <a:spcPts val="0"/>
                        </a:spcBef>
                        <a:spcAft>
                          <a:spcPts val="0"/>
                        </a:spcAft>
                        <a:buNone/>
                      </a:pPr>
                      <a:r>
                        <a:rPr lang="en-US" sz="1200"/>
                        <a:t>…</a:t>
                      </a:r>
                      <a:endParaRPr sz="1200"/>
                    </a:p>
                  </a:txBody>
                  <a:tcPr marL="63500" marR="63500" marT="63500" marB="63500"/>
                </a:tc>
                <a:tc>
                  <a:txBody>
                    <a:bodyPr/>
                    <a:lstStyle/>
                    <a:p>
                      <a:pPr marL="0" lvl="0" indent="0" algn="ctr" rtl="0">
                        <a:spcBef>
                          <a:spcPts val="0"/>
                        </a:spcBef>
                        <a:spcAft>
                          <a:spcPts val="0"/>
                        </a:spcAft>
                        <a:buNone/>
                      </a:pPr>
                      <a:endParaRPr sz="1200"/>
                    </a:p>
                  </a:txBody>
                  <a:tcPr marL="63500" marR="63500" marT="63500" marB="63500"/>
                </a:tc>
                <a:tc>
                  <a:txBody>
                    <a:bodyPr/>
                    <a:lstStyle/>
                    <a:p>
                      <a:pPr marL="0" lvl="0" indent="0" algn="ctr" rtl="0">
                        <a:spcBef>
                          <a:spcPts val="0"/>
                        </a:spcBef>
                        <a:spcAft>
                          <a:spcPts val="0"/>
                        </a:spcAft>
                        <a:buNone/>
                      </a:pPr>
                      <a:endParaRPr sz="1200"/>
                    </a:p>
                  </a:txBody>
                  <a:tcPr marL="63500" marR="63500" marT="63500" marB="63500"/>
                </a:tc>
                <a:extLst>
                  <a:ext uri="{0D108BD9-81ED-4DB2-BD59-A6C34878D82A}">
                    <a16:rowId xmlns:a16="http://schemas.microsoft.com/office/drawing/2014/main" val="10004"/>
                  </a:ext>
                </a:extLst>
              </a:tr>
              <a:tr h="309875">
                <a:tc>
                  <a:txBody>
                    <a:bodyPr/>
                    <a:lstStyle/>
                    <a:p>
                      <a:pPr marL="0" lvl="0" indent="0" algn="ctr" rtl="0">
                        <a:spcBef>
                          <a:spcPts val="0"/>
                        </a:spcBef>
                        <a:spcAft>
                          <a:spcPts val="0"/>
                        </a:spcAft>
                        <a:buNone/>
                      </a:pPr>
                      <a:r>
                        <a:rPr lang="en-US" sz="1200"/>
                        <a:t>…</a:t>
                      </a:r>
                      <a:endParaRPr sz="1200"/>
                    </a:p>
                  </a:txBody>
                  <a:tcPr marL="63500" marR="63500" marT="63500" marB="63500"/>
                </a:tc>
                <a:tc>
                  <a:txBody>
                    <a:bodyPr/>
                    <a:lstStyle/>
                    <a:p>
                      <a:pPr marL="0" lvl="0" indent="0" algn="ctr" rtl="0">
                        <a:spcBef>
                          <a:spcPts val="0"/>
                        </a:spcBef>
                        <a:spcAft>
                          <a:spcPts val="0"/>
                        </a:spcAft>
                        <a:buNone/>
                      </a:pPr>
                      <a:endParaRPr sz="1200"/>
                    </a:p>
                  </a:txBody>
                  <a:tcPr marL="63500" marR="63500" marT="63500" marB="63500"/>
                </a:tc>
                <a:tc>
                  <a:txBody>
                    <a:bodyPr/>
                    <a:lstStyle/>
                    <a:p>
                      <a:pPr marL="0" lvl="0" indent="0" algn="ctr" rtl="0">
                        <a:spcBef>
                          <a:spcPts val="0"/>
                        </a:spcBef>
                        <a:spcAft>
                          <a:spcPts val="0"/>
                        </a:spcAft>
                        <a:buNone/>
                      </a:pPr>
                      <a:endParaRPr sz="1200"/>
                    </a:p>
                  </a:txBody>
                  <a:tcPr marL="63500" marR="63500" marT="63500" marB="63500"/>
                </a:tc>
                <a:extLst>
                  <a:ext uri="{0D108BD9-81ED-4DB2-BD59-A6C34878D82A}">
                    <a16:rowId xmlns:a16="http://schemas.microsoft.com/office/drawing/2014/main" val="10005"/>
                  </a:ext>
                </a:extLst>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g19b4b019e43_0_229"/>
          <p:cNvSpPr txBox="1">
            <a:spLocks noGrp="1"/>
          </p:cNvSpPr>
          <p:nvPr>
            <p:ph type="sldNum" idx="12"/>
          </p:nvPr>
        </p:nvSpPr>
        <p:spPr>
          <a:xfrm>
            <a:off x="9347200" y="6621502"/>
            <a:ext cx="2844900" cy="2316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25</a:t>
            </a:fld>
            <a:endParaRPr/>
          </a:p>
        </p:txBody>
      </p:sp>
      <p:sp>
        <p:nvSpPr>
          <p:cNvPr id="369" name="Google Shape;369;g19b4b019e43_0_229"/>
          <p:cNvSpPr txBox="1">
            <a:spLocks noGrp="1"/>
          </p:cNvSpPr>
          <p:nvPr>
            <p:ph type="body" idx="2"/>
          </p:nvPr>
        </p:nvSpPr>
        <p:spPr>
          <a:xfrm>
            <a:off x="609599" y="864393"/>
            <a:ext cx="10972800" cy="297000"/>
          </a:xfrm>
          <a:prstGeom prst="rect">
            <a:avLst/>
          </a:prstGeom>
        </p:spPr>
        <p:txBody>
          <a:bodyPr spcFirstLastPara="1" wrap="square" lIns="0" tIns="0" rIns="0" bIns="0" anchor="t" anchorCtr="0">
            <a:noAutofit/>
          </a:bodyPr>
          <a:lstStyle/>
          <a:p>
            <a:pPr marL="0" lvl="0" indent="0" algn="l" rtl="0">
              <a:spcBef>
                <a:spcPts val="360"/>
              </a:spcBef>
              <a:spcAft>
                <a:spcPts val="0"/>
              </a:spcAft>
              <a:buNone/>
            </a:pPr>
            <a:r>
              <a:rPr lang="en-US"/>
              <a:t>Query Tips</a:t>
            </a:r>
            <a:endParaRPr/>
          </a:p>
        </p:txBody>
      </p:sp>
      <p:sp>
        <p:nvSpPr>
          <p:cNvPr id="370" name="Google Shape;370;g19b4b019e43_0_229"/>
          <p:cNvSpPr txBox="1">
            <a:spLocks noGrp="1"/>
          </p:cNvSpPr>
          <p:nvPr>
            <p:ph type="title"/>
          </p:nvPr>
        </p:nvSpPr>
        <p:spPr>
          <a:xfrm>
            <a:off x="609598" y="330993"/>
            <a:ext cx="11323321" cy="475025"/>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en-US" b="1" dirty="0"/>
              <a:t>Client Borrowing Behavior: 6-month Follow-up Loan Rate</a:t>
            </a:r>
            <a:endParaRPr dirty="0"/>
          </a:p>
        </p:txBody>
      </p:sp>
      <p:sp>
        <p:nvSpPr>
          <p:cNvPr id="371" name="Google Shape;371;g19b4b019e43_0_229"/>
          <p:cNvSpPr txBox="1"/>
          <p:nvPr/>
        </p:nvSpPr>
        <p:spPr>
          <a:xfrm>
            <a:off x="667675" y="1517400"/>
            <a:ext cx="4349400" cy="4662015"/>
          </a:xfrm>
          <a:prstGeom prst="rect">
            <a:avLst/>
          </a:prstGeom>
          <a:noFill/>
          <a:ln>
            <a:noFill/>
          </a:ln>
        </p:spPr>
        <p:txBody>
          <a:bodyPr spcFirstLastPara="1" wrap="square" lIns="91425" tIns="91425" rIns="91425" bIns="91425" anchor="t" anchorCtr="0">
            <a:spAutoFit/>
          </a:bodyPr>
          <a:lstStyle/>
          <a:p>
            <a:pPr marL="0" lvl="0" indent="0" algn="just" rtl="0">
              <a:lnSpc>
                <a:spcPct val="115000"/>
              </a:lnSpc>
              <a:spcBef>
                <a:spcPts val="0"/>
              </a:spcBef>
              <a:spcAft>
                <a:spcPts val="0"/>
              </a:spcAft>
              <a:buNone/>
            </a:pPr>
            <a:r>
              <a:rPr lang="en-US" sz="1100" b="1" u="sng" dirty="0">
                <a:solidFill>
                  <a:schemeClr val="dk2"/>
                </a:solidFill>
              </a:rPr>
              <a:t>Numerator (customers who take follow-up loan within 6 months)</a:t>
            </a:r>
            <a:endParaRPr sz="1100" b="1" u="sng" dirty="0">
              <a:solidFill>
                <a:schemeClr val="dk2"/>
              </a:solidFill>
            </a:endParaRPr>
          </a:p>
          <a:p>
            <a:pPr marL="457200" lvl="0" indent="-298450" algn="just" rtl="0">
              <a:lnSpc>
                <a:spcPct val="115000"/>
              </a:lnSpc>
              <a:spcBef>
                <a:spcPts val="0"/>
              </a:spcBef>
              <a:spcAft>
                <a:spcPts val="0"/>
              </a:spcAft>
              <a:buClr>
                <a:schemeClr val="dk2"/>
              </a:buClr>
              <a:buSzPts val="1100"/>
              <a:buChar char="•"/>
            </a:pPr>
            <a:r>
              <a:rPr lang="en-US" sz="1100" dirty="0">
                <a:solidFill>
                  <a:schemeClr val="dk2"/>
                </a:solidFill>
              </a:rPr>
              <a:t>Get the customers who are more than 1 in terms of loan cycle (i.e., whose current loan is not the first loan with the institution).</a:t>
            </a:r>
            <a:endParaRPr sz="1100" dirty="0">
              <a:solidFill>
                <a:schemeClr val="dk2"/>
              </a:solidFill>
            </a:endParaRPr>
          </a:p>
          <a:p>
            <a:pPr marL="457200" indent="-298450" algn="just">
              <a:lnSpc>
                <a:spcPct val="115000"/>
              </a:lnSpc>
              <a:buClr>
                <a:schemeClr val="dk2"/>
              </a:buClr>
              <a:buSzPts val="1100"/>
              <a:buChar char="•"/>
            </a:pPr>
            <a:r>
              <a:rPr lang="en-US" sz="1100" dirty="0">
                <a:solidFill>
                  <a:schemeClr val="dk2"/>
                </a:solidFill>
              </a:rPr>
              <a:t>Sort the customers by their unique identifier, loan disbursed date and previous loan closed date (Fig 1).</a:t>
            </a:r>
            <a:endParaRPr sz="1100" dirty="0">
              <a:solidFill>
                <a:schemeClr val="dk2"/>
              </a:solidFill>
            </a:endParaRPr>
          </a:p>
          <a:p>
            <a:pPr marL="457200" lvl="0" indent="-298450" algn="just" rtl="0">
              <a:lnSpc>
                <a:spcPct val="115000"/>
              </a:lnSpc>
              <a:spcBef>
                <a:spcPts val="0"/>
              </a:spcBef>
              <a:spcAft>
                <a:spcPts val="0"/>
              </a:spcAft>
              <a:buClr>
                <a:schemeClr val="dk2"/>
              </a:buClr>
              <a:buSzPts val="1100"/>
              <a:buChar char="•"/>
            </a:pPr>
            <a:r>
              <a:rPr lang="en-US" sz="1100" dirty="0">
                <a:solidFill>
                  <a:schemeClr val="dk2"/>
                </a:solidFill>
              </a:rPr>
              <a:t>Check if the customer’s second loan disbursed date is within the 6 months period since the first loan closed date. If yes, flag them as follow-up loans.</a:t>
            </a:r>
          </a:p>
          <a:p>
            <a:pPr marL="457200" indent="-298450" algn="just">
              <a:lnSpc>
                <a:spcPct val="114999"/>
              </a:lnSpc>
              <a:buClr>
                <a:schemeClr val="dk2"/>
              </a:buClr>
              <a:buSzPts val="1100"/>
              <a:buChar char="•"/>
            </a:pPr>
            <a:r>
              <a:rPr lang="en-US" sz="1100" dirty="0">
                <a:solidFill>
                  <a:schemeClr val="dk2"/>
                </a:solidFill>
              </a:rPr>
              <a:t>Use the temporary table for segmentation exercise to get the segment.</a:t>
            </a:r>
          </a:p>
          <a:p>
            <a:pPr marL="457200" indent="-298450" algn="just">
              <a:lnSpc>
                <a:spcPct val="114999"/>
              </a:lnSpc>
              <a:buClr>
                <a:schemeClr val="dk2"/>
              </a:buClr>
              <a:buSzPts val="1100"/>
              <a:buChar char="•"/>
            </a:pPr>
            <a:r>
              <a:rPr lang="en-US" sz="1100" dirty="0">
                <a:solidFill>
                  <a:schemeClr val="dk2"/>
                </a:solidFill>
              </a:rPr>
              <a:t>Filter out all the customers who are not within the period (in this case 0 to 6 months) for "Month Taken to take follow-up loan rate" column and aggregate the customer count. Join with</a:t>
            </a:r>
          </a:p>
          <a:p>
            <a:pPr lvl="0" algn="just">
              <a:lnSpc>
                <a:spcPct val="115000"/>
              </a:lnSpc>
              <a:spcBef>
                <a:spcPts val="0"/>
              </a:spcBef>
              <a:spcAft>
                <a:spcPts val="0"/>
              </a:spcAft>
            </a:pPr>
            <a:endParaRPr lang="en-US" sz="1100">
              <a:solidFill>
                <a:schemeClr val="dk2"/>
              </a:solidFill>
            </a:endParaRPr>
          </a:p>
          <a:p>
            <a:pPr algn="just">
              <a:lnSpc>
                <a:spcPct val="115000"/>
              </a:lnSpc>
            </a:pPr>
            <a:endParaRPr lang="en-US" sz="1100">
              <a:solidFill>
                <a:schemeClr val="dk2"/>
              </a:solidFill>
            </a:endParaRPr>
          </a:p>
          <a:p>
            <a:pPr algn="just">
              <a:lnSpc>
                <a:spcPct val="115000"/>
              </a:lnSpc>
            </a:pPr>
            <a:r>
              <a:rPr lang="en-US" sz="1100" b="1" u="sng" dirty="0">
                <a:solidFill>
                  <a:schemeClr val="dk2"/>
                </a:solidFill>
              </a:rPr>
              <a:t>Denominator (customers who closed loans for the month)</a:t>
            </a:r>
            <a:endParaRPr sz="1100" b="1" u="sng" dirty="0">
              <a:solidFill>
                <a:schemeClr val="dk2"/>
              </a:solidFill>
            </a:endParaRPr>
          </a:p>
          <a:p>
            <a:pPr marL="457200" lvl="0" indent="-298450" algn="just" rtl="0">
              <a:lnSpc>
                <a:spcPct val="115000"/>
              </a:lnSpc>
              <a:spcBef>
                <a:spcPts val="0"/>
              </a:spcBef>
              <a:spcAft>
                <a:spcPts val="0"/>
              </a:spcAft>
              <a:buClr>
                <a:schemeClr val="dk2"/>
              </a:buClr>
              <a:buSzPts val="1100"/>
              <a:buChar char="•"/>
            </a:pPr>
            <a:r>
              <a:rPr lang="en-US" sz="1100" dirty="0">
                <a:solidFill>
                  <a:schemeClr val="dk2"/>
                </a:solidFill>
              </a:rPr>
              <a:t>Get the customers who closed the loans by month.</a:t>
            </a:r>
            <a:endParaRPr sz="1100" dirty="0">
              <a:solidFill>
                <a:schemeClr val="dk2"/>
              </a:solidFill>
            </a:endParaRPr>
          </a:p>
          <a:p>
            <a:pPr marL="457200" indent="-298450" algn="just">
              <a:lnSpc>
                <a:spcPct val="115000"/>
              </a:lnSpc>
              <a:buClr>
                <a:schemeClr val="dk2"/>
              </a:buClr>
              <a:buSzPts val="1100"/>
              <a:buChar char="•"/>
            </a:pPr>
            <a:r>
              <a:rPr lang="en-US" sz="1100" dirty="0">
                <a:solidFill>
                  <a:schemeClr val="dk2"/>
                </a:solidFill>
              </a:rPr>
              <a:t>By joining the table after with the last table under numerator step, you will get Fig 2. </a:t>
            </a:r>
            <a:endParaRPr sz="1100">
              <a:solidFill>
                <a:schemeClr val="dk2"/>
              </a:solidFill>
            </a:endParaRPr>
          </a:p>
          <a:p>
            <a:pPr marL="457200" lvl="0" indent="-298450" algn="just" rtl="0">
              <a:lnSpc>
                <a:spcPct val="115000"/>
              </a:lnSpc>
              <a:spcBef>
                <a:spcPts val="0"/>
              </a:spcBef>
              <a:spcAft>
                <a:spcPts val="0"/>
              </a:spcAft>
              <a:buClr>
                <a:schemeClr val="dk2"/>
              </a:buClr>
              <a:buSzPts val="1100"/>
              <a:buChar char="•"/>
            </a:pPr>
            <a:r>
              <a:rPr lang="en-US" sz="1100" dirty="0">
                <a:solidFill>
                  <a:schemeClr val="dk2"/>
                </a:solidFill>
              </a:rPr>
              <a:t>You will need to repeat the same for Traditional customers.</a:t>
            </a:r>
            <a:endParaRPr sz="1100" dirty="0">
              <a:solidFill>
                <a:schemeClr val="dk2"/>
              </a:solidFill>
            </a:endParaRPr>
          </a:p>
        </p:txBody>
      </p:sp>
      <p:sp>
        <p:nvSpPr>
          <p:cNvPr id="372" name="Google Shape;372;g19b4b019e43_0_229"/>
          <p:cNvSpPr txBox="1"/>
          <p:nvPr/>
        </p:nvSpPr>
        <p:spPr>
          <a:xfrm>
            <a:off x="5851200" y="896400"/>
            <a:ext cx="57312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b="1"/>
              <a:t>Fig 1</a:t>
            </a:r>
            <a:endParaRPr sz="1000" b="1"/>
          </a:p>
        </p:txBody>
      </p:sp>
      <p:sp>
        <p:nvSpPr>
          <p:cNvPr id="373" name="Google Shape;373;g19b4b019e43_0_229"/>
          <p:cNvSpPr txBox="1"/>
          <p:nvPr/>
        </p:nvSpPr>
        <p:spPr>
          <a:xfrm>
            <a:off x="5851200" y="2632150"/>
            <a:ext cx="57312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b="1"/>
              <a:t>Fig 2</a:t>
            </a:r>
            <a:endParaRPr sz="1000" b="1"/>
          </a:p>
        </p:txBody>
      </p:sp>
      <p:graphicFrame>
        <p:nvGraphicFramePr>
          <p:cNvPr id="374" name="Google Shape;374;g19b4b019e43_0_229"/>
          <p:cNvGraphicFramePr/>
          <p:nvPr>
            <p:extLst>
              <p:ext uri="{D42A27DB-BD31-4B8C-83A1-F6EECF244321}">
                <p14:modId xmlns:p14="http://schemas.microsoft.com/office/powerpoint/2010/main" val="4265044274"/>
              </p:ext>
            </p:extLst>
          </p:nvPr>
        </p:nvGraphicFramePr>
        <p:xfrm>
          <a:off x="5851200" y="1151375"/>
          <a:ext cx="5670875" cy="1422400"/>
        </p:xfrm>
        <a:graphic>
          <a:graphicData uri="http://schemas.openxmlformats.org/drawingml/2006/table">
            <a:tbl>
              <a:tblPr>
                <a:noFill/>
                <a:tableStyleId>{9433B2D3-8186-43C3-A06F-6E27157634E1}</a:tableStyleId>
              </a:tblPr>
              <a:tblGrid>
                <a:gridCol w="1134175">
                  <a:extLst>
                    <a:ext uri="{9D8B030D-6E8A-4147-A177-3AD203B41FA5}">
                      <a16:colId xmlns:a16="http://schemas.microsoft.com/office/drawing/2014/main" val="1057968242"/>
                    </a:ext>
                  </a:extLst>
                </a:gridCol>
                <a:gridCol w="1134175">
                  <a:extLst>
                    <a:ext uri="{9D8B030D-6E8A-4147-A177-3AD203B41FA5}">
                      <a16:colId xmlns:a16="http://schemas.microsoft.com/office/drawing/2014/main" val="20000"/>
                    </a:ext>
                  </a:extLst>
                </a:gridCol>
                <a:gridCol w="1134175">
                  <a:extLst>
                    <a:ext uri="{9D8B030D-6E8A-4147-A177-3AD203B41FA5}">
                      <a16:colId xmlns:a16="http://schemas.microsoft.com/office/drawing/2014/main" val="1151783877"/>
                    </a:ext>
                  </a:extLst>
                </a:gridCol>
                <a:gridCol w="1134175">
                  <a:extLst>
                    <a:ext uri="{9D8B030D-6E8A-4147-A177-3AD203B41FA5}">
                      <a16:colId xmlns:a16="http://schemas.microsoft.com/office/drawing/2014/main" val="20001"/>
                    </a:ext>
                  </a:extLst>
                </a:gridCol>
                <a:gridCol w="1134175">
                  <a:extLst>
                    <a:ext uri="{9D8B030D-6E8A-4147-A177-3AD203B41FA5}">
                      <a16:colId xmlns:a16="http://schemas.microsoft.com/office/drawing/2014/main" val="4105063946"/>
                    </a:ext>
                  </a:extLst>
                </a:gridCol>
              </a:tblGrid>
              <a:tr h="0">
                <a:tc>
                  <a:txBody>
                    <a:bodyPr/>
                    <a:lstStyle/>
                    <a:p>
                      <a:pPr marL="0" lvl="0" indent="0" algn="ctr" rtl="0">
                        <a:spcBef>
                          <a:spcPts val="0"/>
                        </a:spcBef>
                        <a:spcAft>
                          <a:spcPts val="0"/>
                        </a:spcAft>
                        <a:buNone/>
                      </a:pPr>
                      <a:r>
                        <a:rPr lang="en-US" sz="1000" b="1" dirty="0"/>
                        <a:t>Unique Customer  Identifier</a:t>
                      </a:r>
                      <a:endParaRPr sz="1000" b="1" dirty="0"/>
                    </a:p>
                  </a:txBody>
                  <a:tcPr marL="63500" marR="63500" marT="63500" marB="63500"/>
                </a:tc>
                <a:tc>
                  <a:txBody>
                    <a:bodyPr/>
                    <a:lstStyle/>
                    <a:p>
                      <a:pPr marL="0" lvl="0" indent="0" algn="ctr" rtl="0">
                        <a:spcBef>
                          <a:spcPts val="0"/>
                        </a:spcBef>
                        <a:spcAft>
                          <a:spcPts val="0"/>
                        </a:spcAft>
                        <a:buNone/>
                      </a:pPr>
                      <a:r>
                        <a:rPr lang="en-US" sz="1000" b="1" dirty="0"/>
                        <a:t>Loan Disbursed Month (1)</a:t>
                      </a:r>
                      <a:endParaRPr sz="1000" b="1" dirty="0"/>
                    </a:p>
                  </a:txBody>
                  <a:tcPr marL="63500" marR="63500" marT="63500" marB="63500"/>
                </a:tc>
                <a:tc>
                  <a:txBody>
                    <a:bodyPr/>
                    <a:lstStyle/>
                    <a:p>
                      <a:pPr marL="0" lvl="0" indent="0" algn="ctr">
                        <a:spcBef>
                          <a:spcPts val="0"/>
                        </a:spcBef>
                        <a:spcAft>
                          <a:spcPts val="0"/>
                        </a:spcAft>
                        <a:buNone/>
                      </a:pPr>
                      <a:r>
                        <a:rPr lang="en-US" sz="1000" b="1" dirty="0">
                          <a:solidFill>
                            <a:schemeClr val="dk2"/>
                          </a:solidFill>
                        </a:rPr>
                        <a:t>Loan Cycle</a:t>
                      </a:r>
                      <a:endParaRPr sz="1000" b="1" dirty="0">
                        <a:solidFill>
                          <a:schemeClr val="dk2"/>
                        </a:solidFill>
                      </a:endParaRPr>
                    </a:p>
                  </a:txBody>
                  <a:tcPr marL="63500" marR="63500" marT="63500" marB="63500"/>
                </a:tc>
                <a:tc>
                  <a:txBody>
                    <a:bodyPr/>
                    <a:lstStyle/>
                    <a:p>
                      <a:pPr marL="0" lvl="0" indent="0" algn="ctr" rtl="0">
                        <a:spcBef>
                          <a:spcPts val="0"/>
                        </a:spcBef>
                        <a:spcAft>
                          <a:spcPts val="0"/>
                        </a:spcAft>
                        <a:buNone/>
                      </a:pPr>
                      <a:r>
                        <a:rPr lang="en-US" sz="1000" b="1" dirty="0">
                          <a:solidFill>
                            <a:schemeClr val="dk2"/>
                          </a:solidFill>
                        </a:rPr>
                        <a:t>Previous Loan Closed Month (2)</a:t>
                      </a:r>
                      <a:endParaRPr sz="1000" b="1" dirty="0"/>
                    </a:p>
                  </a:txBody>
                  <a:tcPr marL="63500" marR="63500" marT="63500" marB="63500"/>
                </a:tc>
                <a:tc>
                  <a:txBody>
                    <a:bodyPr/>
                    <a:lstStyle/>
                    <a:p>
                      <a:pPr marL="0" lvl="0" indent="0" algn="ctr">
                        <a:spcBef>
                          <a:spcPts val="0"/>
                        </a:spcBef>
                        <a:spcAft>
                          <a:spcPts val="0"/>
                        </a:spcAft>
                        <a:buNone/>
                      </a:pPr>
                      <a:r>
                        <a:rPr lang="en-US" sz="1000" b="1" dirty="0">
                          <a:solidFill>
                            <a:schemeClr val="dk2"/>
                          </a:solidFill>
                          <a:highlight>
                            <a:srgbClr val="FFFF00"/>
                          </a:highlight>
                        </a:rPr>
                        <a:t>Month taken to take follow-up loan (2-1)</a:t>
                      </a:r>
                      <a:endParaRPr sz="1000" b="1" dirty="0">
                        <a:solidFill>
                          <a:schemeClr val="dk2"/>
                        </a:solidFill>
                        <a:highlight>
                          <a:srgbClr val="FFFF00"/>
                        </a:highlight>
                      </a:endParaRPr>
                    </a:p>
                  </a:txBody>
                  <a:tcPr marL="63500" marR="63500" marT="63500" marB="63500"/>
                </a:tc>
                <a:extLst>
                  <a:ext uri="{0D108BD9-81ED-4DB2-BD59-A6C34878D82A}">
                    <a16:rowId xmlns:a16="http://schemas.microsoft.com/office/drawing/2014/main" val="10000"/>
                  </a:ext>
                </a:extLst>
              </a:tr>
              <a:tr h="0">
                <a:tc>
                  <a:txBody>
                    <a:bodyPr/>
                    <a:lstStyle/>
                    <a:p>
                      <a:pPr marL="0" lvl="0" indent="0" algn="ctr" rtl="0">
                        <a:spcBef>
                          <a:spcPts val="0"/>
                        </a:spcBef>
                        <a:spcAft>
                          <a:spcPts val="0"/>
                        </a:spcAft>
                        <a:buNone/>
                      </a:pPr>
                      <a:r>
                        <a:rPr lang="en-US" sz="1000" dirty="0"/>
                        <a:t>xxxx01</a:t>
                      </a:r>
                      <a:endParaRPr sz="1000"/>
                    </a:p>
                  </a:txBody>
                  <a:tcPr marL="63500" marR="63500" marT="63500" marB="63500"/>
                </a:tc>
                <a:tc>
                  <a:txBody>
                    <a:bodyPr/>
                    <a:lstStyle/>
                    <a:p>
                      <a:pPr marL="0" lvl="0" indent="0" algn="ctr" rtl="0">
                        <a:spcBef>
                          <a:spcPts val="0"/>
                        </a:spcBef>
                        <a:spcAft>
                          <a:spcPts val="0"/>
                        </a:spcAft>
                        <a:buNone/>
                      </a:pPr>
                      <a:r>
                        <a:rPr lang="en-US" sz="1000" dirty="0"/>
                        <a:t>Jan-2021</a:t>
                      </a:r>
                      <a:endParaRPr sz="1000" dirty="0"/>
                    </a:p>
                  </a:txBody>
                  <a:tcPr marL="63500" marR="63500" marT="63500" marB="63500"/>
                </a:tc>
                <a:tc>
                  <a:txBody>
                    <a:bodyPr/>
                    <a:lstStyle/>
                    <a:p>
                      <a:pPr marL="0" lvl="0" indent="0" algn="ctr">
                        <a:spcBef>
                          <a:spcPts val="0"/>
                        </a:spcBef>
                        <a:spcAft>
                          <a:spcPts val="0"/>
                        </a:spcAft>
                        <a:buNone/>
                      </a:pPr>
                      <a:r>
                        <a:rPr lang="en-US" sz="1000" dirty="0"/>
                        <a:t>1</a:t>
                      </a:r>
                      <a:endParaRPr sz="1000" dirty="0"/>
                    </a:p>
                  </a:txBody>
                  <a:tcPr marL="63500" marR="63500" marT="63500" marB="63500"/>
                </a:tc>
                <a:tc>
                  <a:txBody>
                    <a:bodyPr/>
                    <a:lstStyle/>
                    <a:p>
                      <a:pPr marL="0" lvl="0" indent="0" algn="ctr" rtl="0">
                        <a:spcBef>
                          <a:spcPts val="0"/>
                        </a:spcBef>
                        <a:spcAft>
                          <a:spcPts val="0"/>
                        </a:spcAft>
                        <a:buNone/>
                      </a:pPr>
                      <a:r>
                        <a:rPr lang="en-US" sz="1000" dirty="0"/>
                        <a:t>NULL</a:t>
                      </a:r>
                      <a:endParaRPr sz="1000" dirty="0"/>
                    </a:p>
                  </a:txBody>
                  <a:tcPr marL="63500" marR="63500" marT="63500" marB="63500"/>
                </a:tc>
                <a:tc>
                  <a:txBody>
                    <a:bodyPr/>
                    <a:lstStyle/>
                    <a:p>
                      <a:pPr marL="0" lvl="0" indent="0" algn="ctr">
                        <a:spcBef>
                          <a:spcPts val="0"/>
                        </a:spcBef>
                        <a:spcAft>
                          <a:spcPts val="0"/>
                        </a:spcAft>
                        <a:buNone/>
                      </a:pPr>
                      <a:r>
                        <a:rPr lang="en-US" sz="1000" dirty="0"/>
                        <a:t>NULL</a:t>
                      </a:r>
                      <a:endParaRPr sz="1000" dirty="0"/>
                    </a:p>
                  </a:txBody>
                  <a:tcPr marL="63500" marR="63500" marT="63500" marB="63500"/>
                </a:tc>
                <a:extLst>
                  <a:ext uri="{0D108BD9-81ED-4DB2-BD59-A6C34878D82A}">
                    <a16:rowId xmlns:a16="http://schemas.microsoft.com/office/drawing/2014/main" val="10001"/>
                  </a:ext>
                </a:extLst>
              </a:tr>
              <a:tr h="0">
                <a:tc>
                  <a:txBody>
                    <a:bodyPr/>
                    <a:lstStyle/>
                    <a:p>
                      <a:pPr marL="0" lvl="0" indent="0" algn="ctr" rtl="0">
                        <a:spcBef>
                          <a:spcPts val="0"/>
                        </a:spcBef>
                        <a:spcAft>
                          <a:spcPts val="0"/>
                        </a:spcAft>
                        <a:buNone/>
                      </a:pPr>
                      <a:r>
                        <a:rPr lang="en-US" sz="1000" dirty="0"/>
                        <a:t>xxxx02</a:t>
                      </a:r>
                      <a:endParaRPr sz="1000"/>
                    </a:p>
                  </a:txBody>
                  <a:tcPr marL="63500" marR="63500" marT="63500" marB="63500"/>
                </a:tc>
                <a:tc>
                  <a:txBody>
                    <a:bodyPr/>
                    <a:lstStyle/>
                    <a:p>
                      <a:pPr marL="0" lvl="0" indent="0" algn="ctr" rtl="0">
                        <a:spcBef>
                          <a:spcPts val="0"/>
                        </a:spcBef>
                        <a:spcAft>
                          <a:spcPts val="0"/>
                        </a:spcAft>
                        <a:buNone/>
                      </a:pPr>
                      <a:r>
                        <a:rPr lang="en-US" sz="1000" dirty="0"/>
                        <a:t>Feb-2021</a:t>
                      </a:r>
                      <a:endParaRPr sz="1000" dirty="0"/>
                    </a:p>
                  </a:txBody>
                  <a:tcPr marL="63500" marR="63500" marT="63500" marB="63500"/>
                </a:tc>
                <a:tc>
                  <a:txBody>
                    <a:bodyPr/>
                    <a:lstStyle/>
                    <a:p>
                      <a:pPr marL="0" lvl="0" indent="0" algn="ctr">
                        <a:spcBef>
                          <a:spcPts val="0"/>
                        </a:spcBef>
                        <a:spcAft>
                          <a:spcPts val="0"/>
                        </a:spcAft>
                        <a:buNone/>
                      </a:pPr>
                      <a:r>
                        <a:rPr lang="en-US" sz="1000" dirty="0"/>
                        <a:t>2</a:t>
                      </a:r>
                      <a:endParaRPr sz="1000" dirty="0"/>
                    </a:p>
                  </a:txBody>
                  <a:tcPr marL="63500" marR="63500" marT="63500" marB="63500"/>
                </a:tc>
                <a:tc>
                  <a:txBody>
                    <a:bodyPr/>
                    <a:lstStyle/>
                    <a:p>
                      <a:pPr marL="0" lvl="0" indent="0" algn="ctr" rtl="0">
                        <a:spcBef>
                          <a:spcPts val="0"/>
                        </a:spcBef>
                        <a:spcAft>
                          <a:spcPts val="0"/>
                        </a:spcAft>
                        <a:buNone/>
                      </a:pPr>
                      <a:r>
                        <a:rPr lang="en-US" sz="1000" dirty="0"/>
                        <a:t>Oct-2020</a:t>
                      </a:r>
                      <a:endParaRPr sz="1000" dirty="0"/>
                    </a:p>
                  </a:txBody>
                  <a:tcPr marL="63500" marR="63500" marT="63500" marB="63500"/>
                </a:tc>
                <a:tc>
                  <a:txBody>
                    <a:bodyPr/>
                    <a:lstStyle/>
                    <a:p>
                      <a:pPr marL="0" lvl="0" indent="0" algn="ctr">
                        <a:spcBef>
                          <a:spcPts val="0"/>
                        </a:spcBef>
                        <a:spcAft>
                          <a:spcPts val="0"/>
                        </a:spcAft>
                        <a:buNone/>
                      </a:pPr>
                      <a:r>
                        <a:rPr lang="en-US" sz="1000" dirty="0"/>
                        <a:t>5</a:t>
                      </a:r>
                      <a:endParaRPr sz="1000" dirty="0"/>
                    </a:p>
                  </a:txBody>
                  <a:tcPr marL="63500" marR="63500" marT="63500" marB="63500"/>
                </a:tc>
                <a:extLst>
                  <a:ext uri="{0D108BD9-81ED-4DB2-BD59-A6C34878D82A}">
                    <a16:rowId xmlns:a16="http://schemas.microsoft.com/office/drawing/2014/main" val="10002"/>
                  </a:ext>
                </a:extLst>
              </a:tr>
              <a:tr h="0">
                <a:tc>
                  <a:txBody>
                    <a:bodyPr/>
                    <a:lstStyle/>
                    <a:p>
                      <a:pPr marL="0" lvl="0" indent="0" algn="ctr" rtl="0">
                        <a:spcBef>
                          <a:spcPts val="0"/>
                        </a:spcBef>
                        <a:spcAft>
                          <a:spcPts val="0"/>
                        </a:spcAft>
                        <a:buNone/>
                      </a:pPr>
                      <a:r>
                        <a:rPr lang="en-US" sz="1000" dirty="0"/>
                        <a:t>…</a:t>
                      </a:r>
                      <a:endParaRPr sz="1000"/>
                    </a:p>
                  </a:txBody>
                  <a:tcPr marL="63500" marR="63500" marT="63500" marB="63500"/>
                </a:tc>
                <a:tc>
                  <a:txBody>
                    <a:bodyPr/>
                    <a:lstStyle/>
                    <a:p>
                      <a:pPr marL="0" lvl="0" indent="0" algn="ctr" rtl="0">
                        <a:spcBef>
                          <a:spcPts val="0"/>
                        </a:spcBef>
                        <a:spcAft>
                          <a:spcPts val="0"/>
                        </a:spcAft>
                        <a:buNone/>
                      </a:pPr>
                      <a:r>
                        <a:rPr lang="en-US" sz="1000" dirty="0"/>
                        <a:t>…</a:t>
                      </a:r>
                      <a:endParaRPr sz="1000" dirty="0"/>
                    </a:p>
                  </a:txBody>
                  <a:tcPr marL="63500" marR="63500" marT="63500" marB="63500"/>
                </a:tc>
                <a:tc>
                  <a:txBody>
                    <a:bodyPr/>
                    <a:lstStyle/>
                    <a:p>
                      <a:pPr marL="0" lvl="0" indent="0" algn="ctr">
                        <a:spcBef>
                          <a:spcPts val="0"/>
                        </a:spcBef>
                        <a:spcAft>
                          <a:spcPts val="0"/>
                        </a:spcAft>
                        <a:buNone/>
                      </a:pPr>
                      <a:endParaRPr sz="1000" dirty="0"/>
                    </a:p>
                  </a:txBody>
                  <a:tcPr marL="63500" marR="63500" marT="63500" marB="63500"/>
                </a:tc>
                <a:tc>
                  <a:txBody>
                    <a:bodyPr/>
                    <a:lstStyle/>
                    <a:p>
                      <a:pPr marL="0" lvl="0" indent="0" algn="ctr" rtl="0">
                        <a:spcBef>
                          <a:spcPts val="0"/>
                        </a:spcBef>
                        <a:spcAft>
                          <a:spcPts val="0"/>
                        </a:spcAft>
                        <a:buNone/>
                      </a:pPr>
                      <a:endParaRPr sz="1000"/>
                    </a:p>
                  </a:txBody>
                  <a:tcPr marL="63500" marR="63500" marT="63500" marB="63500"/>
                </a:tc>
                <a:tc>
                  <a:txBody>
                    <a:bodyPr/>
                    <a:lstStyle/>
                    <a:p>
                      <a:pPr marL="0" lvl="0" indent="0" algn="ctr">
                        <a:spcBef>
                          <a:spcPts val="0"/>
                        </a:spcBef>
                        <a:spcAft>
                          <a:spcPts val="0"/>
                        </a:spcAft>
                        <a:buNone/>
                      </a:pPr>
                      <a:endParaRPr sz="1000" dirty="0"/>
                    </a:p>
                  </a:txBody>
                  <a:tcPr marL="63500" marR="63500" marT="63500" marB="63500"/>
                </a:tc>
                <a:extLst>
                  <a:ext uri="{0D108BD9-81ED-4DB2-BD59-A6C34878D82A}">
                    <a16:rowId xmlns:a16="http://schemas.microsoft.com/office/drawing/2014/main" val="10003"/>
                  </a:ext>
                </a:extLst>
              </a:tr>
            </a:tbl>
          </a:graphicData>
        </a:graphic>
      </p:graphicFrame>
      <p:graphicFrame>
        <p:nvGraphicFramePr>
          <p:cNvPr id="375" name="Google Shape;375;g19b4b019e43_0_229"/>
          <p:cNvGraphicFramePr/>
          <p:nvPr>
            <p:extLst>
              <p:ext uri="{D42A27DB-BD31-4B8C-83A1-F6EECF244321}">
                <p14:modId xmlns:p14="http://schemas.microsoft.com/office/powerpoint/2010/main" val="2584443243"/>
              </p:ext>
            </p:extLst>
          </p:nvPr>
        </p:nvGraphicFramePr>
        <p:xfrm>
          <a:off x="5851150" y="2970850"/>
          <a:ext cx="5731200" cy="2133600"/>
        </p:xfrm>
        <a:graphic>
          <a:graphicData uri="http://schemas.openxmlformats.org/drawingml/2006/table">
            <a:tbl>
              <a:tblPr>
                <a:noFill/>
                <a:tableStyleId>{9433B2D3-8186-43C3-A06F-6E27157634E1}</a:tableStyleId>
              </a:tblPr>
              <a:tblGrid>
                <a:gridCol w="1432800">
                  <a:extLst>
                    <a:ext uri="{9D8B030D-6E8A-4147-A177-3AD203B41FA5}">
                      <a16:colId xmlns:a16="http://schemas.microsoft.com/office/drawing/2014/main" val="20000"/>
                    </a:ext>
                  </a:extLst>
                </a:gridCol>
                <a:gridCol w="1432800">
                  <a:extLst>
                    <a:ext uri="{9D8B030D-6E8A-4147-A177-3AD203B41FA5}">
                      <a16:colId xmlns:a16="http://schemas.microsoft.com/office/drawing/2014/main" val="20001"/>
                    </a:ext>
                  </a:extLst>
                </a:gridCol>
                <a:gridCol w="1432800">
                  <a:extLst>
                    <a:ext uri="{9D8B030D-6E8A-4147-A177-3AD203B41FA5}">
                      <a16:colId xmlns:a16="http://schemas.microsoft.com/office/drawing/2014/main" val="20002"/>
                    </a:ext>
                  </a:extLst>
                </a:gridCol>
                <a:gridCol w="1432800">
                  <a:extLst>
                    <a:ext uri="{9D8B030D-6E8A-4147-A177-3AD203B41FA5}">
                      <a16:colId xmlns:a16="http://schemas.microsoft.com/office/drawing/2014/main" val="20003"/>
                    </a:ext>
                  </a:extLst>
                </a:gridCol>
              </a:tblGrid>
              <a:tr h="254000">
                <a:tc rowSpan="2">
                  <a:txBody>
                    <a:bodyPr/>
                    <a:lstStyle/>
                    <a:p>
                      <a:pPr marL="0" lvl="0" indent="0" algn="ctr" rtl="0">
                        <a:spcBef>
                          <a:spcPts val="0"/>
                        </a:spcBef>
                        <a:spcAft>
                          <a:spcPts val="0"/>
                        </a:spcAft>
                        <a:buNone/>
                      </a:pPr>
                      <a:r>
                        <a:rPr lang="en-US" sz="1000" b="1" dirty="0"/>
                        <a:t>Month</a:t>
                      </a:r>
                      <a:endParaRPr sz="1000" b="1" dirty="0"/>
                    </a:p>
                  </a:txBody>
                  <a:tcPr marL="63500" marR="63500" marT="63500" marB="63500"/>
                </a:tc>
                <a:tc rowSpan="2">
                  <a:txBody>
                    <a:bodyPr/>
                    <a:lstStyle/>
                    <a:p>
                      <a:pPr marL="0" lvl="0" indent="0" algn="ctr" rtl="0">
                        <a:spcBef>
                          <a:spcPts val="0"/>
                        </a:spcBef>
                        <a:spcAft>
                          <a:spcPts val="0"/>
                        </a:spcAft>
                        <a:buNone/>
                      </a:pPr>
                      <a:r>
                        <a:rPr lang="en-US" sz="1000" b="1" dirty="0"/>
                        <a:t>Digital customers who take follow-up loan within 6 months (1)</a:t>
                      </a:r>
                      <a:endParaRPr sz="1000" b="1" dirty="0"/>
                    </a:p>
                  </a:txBody>
                  <a:tcPr marL="63500" marR="63500" marT="63500" marB="63500"/>
                </a:tc>
                <a:tc rowSpan="2">
                  <a:txBody>
                    <a:bodyPr/>
                    <a:lstStyle/>
                    <a:p>
                      <a:pPr marL="0" lvl="0" indent="0" algn="ctr" rtl="0">
                        <a:spcBef>
                          <a:spcPts val="0"/>
                        </a:spcBef>
                        <a:spcAft>
                          <a:spcPts val="0"/>
                        </a:spcAft>
                        <a:buNone/>
                      </a:pPr>
                      <a:r>
                        <a:rPr lang="en-US" sz="1000" b="1" dirty="0"/>
                        <a:t>Total Digital customers who closed loans in the month (2)</a:t>
                      </a:r>
                      <a:endParaRPr sz="1000" b="1" dirty="0"/>
                    </a:p>
                  </a:txBody>
                  <a:tcPr marL="63500" marR="63500" marT="63500" marB="63500"/>
                </a:tc>
                <a:tc rowSpan="2">
                  <a:txBody>
                    <a:bodyPr/>
                    <a:lstStyle/>
                    <a:p>
                      <a:pPr marL="0" lvl="0" indent="0" algn="ctr" rtl="0">
                        <a:spcBef>
                          <a:spcPts val="0"/>
                        </a:spcBef>
                        <a:spcAft>
                          <a:spcPts val="0"/>
                        </a:spcAft>
                        <a:buNone/>
                      </a:pPr>
                      <a:r>
                        <a:rPr lang="en-US" sz="1000" b="1" dirty="0"/>
                        <a:t>6-months follow-up loan rate for Digital customers (1)÷(2)</a:t>
                      </a:r>
                      <a:endParaRPr sz="1000" b="1" dirty="0"/>
                    </a:p>
                    <a:p>
                      <a:pPr marL="0" lvl="0" indent="0" algn="l" rtl="0">
                        <a:spcBef>
                          <a:spcPts val="0"/>
                        </a:spcBef>
                        <a:spcAft>
                          <a:spcPts val="0"/>
                        </a:spcAft>
                        <a:buNone/>
                      </a:pPr>
                      <a:endParaRPr sz="1000" b="1"/>
                    </a:p>
                  </a:txBody>
                  <a:tcPr marL="63500" marR="63500" marT="63500" marB="63500"/>
                </a:tc>
                <a:extLst>
                  <a:ext uri="{0D108BD9-81ED-4DB2-BD59-A6C34878D82A}">
                    <a16:rowId xmlns:a16="http://schemas.microsoft.com/office/drawing/2014/main" val="10000"/>
                  </a:ext>
                </a:extLst>
              </a:tr>
              <a:tr h="2540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1"/>
                  </a:ext>
                </a:extLst>
              </a:tr>
              <a:tr h="0">
                <a:tc>
                  <a:txBody>
                    <a:bodyPr/>
                    <a:lstStyle/>
                    <a:p>
                      <a:pPr marL="0" lvl="0" indent="0" algn="ctr" rtl="0">
                        <a:spcBef>
                          <a:spcPts val="0"/>
                        </a:spcBef>
                        <a:spcAft>
                          <a:spcPts val="0"/>
                        </a:spcAft>
                        <a:buNone/>
                      </a:pPr>
                      <a:r>
                        <a:rPr lang="en-US" sz="1000" dirty="0"/>
                        <a:t>Jan-2021</a:t>
                      </a:r>
                      <a:endParaRPr sz="1000" dirty="0"/>
                    </a:p>
                  </a:txBody>
                  <a:tcPr marL="63500" marR="63500" marT="63500" marB="63500"/>
                </a:tc>
                <a:tc>
                  <a:txBody>
                    <a:bodyPr/>
                    <a:lstStyle/>
                    <a:p>
                      <a:pPr marL="0" lvl="0" indent="0" algn="ctr" rtl="0">
                        <a:spcBef>
                          <a:spcPts val="0"/>
                        </a:spcBef>
                        <a:spcAft>
                          <a:spcPts val="0"/>
                        </a:spcAft>
                        <a:buNone/>
                      </a:pPr>
                      <a:r>
                        <a:rPr lang="en-US" sz="1000" dirty="0"/>
                        <a:t>45</a:t>
                      </a:r>
                      <a:endParaRPr sz="1000" dirty="0"/>
                    </a:p>
                  </a:txBody>
                  <a:tcPr marL="63500" marR="63500" marT="63500" marB="63500"/>
                </a:tc>
                <a:tc>
                  <a:txBody>
                    <a:bodyPr/>
                    <a:lstStyle/>
                    <a:p>
                      <a:pPr marL="0" lvl="0" indent="0" algn="ctr" rtl="0">
                        <a:spcBef>
                          <a:spcPts val="0"/>
                        </a:spcBef>
                        <a:spcAft>
                          <a:spcPts val="0"/>
                        </a:spcAft>
                        <a:buNone/>
                      </a:pPr>
                      <a:r>
                        <a:rPr lang="en-US" sz="1000" dirty="0"/>
                        <a:t>100</a:t>
                      </a:r>
                      <a:endParaRPr sz="1000" dirty="0"/>
                    </a:p>
                  </a:txBody>
                  <a:tcPr marL="63500" marR="63500" marT="63500" marB="63500"/>
                </a:tc>
                <a:tc>
                  <a:txBody>
                    <a:bodyPr/>
                    <a:lstStyle/>
                    <a:p>
                      <a:pPr marL="0" lvl="0" indent="0" algn="ctr" rtl="0">
                        <a:spcBef>
                          <a:spcPts val="0"/>
                        </a:spcBef>
                        <a:spcAft>
                          <a:spcPts val="0"/>
                        </a:spcAft>
                        <a:buNone/>
                      </a:pPr>
                      <a:r>
                        <a:rPr lang="en-US" sz="1000" dirty="0"/>
                        <a:t>45%</a:t>
                      </a:r>
                      <a:endParaRPr sz="1000" dirty="0"/>
                    </a:p>
                  </a:txBody>
                  <a:tcPr marL="63500" marR="63500" marT="63500" marB="63500"/>
                </a:tc>
                <a:extLst>
                  <a:ext uri="{0D108BD9-81ED-4DB2-BD59-A6C34878D82A}">
                    <a16:rowId xmlns:a16="http://schemas.microsoft.com/office/drawing/2014/main" val="10002"/>
                  </a:ext>
                </a:extLst>
              </a:tr>
              <a:tr h="0">
                <a:tc>
                  <a:txBody>
                    <a:bodyPr/>
                    <a:lstStyle/>
                    <a:p>
                      <a:pPr marL="0" lvl="0" indent="0" algn="ctr" rtl="0">
                        <a:spcBef>
                          <a:spcPts val="0"/>
                        </a:spcBef>
                        <a:spcAft>
                          <a:spcPts val="0"/>
                        </a:spcAft>
                        <a:buNone/>
                      </a:pPr>
                      <a:r>
                        <a:rPr lang="en-US" sz="1000" dirty="0"/>
                        <a:t>Feb-2021</a:t>
                      </a:r>
                      <a:endParaRPr sz="1000" dirty="0"/>
                    </a:p>
                  </a:txBody>
                  <a:tcPr marL="63500" marR="63500" marT="63500" marB="63500"/>
                </a:tc>
                <a:tc>
                  <a:txBody>
                    <a:bodyPr/>
                    <a:lstStyle/>
                    <a:p>
                      <a:pPr marL="0" lvl="0" indent="0" algn="ctr" rtl="0">
                        <a:spcBef>
                          <a:spcPts val="0"/>
                        </a:spcBef>
                        <a:spcAft>
                          <a:spcPts val="0"/>
                        </a:spcAft>
                        <a:buNone/>
                      </a:pPr>
                      <a:r>
                        <a:rPr lang="en-US" sz="1000" dirty="0"/>
                        <a:t>…</a:t>
                      </a:r>
                      <a:endParaRPr sz="1000" dirty="0"/>
                    </a:p>
                  </a:txBody>
                  <a:tcPr marL="63500" marR="63500" marT="63500" marB="63500"/>
                </a:tc>
                <a:tc>
                  <a:txBody>
                    <a:bodyPr/>
                    <a:lstStyle/>
                    <a:p>
                      <a:pPr marL="0" lvl="0" indent="0" algn="ctr" rtl="0">
                        <a:spcBef>
                          <a:spcPts val="0"/>
                        </a:spcBef>
                        <a:spcAft>
                          <a:spcPts val="0"/>
                        </a:spcAft>
                        <a:buNone/>
                      </a:pPr>
                      <a:r>
                        <a:rPr lang="en-US" sz="1000" dirty="0"/>
                        <a:t>…</a:t>
                      </a:r>
                      <a:endParaRPr sz="1000" dirty="0"/>
                    </a:p>
                  </a:txBody>
                  <a:tcPr marL="63500" marR="63500" marT="63500" marB="63500"/>
                </a:tc>
                <a:tc>
                  <a:txBody>
                    <a:bodyPr/>
                    <a:lstStyle/>
                    <a:p>
                      <a:pPr marL="0" lvl="0" indent="0" algn="ctr" rtl="0">
                        <a:spcBef>
                          <a:spcPts val="0"/>
                        </a:spcBef>
                        <a:spcAft>
                          <a:spcPts val="0"/>
                        </a:spcAft>
                        <a:buNone/>
                      </a:pPr>
                      <a:r>
                        <a:rPr lang="en-US" sz="1000" dirty="0"/>
                        <a:t>…</a:t>
                      </a:r>
                      <a:endParaRPr sz="1000" dirty="0"/>
                    </a:p>
                  </a:txBody>
                  <a:tcPr marL="63500" marR="63500" marT="63500" marB="63500"/>
                </a:tc>
                <a:extLst>
                  <a:ext uri="{0D108BD9-81ED-4DB2-BD59-A6C34878D82A}">
                    <a16:rowId xmlns:a16="http://schemas.microsoft.com/office/drawing/2014/main" val="10003"/>
                  </a:ext>
                </a:extLst>
              </a:tr>
              <a:tr h="0">
                <a:tc>
                  <a:txBody>
                    <a:bodyPr/>
                    <a:lstStyle/>
                    <a:p>
                      <a:pPr marL="0" lvl="0" indent="0" algn="ctr" rtl="0">
                        <a:spcBef>
                          <a:spcPts val="0"/>
                        </a:spcBef>
                        <a:spcAft>
                          <a:spcPts val="0"/>
                        </a:spcAft>
                        <a:buNone/>
                      </a:pPr>
                      <a:r>
                        <a:rPr lang="en-US" sz="1000"/>
                        <a:t>…</a:t>
                      </a:r>
                      <a:endParaRPr sz="1000"/>
                    </a:p>
                  </a:txBody>
                  <a:tcPr marL="63500" marR="63500" marT="63500" marB="63500"/>
                </a:tc>
                <a:tc>
                  <a:txBody>
                    <a:bodyPr/>
                    <a:lstStyle/>
                    <a:p>
                      <a:pPr marL="0" lvl="0" indent="0" algn="ctr" rtl="0">
                        <a:spcBef>
                          <a:spcPts val="0"/>
                        </a:spcBef>
                        <a:spcAft>
                          <a:spcPts val="0"/>
                        </a:spcAft>
                        <a:buNone/>
                      </a:pPr>
                      <a:r>
                        <a:rPr lang="en-US" sz="1000"/>
                        <a:t>…</a:t>
                      </a:r>
                      <a:endParaRPr sz="1000"/>
                    </a:p>
                  </a:txBody>
                  <a:tcPr marL="63500" marR="63500" marT="63500" marB="63500"/>
                </a:tc>
                <a:tc>
                  <a:txBody>
                    <a:bodyPr/>
                    <a:lstStyle/>
                    <a:p>
                      <a:pPr marL="0" lvl="0" indent="0" algn="ctr" rtl="0">
                        <a:spcBef>
                          <a:spcPts val="0"/>
                        </a:spcBef>
                        <a:spcAft>
                          <a:spcPts val="0"/>
                        </a:spcAft>
                        <a:buNone/>
                      </a:pPr>
                      <a:r>
                        <a:rPr lang="en-US" sz="1000"/>
                        <a:t>…</a:t>
                      </a:r>
                      <a:endParaRPr sz="1000"/>
                    </a:p>
                  </a:txBody>
                  <a:tcPr marL="63500" marR="63500" marT="63500" marB="63500"/>
                </a:tc>
                <a:tc>
                  <a:txBody>
                    <a:bodyPr/>
                    <a:lstStyle/>
                    <a:p>
                      <a:pPr marL="0" lvl="0" indent="0" algn="ctr" rtl="0">
                        <a:spcBef>
                          <a:spcPts val="0"/>
                        </a:spcBef>
                        <a:spcAft>
                          <a:spcPts val="0"/>
                        </a:spcAft>
                        <a:buNone/>
                      </a:pPr>
                      <a:r>
                        <a:rPr lang="en-US" sz="1000"/>
                        <a:t>…</a:t>
                      </a:r>
                      <a:endParaRPr sz="1000"/>
                    </a:p>
                  </a:txBody>
                  <a:tcPr marL="63500" marR="63500" marT="63500" marB="63500"/>
                </a:tc>
                <a:extLst>
                  <a:ext uri="{0D108BD9-81ED-4DB2-BD59-A6C34878D82A}">
                    <a16:rowId xmlns:a16="http://schemas.microsoft.com/office/drawing/2014/main" val="10004"/>
                  </a:ext>
                </a:extLst>
              </a:tr>
              <a:tr h="0">
                <a:tc>
                  <a:txBody>
                    <a:bodyPr/>
                    <a:lstStyle/>
                    <a:p>
                      <a:pPr marL="0" lvl="0" indent="0" algn="ctr" rtl="0">
                        <a:spcBef>
                          <a:spcPts val="0"/>
                        </a:spcBef>
                        <a:spcAft>
                          <a:spcPts val="0"/>
                        </a:spcAft>
                        <a:buNone/>
                      </a:pPr>
                      <a:r>
                        <a:rPr lang="en-US" sz="1000"/>
                        <a:t>…</a:t>
                      </a:r>
                      <a:endParaRPr sz="1000"/>
                    </a:p>
                  </a:txBody>
                  <a:tcPr marL="63500" marR="63500" marT="63500" marB="63500"/>
                </a:tc>
                <a:tc>
                  <a:txBody>
                    <a:bodyPr/>
                    <a:lstStyle/>
                    <a:p>
                      <a:pPr marL="0" lvl="0" indent="0" algn="ctr" rtl="0">
                        <a:spcBef>
                          <a:spcPts val="0"/>
                        </a:spcBef>
                        <a:spcAft>
                          <a:spcPts val="0"/>
                        </a:spcAft>
                        <a:buNone/>
                      </a:pPr>
                      <a:r>
                        <a:rPr lang="en-US" sz="1000"/>
                        <a:t>…</a:t>
                      </a:r>
                      <a:endParaRPr sz="1000"/>
                    </a:p>
                  </a:txBody>
                  <a:tcPr marL="63500" marR="63500" marT="63500" marB="63500"/>
                </a:tc>
                <a:tc>
                  <a:txBody>
                    <a:bodyPr/>
                    <a:lstStyle/>
                    <a:p>
                      <a:pPr marL="0" lvl="0" indent="0" algn="ctr" rtl="0">
                        <a:spcBef>
                          <a:spcPts val="0"/>
                        </a:spcBef>
                        <a:spcAft>
                          <a:spcPts val="0"/>
                        </a:spcAft>
                        <a:buNone/>
                      </a:pPr>
                      <a:r>
                        <a:rPr lang="en-US" sz="1000"/>
                        <a:t>…</a:t>
                      </a:r>
                      <a:endParaRPr sz="1000"/>
                    </a:p>
                  </a:txBody>
                  <a:tcPr marL="63500" marR="63500" marT="63500" marB="63500"/>
                </a:tc>
                <a:tc>
                  <a:txBody>
                    <a:bodyPr/>
                    <a:lstStyle/>
                    <a:p>
                      <a:pPr marL="0" lvl="0" indent="0" algn="ctr" rtl="0">
                        <a:spcBef>
                          <a:spcPts val="0"/>
                        </a:spcBef>
                        <a:spcAft>
                          <a:spcPts val="0"/>
                        </a:spcAft>
                        <a:buNone/>
                      </a:pPr>
                      <a:r>
                        <a:rPr lang="en-US" sz="1000"/>
                        <a:t>…</a:t>
                      </a:r>
                      <a:endParaRPr sz="1000"/>
                    </a:p>
                  </a:txBody>
                  <a:tcPr marL="63500" marR="63500" marT="63500" marB="63500"/>
                </a:tc>
                <a:extLst>
                  <a:ext uri="{0D108BD9-81ED-4DB2-BD59-A6C34878D82A}">
                    <a16:rowId xmlns:a16="http://schemas.microsoft.com/office/drawing/2014/main" val="10005"/>
                  </a:ext>
                </a:extLst>
              </a:tr>
              <a:tr h="0">
                <a:tc>
                  <a:txBody>
                    <a:bodyPr/>
                    <a:lstStyle/>
                    <a:p>
                      <a:pPr marL="0" lvl="0" indent="0" algn="ctr" rtl="0">
                        <a:spcBef>
                          <a:spcPts val="0"/>
                        </a:spcBef>
                        <a:spcAft>
                          <a:spcPts val="0"/>
                        </a:spcAft>
                        <a:buNone/>
                      </a:pPr>
                      <a:r>
                        <a:rPr lang="en-US" sz="1000" dirty="0"/>
                        <a:t>…</a:t>
                      </a:r>
                      <a:endParaRPr sz="1000" dirty="0"/>
                    </a:p>
                  </a:txBody>
                  <a:tcPr marL="63500" marR="63500" marT="63500" marB="63500"/>
                </a:tc>
                <a:tc>
                  <a:txBody>
                    <a:bodyPr/>
                    <a:lstStyle/>
                    <a:p>
                      <a:pPr marL="0" lvl="0" indent="0" algn="ctr" rtl="0">
                        <a:spcBef>
                          <a:spcPts val="0"/>
                        </a:spcBef>
                        <a:spcAft>
                          <a:spcPts val="0"/>
                        </a:spcAft>
                        <a:buNone/>
                      </a:pPr>
                      <a:r>
                        <a:rPr lang="en-US" sz="1000" dirty="0"/>
                        <a:t>…</a:t>
                      </a:r>
                      <a:endParaRPr sz="1000" dirty="0"/>
                    </a:p>
                  </a:txBody>
                  <a:tcPr marL="63500" marR="63500" marT="63500" marB="63500"/>
                </a:tc>
                <a:tc>
                  <a:txBody>
                    <a:bodyPr/>
                    <a:lstStyle/>
                    <a:p>
                      <a:pPr marL="0" lvl="0" indent="0" algn="ctr" rtl="0">
                        <a:spcBef>
                          <a:spcPts val="0"/>
                        </a:spcBef>
                        <a:spcAft>
                          <a:spcPts val="0"/>
                        </a:spcAft>
                        <a:buNone/>
                      </a:pPr>
                      <a:r>
                        <a:rPr lang="en-US" sz="1000" dirty="0"/>
                        <a:t>…</a:t>
                      </a:r>
                      <a:endParaRPr sz="1000" dirty="0"/>
                    </a:p>
                  </a:txBody>
                  <a:tcPr marL="63500" marR="63500" marT="63500" marB="63500"/>
                </a:tc>
                <a:tc>
                  <a:txBody>
                    <a:bodyPr/>
                    <a:lstStyle/>
                    <a:p>
                      <a:pPr marL="0" lvl="0" indent="0" algn="ctr" rtl="0">
                        <a:spcBef>
                          <a:spcPts val="0"/>
                        </a:spcBef>
                        <a:spcAft>
                          <a:spcPts val="0"/>
                        </a:spcAft>
                        <a:buNone/>
                      </a:pPr>
                      <a:r>
                        <a:rPr lang="en-US" sz="1000" dirty="0"/>
                        <a:t>…</a:t>
                      </a:r>
                      <a:endParaRPr sz="1000" dirty="0"/>
                    </a:p>
                  </a:txBody>
                  <a:tcPr marL="63500" marR="63500" marT="63500" marB="63500"/>
                </a:tc>
                <a:extLst>
                  <a:ext uri="{0D108BD9-81ED-4DB2-BD59-A6C34878D82A}">
                    <a16:rowId xmlns:a16="http://schemas.microsoft.com/office/drawing/2014/main" val="10006"/>
                  </a:ext>
                </a:extLst>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g15915369887_0_30"/>
          <p:cNvSpPr txBox="1">
            <a:spLocks noGrp="1"/>
          </p:cNvSpPr>
          <p:nvPr>
            <p:ph type="title"/>
          </p:nvPr>
        </p:nvSpPr>
        <p:spPr>
          <a:xfrm>
            <a:off x="609600" y="2651760"/>
            <a:ext cx="10972800" cy="779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lt1"/>
              </a:buClr>
              <a:buSzPts val="4800"/>
              <a:buFont typeface="Arial"/>
              <a:buNone/>
            </a:pPr>
            <a:r>
              <a:rPr lang="en-US"/>
              <a:t>Homework</a:t>
            </a:r>
            <a:endParaRPr/>
          </a:p>
        </p:txBody>
      </p:sp>
      <p:sp>
        <p:nvSpPr>
          <p:cNvPr id="381" name="Google Shape;381;g15915369887_0_30"/>
          <p:cNvSpPr txBox="1">
            <a:spLocks noGrp="1"/>
          </p:cNvSpPr>
          <p:nvPr>
            <p:ph type="body" idx="1"/>
          </p:nvPr>
        </p:nvSpPr>
        <p:spPr>
          <a:xfrm>
            <a:off x="609600" y="3429000"/>
            <a:ext cx="10972800" cy="6684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SzPts val="2400"/>
              <a:buNone/>
            </a:pPr>
            <a:r>
              <a:rPr lang="en-US">
                <a:solidFill>
                  <a:schemeClr val="accent1"/>
                </a:solidFill>
              </a:rPr>
              <a:t>Subhead</a:t>
            </a:r>
            <a:endParaRPr>
              <a:solidFill>
                <a:schemeClr val="accent1"/>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6" name="Google Shape;386;g1883d8440c1_0_54"/>
          <p:cNvSpPr txBox="1">
            <a:spLocks noGrp="1"/>
          </p:cNvSpPr>
          <p:nvPr>
            <p:ph type="sldNum" idx="12"/>
          </p:nvPr>
        </p:nvSpPr>
        <p:spPr>
          <a:xfrm>
            <a:off x="9347200" y="6621502"/>
            <a:ext cx="2844900" cy="2316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00"/>
              <a:buNone/>
            </a:pPr>
            <a:fld id="{00000000-1234-1234-1234-123412341234}" type="slidenum">
              <a:rPr lang="en-US"/>
              <a:t>27</a:t>
            </a:fld>
            <a:endParaRPr/>
          </a:p>
        </p:txBody>
      </p:sp>
      <p:sp>
        <p:nvSpPr>
          <p:cNvPr id="387" name="Google Shape;387;g1883d8440c1_0_54"/>
          <p:cNvSpPr txBox="1">
            <a:spLocks noGrp="1"/>
          </p:cNvSpPr>
          <p:nvPr>
            <p:ph type="body" idx="1"/>
          </p:nvPr>
        </p:nvSpPr>
        <p:spPr>
          <a:xfrm>
            <a:off x="410817" y="1401402"/>
            <a:ext cx="11591234" cy="4290900"/>
          </a:xfrm>
          <a:prstGeom prst="rect">
            <a:avLst/>
          </a:prstGeom>
          <a:noFill/>
          <a:ln>
            <a:noFill/>
          </a:ln>
        </p:spPr>
        <p:txBody>
          <a:bodyPr spcFirstLastPara="1" wrap="square" lIns="0" tIns="0" rIns="0" bIns="0" anchor="t" anchorCtr="0">
            <a:noAutofit/>
          </a:bodyPr>
          <a:lstStyle/>
          <a:p>
            <a:pPr marL="457200" lvl="0" indent="-381000" algn="l" rtl="0">
              <a:lnSpc>
                <a:spcPct val="150000"/>
              </a:lnSpc>
              <a:spcBef>
                <a:spcPts val="0"/>
              </a:spcBef>
              <a:spcAft>
                <a:spcPts val="0"/>
              </a:spcAft>
              <a:buClr>
                <a:schemeClr val="dk2"/>
              </a:buClr>
              <a:buSzPts val="2400"/>
              <a:buAutoNum type="arabicPeriod"/>
            </a:pPr>
            <a:r>
              <a:rPr lang="en-US" dirty="0">
                <a:solidFill>
                  <a:schemeClr val="dk2"/>
                </a:solidFill>
              </a:rPr>
              <a:t>Prepare the query for each dashboard.</a:t>
            </a:r>
            <a:endParaRPr dirty="0">
              <a:solidFill>
                <a:schemeClr val="dk2"/>
              </a:solidFill>
            </a:endParaRPr>
          </a:p>
          <a:p>
            <a:pPr indent="-381000">
              <a:lnSpc>
                <a:spcPct val="150000"/>
              </a:lnSpc>
              <a:spcBef>
                <a:spcPts val="0"/>
              </a:spcBef>
              <a:buClr>
                <a:schemeClr val="dk2"/>
              </a:buClr>
              <a:buAutoNum type="arabicPeriod"/>
            </a:pPr>
            <a:r>
              <a:rPr lang="en-US" dirty="0">
                <a:solidFill>
                  <a:schemeClr val="dk2"/>
                </a:solidFill>
              </a:rPr>
              <a:t>Compile all 5 output tables in one excel sheet, using different tabs where each tab is named after the name of the dashboard. </a:t>
            </a:r>
          </a:p>
          <a:p>
            <a:pPr indent="-381000">
              <a:lnSpc>
                <a:spcPct val="150000"/>
              </a:lnSpc>
              <a:spcBef>
                <a:spcPts val="0"/>
              </a:spcBef>
              <a:buClr>
                <a:srgbClr val="000000"/>
              </a:buClr>
              <a:buAutoNum type="arabicPeriod"/>
            </a:pPr>
            <a:endParaRPr lang="en-US" dirty="0">
              <a:solidFill>
                <a:schemeClr val="dk2"/>
              </a:solidFill>
            </a:endParaRPr>
          </a:p>
          <a:p>
            <a:pPr marL="0" indent="0">
              <a:lnSpc>
                <a:spcPct val="150000"/>
              </a:lnSpc>
              <a:spcBef>
                <a:spcPts val="0"/>
              </a:spcBef>
            </a:pPr>
            <a:endParaRPr lang="en-US" dirty="0">
              <a:solidFill>
                <a:schemeClr val="dk2"/>
              </a:solidFill>
            </a:endParaRPr>
          </a:p>
        </p:txBody>
      </p:sp>
      <p:sp>
        <p:nvSpPr>
          <p:cNvPr id="388" name="Google Shape;388;g1883d8440c1_0_54"/>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a:t>Homework</a:t>
            </a:r>
            <a:endParaRPr/>
          </a:p>
        </p:txBody>
      </p:sp>
      <p:sp>
        <p:nvSpPr>
          <p:cNvPr id="389" name="Google Shape;389;g1883d8440c1_0_54"/>
          <p:cNvSpPr txBox="1">
            <a:spLocks noGrp="1"/>
          </p:cNvSpPr>
          <p:nvPr>
            <p:ph type="body" idx="2"/>
          </p:nvPr>
        </p:nvSpPr>
        <p:spPr>
          <a:xfrm>
            <a:off x="609599" y="864393"/>
            <a:ext cx="10972800" cy="297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360"/>
              </a:spcBef>
              <a:spcAft>
                <a:spcPts val="0"/>
              </a:spcAft>
              <a:buSzPts val="1800"/>
              <a:buNone/>
            </a:pPr>
            <a:r>
              <a:rPr lang="en-US" dirty="0"/>
              <a:t>Session 2: Query</a:t>
            </a:r>
            <a:endParaRPr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g15915369887_0_30"/>
          <p:cNvSpPr txBox="1">
            <a:spLocks noGrp="1"/>
          </p:cNvSpPr>
          <p:nvPr>
            <p:ph type="title"/>
          </p:nvPr>
        </p:nvSpPr>
        <p:spPr>
          <a:xfrm>
            <a:off x="609600" y="2651760"/>
            <a:ext cx="10972800" cy="779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lt1"/>
              </a:buClr>
              <a:buSzPts val="4800"/>
              <a:buFont typeface="Arial"/>
              <a:buNone/>
            </a:pPr>
            <a:r>
              <a:rPr lang="en-US" dirty="0"/>
              <a:t>Q&amp;A</a:t>
            </a:r>
            <a:endParaRPr dirty="0"/>
          </a:p>
        </p:txBody>
      </p:sp>
      <p:sp>
        <p:nvSpPr>
          <p:cNvPr id="305" name="Google Shape;305;g15915369887_0_30"/>
          <p:cNvSpPr txBox="1">
            <a:spLocks noGrp="1"/>
          </p:cNvSpPr>
          <p:nvPr>
            <p:ph type="body" idx="1"/>
          </p:nvPr>
        </p:nvSpPr>
        <p:spPr>
          <a:xfrm>
            <a:off x="609600" y="3429000"/>
            <a:ext cx="10972800" cy="6684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SzPts val="2400"/>
              <a:buNone/>
            </a:pPr>
            <a:r>
              <a:rPr lang="en-US">
                <a:solidFill>
                  <a:schemeClr val="accent1"/>
                </a:solidFill>
              </a:rPr>
              <a:t>Subhead</a:t>
            </a:r>
            <a:endParaRPr>
              <a:solidFill>
                <a:schemeClr val="accent1"/>
              </a:solidFill>
            </a:endParaRPr>
          </a:p>
        </p:txBody>
      </p:sp>
    </p:spTree>
    <p:extLst>
      <p:ext uri="{BB962C8B-B14F-4D97-AF65-F5344CB8AC3E}">
        <p14:creationId xmlns:p14="http://schemas.microsoft.com/office/powerpoint/2010/main" val="13673602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01"/>
        <p:cNvGrpSpPr/>
        <p:nvPr/>
      </p:nvGrpSpPr>
      <p:grpSpPr>
        <a:xfrm>
          <a:off x="0" y="0"/>
          <a:ext cx="0" cy="0"/>
          <a:chOff x="0" y="0"/>
          <a:chExt cx="0" cy="0"/>
        </a:xfrm>
      </p:grpSpPr>
      <p:sp>
        <p:nvSpPr>
          <p:cNvPr id="402" name="Google Shape;402;p40"/>
          <p:cNvSpPr txBox="1"/>
          <p:nvPr/>
        </p:nvSpPr>
        <p:spPr>
          <a:xfrm>
            <a:off x="10043861" y="6639888"/>
            <a:ext cx="3465434"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800"/>
              <a:buFont typeface="Arial"/>
              <a:buNone/>
            </a:pPr>
            <a:r>
              <a:rPr lang="en-US" sz="800" b="0" i="0" u="none" strike="noStrike" cap="none">
                <a:solidFill>
                  <a:srgbClr val="BBB8B3"/>
                </a:solidFill>
                <a:latin typeface="Arial"/>
                <a:ea typeface="Arial"/>
                <a:cs typeface="Arial"/>
                <a:sym typeface="Arial"/>
              </a:rPr>
              <a:t>CGAP MEMBERS AS OF SEPTEMBER 2022</a:t>
            </a:r>
            <a:endParaRPr sz="1400" b="0" i="0" u="none" strike="noStrike" cap="none">
              <a:solidFill>
                <a:srgbClr val="000000"/>
              </a:solidFill>
              <a:latin typeface="Arial"/>
              <a:ea typeface="Arial"/>
              <a:cs typeface="Arial"/>
              <a:sym typeface="Arial"/>
            </a:endParaRPr>
          </a:p>
        </p:txBody>
      </p:sp>
      <p:grpSp>
        <p:nvGrpSpPr>
          <p:cNvPr id="403" name="Google Shape;403;p40"/>
          <p:cNvGrpSpPr/>
          <p:nvPr/>
        </p:nvGrpSpPr>
        <p:grpSpPr>
          <a:xfrm>
            <a:off x="147703" y="1071441"/>
            <a:ext cx="11816652" cy="5415177"/>
            <a:chOff x="173298" y="1043607"/>
            <a:chExt cx="11816652" cy="5415177"/>
          </a:xfrm>
        </p:grpSpPr>
        <p:pic>
          <p:nvPicPr>
            <p:cNvPr id="404" name="Google Shape;404;p40" descr="Netherlands logo"/>
            <p:cNvPicPr preferRelativeResize="0"/>
            <p:nvPr/>
          </p:nvPicPr>
          <p:blipFill rotWithShape="1">
            <a:blip r:embed="rId3">
              <a:alphaModFix/>
            </a:blip>
            <a:srcRect/>
            <a:stretch/>
          </p:blipFill>
          <p:spPr>
            <a:xfrm>
              <a:off x="5178012" y="4875490"/>
              <a:ext cx="1357355" cy="520175"/>
            </a:xfrm>
            <a:prstGeom prst="rect">
              <a:avLst/>
            </a:prstGeom>
            <a:noFill/>
            <a:ln>
              <a:noFill/>
            </a:ln>
          </p:spPr>
        </p:pic>
        <p:pic>
          <p:nvPicPr>
            <p:cNvPr id="405" name="Google Shape;405;p40" descr="Gates Foundation logo"/>
            <p:cNvPicPr preferRelativeResize="0"/>
            <p:nvPr/>
          </p:nvPicPr>
          <p:blipFill rotWithShape="1">
            <a:blip r:embed="rId4">
              <a:alphaModFix/>
            </a:blip>
            <a:srcRect/>
            <a:stretch/>
          </p:blipFill>
          <p:spPr>
            <a:xfrm>
              <a:off x="4501189" y="1164352"/>
              <a:ext cx="1333011" cy="329954"/>
            </a:xfrm>
            <a:prstGeom prst="rect">
              <a:avLst/>
            </a:prstGeom>
            <a:noFill/>
            <a:ln>
              <a:noFill/>
            </a:ln>
          </p:spPr>
        </p:pic>
        <p:pic>
          <p:nvPicPr>
            <p:cNvPr id="406" name="Google Shape;406;p40" descr="SIDA logo"/>
            <p:cNvPicPr preferRelativeResize="0"/>
            <p:nvPr/>
          </p:nvPicPr>
          <p:blipFill rotWithShape="1">
            <a:blip r:embed="rId5">
              <a:alphaModFix/>
            </a:blip>
            <a:srcRect/>
            <a:stretch/>
          </p:blipFill>
          <p:spPr>
            <a:xfrm>
              <a:off x="9067514" y="4982687"/>
              <a:ext cx="837756" cy="305781"/>
            </a:xfrm>
            <a:prstGeom prst="rect">
              <a:avLst/>
            </a:prstGeom>
            <a:noFill/>
            <a:ln>
              <a:noFill/>
            </a:ln>
          </p:spPr>
        </p:pic>
        <p:pic>
          <p:nvPicPr>
            <p:cNvPr id="407" name="Google Shape;407;p40" descr="http://www.cgap.org/sites/default/files/Norad.gif"/>
            <p:cNvPicPr preferRelativeResize="0"/>
            <p:nvPr/>
          </p:nvPicPr>
          <p:blipFill rotWithShape="1">
            <a:blip r:embed="rId6">
              <a:alphaModFix/>
            </a:blip>
            <a:srcRect/>
            <a:stretch/>
          </p:blipFill>
          <p:spPr>
            <a:xfrm>
              <a:off x="361394" y="6042998"/>
              <a:ext cx="839942" cy="351342"/>
            </a:xfrm>
            <a:prstGeom prst="rect">
              <a:avLst/>
            </a:prstGeom>
            <a:noFill/>
            <a:ln>
              <a:noFill/>
            </a:ln>
          </p:spPr>
        </p:pic>
        <p:pic>
          <p:nvPicPr>
            <p:cNvPr id="408" name="Google Shape;408;p40" descr="Global Affairs Canada logo"/>
            <p:cNvPicPr preferRelativeResize="0"/>
            <p:nvPr/>
          </p:nvPicPr>
          <p:blipFill rotWithShape="1">
            <a:blip r:embed="rId7">
              <a:alphaModFix/>
            </a:blip>
            <a:srcRect/>
            <a:stretch/>
          </p:blipFill>
          <p:spPr>
            <a:xfrm>
              <a:off x="7934551" y="2128152"/>
              <a:ext cx="1347136" cy="256017"/>
            </a:xfrm>
            <a:prstGeom prst="rect">
              <a:avLst/>
            </a:prstGeom>
            <a:noFill/>
            <a:ln>
              <a:noFill/>
            </a:ln>
          </p:spPr>
        </p:pic>
        <p:pic>
          <p:nvPicPr>
            <p:cNvPr id="409" name="Google Shape;409;p40" descr="UNCDF logo"/>
            <p:cNvPicPr preferRelativeResize="0"/>
            <p:nvPr/>
          </p:nvPicPr>
          <p:blipFill rotWithShape="1">
            <a:blip r:embed="rId8">
              <a:alphaModFix/>
            </a:blip>
            <a:srcRect/>
            <a:stretch/>
          </p:blipFill>
          <p:spPr>
            <a:xfrm>
              <a:off x="7151771" y="5871354"/>
              <a:ext cx="548640" cy="584546"/>
            </a:xfrm>
            <a:prstGeom prst="rect">
              <a:avLst/>
            </a:prstGeom>
            <a:noFill/>
            <a:ln>
              <a:noFill/>
            </a:ln>
          </p:spPr>
        </p:pic>
        <p:pic>
          <p:nvPicPr>
            <p:cNvPr id="410" name="Google Shape;410;p40" descr="KfW logo"/>
            <p:cNvPicPr preferRelativeResize="0"/>
            <p:nvPr/>
          </p:nvPicPr>
          <p:blipFill rotWithShape="1">
            <a:blip r:embed="rId9">
              <a:alphaModFix/>
            </a:blip>
            <a:srcRect/>
            <a:stretch/>
          </p:blipFill>
          <p:spPr>
            <a:xfrm>
              <a:off x="348526" y="3892061"/>
              <a:ext cx="700387" cy="418351"/>
            </a:xfrm>
            <a:prstGeom prst="rect">
              <a:avLst/>
            </a:prstGeom>
            <a:noFill/>
            <a:ln>
              <a:noFill/>
            </a:ln>
          </p:spPr>
        </p:pic>
        <p:pic>
          <p:nvPicPr>
            <p:cNvPr id="411" name="Google Shape;411;p40" descr="AfDB logo"/>
            <p:cNvPicPr preferRelativeResize="0"/>
            <p:nvPr/>
          </p:nvPicPr>
          <p:blipFill rotWithShape="1">
            <a:blip r:embed="rId10">
              <a:alphaModFix/>
            </a:blip>
            <a:srcRect/>
            <a:stretch/>
          </p:blipFill>
          <p:spPr>
            <a:xfrm>
              <a:off x="187826" y="1064916"/>
              <a:ext cx="969323" cy="528827"/>
            </a:xfrm>
            <a:prstGeom prst="rect">
              <a:avLst/>
            </a:prstGeom>
            <a:noFill/>
            <a:ln>
              <a:noFill/>
            </a:ln>
          </p:spPr>
        </p:pic>
        <p:pic>
          <p:nvPicPr>
            <p:cNvPr id="412" name="Google Shape;412;p40"/>
            <p:cNvPicPr preferRelativeResize="0"/>
            <p:nvPr/>
          </p:nvPicPr>
          <p:blipFill rotWithShape="1">
            <a:blip r:embed="rId11">
              <a:alphaModFix/>
            </a:blip>
            <a:srcRect/>
            <a:stretch/>
          </p:blipFill>
          <p:spPr>
            <a:xfrm>
              <a:off x="173298" y="4922765"/>
              <a:ext cx="1847696" cy="425625"/>
            </a:xfrm>
            <a:prstGeom prst="rect">
              <a:avLst/>
            </a:prstGeom>
            <a:noFill/>
            <a:ln>
              <a:noFill/>
            </a:ln>
          </p:spPr>
        </p:pic>
        <p:pic>
          <p:nvPicPr>
            <p:cNvPr id="413" name="Google Shape;413;p40" descr="Luxembourg logo"/>
            <p:cNvPicPr preferRelativeResize="0"/>
            <p:nvPr/>
          </p:nvPicPr>
          <p:blipFill rotWithShape="1">
            <a:blip r:embed="rId12">
              <a:alphaModFix/>
            </a:blip>
            <a:srcRect/>
            <a:stretch/>
          </p:blipFill>
          <p:spPr>
            <a:xfrm>
              <a:off x="5273047" y="3918555"/>
              <a:ext cx="1578368" cy="365363"/>
            </a:xfrm>
            <a:prstGeom prst="rect">
              <a:avLst/>
            </a:prstGeom>
            <a:noFill/>
            <a:ln>
              <a:noFill/>
            </a:ln>
          </p:spPr>
        </p:pic>
        <p:pic>
          <p:nvPicPr>
            <p:cNvPr id="414" name="Google Shape;414;p40" descr="FMO logo"/>
            <p:cNvPicPr preferRelativeResize="0"/>
            <p:nvPr/>
          </p:nvPicPr>
          <p:blipFill rotWithShape="1">
            <a:blip r:embed="rId13">
              <a:alphaModFix/>
            </a:blip>
            <a:srcRect/>
            <a:stretch/>
          </p:blipFill>
          <p:spPr>
            <a:xfrm>
              <a:off x="7494053" y="4828190"/>
              <a:ext cx="614775" cy="614775"/>
            </a:xfrm>
            <a:prstGeom prst="rect">
              <a:avLst/>
            </a:prstGeom>
            <a:noFill/>
            <a:ln>
              <a:noFill/>
            </a:ln>
          </p:spPr>
        </p:pic>
        <p:pic>
          <p:nvPicPr>
            <p:cNvPr id="415" name="Google Shape;415;p40" descr="USAID logo"/>
            <p:cNvPicPr preferRelativeResize="0"/>
            <p:nvPr/>
          </p:nvPicPr>
          <p:blipFill rotWithShape="1">
            <a:blip r:embed="rId14">
              <a:alphaModFix/>
            </a:blip>
            <a:srcRect/>
            <a:stretch/>
          </p:blipFill>
          <p:spPr>
            <a:xfrm>
              <a:off x="10709790" y="5978554"/>
              <a:ext cx="1280160" cy="480230"/>
            </a:xfrm>
            <a:prstGeom prst="rect">
              <a:avLst/>
            </a:prstGeom>
            <a:noFill/>
            <a:ln>
              <a:noFill/>
            </a:ln>
          </p:spPr>
        </p:pic>
        <p:pic>
          <p:nvPicPr>
            <p:cNvPr id="416" name="Google Shape;416;p40" descr="World Bank Logo"/>
            <p:cNvPicPr preferRelativeResize="0"/>
            <p:nvPr/>
          </p:nvPicPr>
          <p:blipFill rotWithShape="1">
            <a:blip r:embed="rId15">
              <a:alphaModFix/>
            </a:blip>
            <a:srcRect/>
            <a:stretch/>
          </p:blipFill>
          <p:spPr>
            <a:xfrm>
              <a:off x="2556909" y="6075664"/>
              <a:ext cx="1418127" cy="286010"/>
            </a:xfrm>
            <a:prstGeom prst="rect">
              <a:avLst/>
            </a:prstGeom>
            <a:noFill/>
            <a:ln>
              <a:noFill/>
            </a:ln>
          </p:spPr>
        </p:pic>
        <p:pic>
          <p:nvPicPr>
            <p:cNvPr id="417" name="Google Shape;417;p40" descr="UNDP logo"/>
            <p:cNvPicPr preferRelativeResize="0"/>
            <p:nvPr/>
          </p:nvPicPr>
          <p:blipFill rotWithShape="1">
            <a:blip r:embed="rId16">
              <a:alphaModFix/>
            </a:blip>
            <a:srcRect/>
            <a:stretch/>
          </p:blipFill>
          <p:spPr>
            <a:xfrm>
              <a:off x="9055984" y="5853467"/>
              <a:ext cx="298235" cy="602433"/>
            </a:xfrm>
            <a:prstGeom prst="rect">
              <a:avLst/>
            </a:prstGeom>
            <a:noFill/>
            <a:ln>
              <a:noFill/>
            </a:ln>
          </p:spPr>
        </p:pic>
        <p:pic>
          <p:nvPicPr>
            <p:cNvPr id="418" name="Google Shape;418;p40" descr="IDB Lab"/>
            <p:cNvPicPr preferRelativeResize="0"/>
            <p:nvPr/>
          </p:nvPicPr>
          <p:blipFill rotWithShape="1">
            <a:blip r:embed="rId17">
              <a:alphaModFix/>
            </a:blip>
            <a:srcRect/>
            <a:stretch/>
          </p:blipFill>
          <p:spPr>
            <a:xfrm>
              <a:off x="10389399" y="2047707"/>
              <a:ext cx="1532692" cy="427066"/>
            </a:xfrm>
            <a:prstGeom prst="rect">
              <a:avLst/>
            </a:prstGeom>
            <a:noFill/>
            <a:ln>
              <a:noFill/>
            </a:ln>
          </p:spPr>
        </p:pic>
        <p:pic>
          <p:nvPicPr>
            <p:cNvPr id="419" name="Google Shape;419;p40" descr="A picture containing object&#10;&#10;Description generated with high confidence"/>
            <p:cNvPicPr preferRelativeResize="0"/>
            <p:nvPr/>
          </p:nvPicPr>
          <p:blipFill rotWithShape="1">
            <a:blip r:embed="rId18">
              <a:alphaModFix/>
            </a:blip>
            <a:srcRect/>
            <a:stretch/>
          </p:blipFill>
          <p:spPr>
            <a:xfrm>
              <a:off x="2979680" y="4812358"/>
              <a:ext cx="1239646" cy="646439"/>
            </a:xfrm>
            <a:prstGeom prst="rect">
              <a:avLst/>
            </a:prstGeom>
            <a:noFill/>
            <a:ln>
              <a:noFill/>
            </a:ln>
          </p:spPr>
        </p:pic>
        <p:pic>
          <p:nvPicPr>
            <p:cNvPr id="420" name="Google Shape;420;p40" descr="BMZ logo"/>
            <p:cNvPicPr preferRelativeResize="0"/>
            <p:nvPr/>
          </p:nvPicPr>
          <p:blipFill rotWithShape="1">
            <a:blip r:embed="rId19">
              <a:alphaModFix/>
            </a:blip>
            <a:srcRect/>
            <a:stretch/>
          </p:blipFill>
          <p:spPr>
            <a:xfrm>
              <a:off x="3941078" y="1998268"/>
              <a:ext cx="1201434" cy="588083"/>
            </a:xfrm>
            <a:prstGeom prst="rect">
              <a:avLst/>
            </a:prstGeom>
            <a:noFill/>
            <a:ln>
              <a:noFill/>
            </a:ln>
          </p:spPr>
        </p:pic>
        <p:pic>
          <p:nvPicPr>
            <p:cNvPr id="421" name="Google Shape;421;p40" descr="Denmark logo"/>
            <p:cNvPicPr preferRelativeResize="0"/>
            <p:nvPr/>
          </p:nvPicPr>
          <p:blipFill rotWithShape="1">
            <a:blip r:embed="rId20">
              <a:alphaModFix/>
            </a:blip>
            <a:srcRect/>
            <a:stretch/>
          </p:blipFill>
          <p:spPr>
            <a:xfrm>
              <a:off x="10322967" y="1096555"/>
              <a:ext cx="1530396" cy="465549"/>
            </a:xfrm>
            <a:prstGeom prst="rect">
              <a:avLst/>
            </a:prstGeom>
            <a:noFill/>
            <a:ln>
              <a:noFill/>
            </a:ln>
          </p:spPr>
        </p:pic>
        <p:pic>
          <p:nvPicPr>
            <p:cNvPr id="422" name="Google Shape;422;p40" descr="AFD logo"/>
            <p:cNvPicPr preferRelativeResize="0"/>
            <p:nvPr/>
          </p:nvPicPr>
          <p:blipFill rotWithShape="1">
            <a:blip r:embed="rId21">
              <a:alphaModFix/>
            </a:blip>
            <a:srcRect/>
            <a:stretch/>
          </p:blipFill>
          <p:spPr>
            <a:xfrm>
              <a:off x="2554948" y="1055108"/>
              <a:ext cx="548442" cy="548442"/>
            </a:xfrm>
            <a:prstGeom prst="rect">
              <a:avLst/>
            </a:prstGeom>
            <a:noFill/>
            <a:ln>
              <a:noFill/>
            </a:ln>
          </p:spPr>
        </p:pic>
        <p:pic>
          <p:nvPicPr>
            <p:cNvPr id="423" name="Google Shape;423;p40" descr="IFAD logo"/>
            <p:cNvPicPr preferRelativeResize="0"/>
            <p:nvPr/>
          </p:nvPicPr>
          <p:blipFill rotWithShape="1">
            <a:blip r:embed="rId22">
              <a:alphaModFix/>
            </a:blip>
            <a:srcRect/>
            <a:stretch/>
          </p:blipFill>
          <p:spPr>
            <a:xfrm>
              <a:off x="5153463" y="2899302"/>
              <a:ext cx="945000" cy="483840"/>
            </a:xfrm>
            <a:prstGeom prst="rect">
              <a:avLst/>
            </a:prstGeom>
            <a:noFill/>
            <a:ln>
              <a:noFill/>
            </a:ln>
          </p:spPr>
        </p:pic>
        <p:pic>
          <p:nvPicPr>
            <p:cNvPr id="424" name="Google Shape;424;p40"/>
            <p:cNvPicPr preferRelativeResize="0"/>
            <p:nvPr/>
          </p:nvPicPr>
          <p:blipFill rotWithShape="1">
            <a:blip r:embed="rId23">
              <a:alphaModFix/>
            </a:blip>
            <a:srcRect/>
            <a:stretch/>
          </p:blipFill>
          <p:spPr>
            <a:xfrm>
              <a:off x="11166990" y="3718836"/>
              <a:ext cx="822960" cy="764801"/>
            </a:xfrm>
            <a:prstGeom prst="rect">
              <a:avLst/>
            </a:prstGeom>
            <a:noFill/>
            <a:ln>
              <a:noFill/>
            </a:ln>
          </p:spPr>
        </p:pic>
        <p:pic>
          <p:nvPicPr>
            <p:cNvPr id="425" name="Google Shape;425;p40" descr="http://www.cgap.org/sites/default/files/UKaid.jpeg"/>
            <p:cNvPicPr preferRelativeResize="0"/>
            <p:nvPr/>
          </p:nvPicPr>
          <p:blipFill rotWithShape="1">
            <a:blip r:embed="rId24">
              <a:alphaModFix/>
            </a:blip>
            <a:srcRect/>
            <a:stretch/>
          </p:blipFill>
          <p:spPr>
            <a:xfrm>
              <a:off x="5330609" y="5942852"/>
              <a:ext cx="465589" cy="513048"/>
            </a:xfrm>
            <a:prstGeom prst="rect">
              <a:avLst/>
            </a:prstGeom>
            <a:noFill/>
            <a:ln>
              <a:noFill/>
            </a:ln>
          </p:spPr>
        </p:pic>
        <p:pic>
          <p:nvPicPr>
            <p:cNvPr id="426" name="Google Shape;426;p40" descr="EU Flag"/>
            <p:cNvPicPr preferRelativeResize="0"/>
            <p:nvPr/>
          </p:nvPicPr>
          <p:blipFill rotWithShape="1">
            <a:blip r:embed="rId25">
              <a:alphaModFix/>
            </a:blip>
            <a:srcRect/>
            <a:stretch/>
          </p:blipFill>
          <p:spPr>
            <a:xfrm>
              <a:off x="273195" y="2037753"/>
              <a:ext cx="561496" cy="379595"/>
            </a:xfrm>
            <a:prstGeom prst="rect">
              <a:avLst/>
            </a:prstGeom>
            <a:noFill/>
            <a:ln>
              <a:noFill/>
            </a:ln>
          </p:spPr>
        </p:pic>
        <p:pic>
          <p:nvPicPr>
            <p:cNvPr id="427" name="Google Shape;427;p40" descr="IFC logo"/>
            <p:cNvPicPr preferRelativeResize="0"/>
            <p:nvPr/>
          </p:nvPicPr>
          <p:blipFill rotWithShape="1">
            <a:blip r:embed="rId26">
              <a:alphaModFix/>
            </a:blip>
            <a:srcRect/>
            <a:stretch/>
          </p:blipFill>
          <p:spPr>
            <a:xfrm>
              <a:off x="2726671" y="3012952"/>
              <a:ext cx="1443039" cy="256541"/>
            </a:xfrm>
            <a:prstGeom prst="rect">
              <a:avLst/>
            </a:prstGeom>
            <a:noFill/>
            <a:ln>
              <a:noFill/>
            </a:ln>
          </p:spPr>
        </p:pic>
        <p:pic>
          <p:nvPicPr>
            <p:cNvPr id="428" name="Google Shape;428;p40"/>
            <p:cNvPicPr preferRelativeResize="0"/>
            <p:nvPr/>
          </p:nvPicPr>
          <p:blipFill rotWithShape="1">
            <a:blip r:embed="rId27">
              <a:alphaModFix/>
            </a:blip>
            <a:srcRect/>
            <a:stretch/>
          </p:blipFill>
          <p:spPr>
            <a:xfrm>
              <a:off x="7082216" y="2984308"/>
              <a:ext cx="1279456" cy="313829"/>
            </a:xfrm>
            <a:prstGeom prst="rect">
              <a:avLst/>
            </a:prstGeom>
            <a:noFill/>
            <a:ln>
              <a:noFill/>
            </a:ln>
          </p:spPr>
        </p:pic>
        <p:pic>
          <p:nvPicPr>
            <p:cNvPr id="429" name="Google Shape;429;p40" descr="EIB logo"/>
            <p:cNvPicPr preferRelativeResize="0"/>
            <p:nvPr/>
          </p:nvPicPr>
          <p:blipFill rotWithShape="1">
            <a:blip r:embed="rId28">
              <a:alphaModFix/>
            </a:blip>
            <a:srcRect/>
            <a:stretch/>
          </p:blipFill>
          <p:spPr>
            <a:xfrm>
              <a:off x="1942404" y="2099514"/>
              <a:ext cx="890961" cy="379853"/>
            </a:xfrm>
            <a:prstGeom prst="rect">
              <a:avLst/>
            </a:prstGeom>
            <a:noFill/>
            <a:ln>
              <a:noFill/>
            </a:ln>
          </p:spPr>
        </p:pic>
        <p:pic>
          <p:nvPicPr>
            <p:cNvPr id="430" name="Google Shape;430;p40" descr="IKFU Logo"/>
            <p:cNvPicPr preferRelativeResize="0"/>
            <p:nvPr/>
          </p:nvPicPr>
          <p:blipFill rotWithShape="1">
            <a:blip r:embed="rId29">
              <a:alphaModFix/>
            </a:blip>
            <a:srcRect/>
            <a:stretch/>
          </p:blipFill>
          <p:spPr>
            <a:xfrm>
              <a:off x="306996" y="3032282"/>
              <a:ext cx="1435922" cy="217881"/>
            </a:xfrm>
            <a:prstGeom prst="rect">
              <a:avLst/>
            </a:prstGeom>
            <a:noFill/>
            <a:ln>
              <a:noFill/>
            </a:ln>
          </p:spPr>
        </p:pic>
        <p:pic>
          <p:nvPicPr>
            <p:cNvPr id="431" name="Google Shape;431;p40" descr="GIZ logo"/>
            <p:cNvPicPr preferRelativeResize="0"/>
            <p:nvPr/>
          </p:nvPicPr>
          <p:blipFill rotWithShape="1">
            <a:blip r:embed="rId30">
              <a:alphaModFix/>
            </a:blip>
            <a:srcRect/>
            <a:stretch/>
          </p:blipFill>
          <p:spPr>
            <a:xfrm>
              <a:off x="6250225" y="2038024"/>
              <a:ext cx="576613" cy="490735"/>
            </a:xfrm>
            <a:prstGeom prst="rect">
              <a:avLst/>
            </a:prstGeom>
            <a:noFill/>
            <a:ln>
              <a:noFill/>
            </a:ln>
          </p:spPr>
        </p:pic>
        <p:pic>
          <p:nvPicPr>
            <p:cNvPr id="432" name="Google Shape;432;p40" descr="Swiss Agency for Development"/>
            <p:cNvPicPr preferRelativeResize="0"/>
            <p:nvPr/>
          </p:nvPicPr>
          <p:blipFill rotWithShape="1">
            <a:blip r:embed="rId31">
              <a:alphaModFix/>
            </a:blip>
            <a:srcRect/>
            <a:stretch/>
          </p:blipFill>
          <p:spPr>
            <a:xfrm>
              <a:off x="10863954" y="4898887"/>
              <a:ext cx="1047853" cy="473380"/>
            </a:xfrm>
            <a:prstGeom prst="rect">
              <a:avLst/>
            </a:prstGeom>
            <a:noFill/>
            <a:ln>
              <a:noFill/>
            </a:ln>
          </p:spPr>
        </p:pic>
        <p:pic>
          <p:nvPicPr>
            <p:cNvPr id="433" name="Google Shape;433;p40"/>
            <p:cNvPicPr preferRelativeResize="0"/>
            <p:nvPr/>
          </p:nvPicPr>
          <p:blipFill rotWithShape="1">
            <a:blip r:embed="rId32">
              <a:alphaModFix/>
            </a:blip>
            <a:srcRect/>
            <a:stretch/>
          </p:blipFill>
          <p:spPr>
            <a:xfrm>
              <a:off x="2383740" y="3992439"/>
              <a:ext cx="1554480" cy="217595"/>
            </a:xfrm>
            <a:prstGeom prst="rect">
              <a:avLst/>
            </a:prstGeom>
            <a:noFill/>
            <a:ln>
              <a:noFill/>
            </a:ln>
          </p:spPr>
        </p:pic>
        <p:pic>
          <p:nvPicPr>
            <p:cNvPr id="434" name="Google Shape;434;p40" descr="Japan flag"/>
            <p:cNvPicPr preferRelativeResize="0"/>
            <p:nvPr/>
          </p:nvPicPr>
          <p:blipFill rotWithShape="1">
            <a:blip r:embed="rId33">
              <a:alphaModFix/>
            </a:blip>
            <a:srcRect/>
            <a:stretch/>
          </p:blipFill>
          <p:spPr>
            <a:xfrm>
              <a:off x="9345425" y="2917668"/>
              <a:ext cx="759671" cy="497874"/>
            </a:xfrm>
            <a:prstGeom prst="rect">
              <a:avLst/>
            </a:prstGeom>
            <a:noFill/>
            <a:ln w="9525" cap="flat" cmpd="sng">
              <a:solidFill>
                <a:srgbClr val="FFFFFF"/>
              </a:solidFill>
              <a:prstDash val="solid"/>
              <a:round/>
              <a:headEnd type="none" w="sm" len="sm"/>
              <a:tailEnd type="none" w="sm" len="sm"/>
            </a:ln>
          </p:spPr>
        </p:pic>
        <p:pic>
          <p:nvPicPr>
            <p:cNvPr id="435" name="Google Shape;435;p40"/>
            <p:cNvPicPr preferRelativeResize="0"/>
            <p:nvPr/>
          </p:nvPicPr>
          <p:blipFill rotWithShape="1">
            <a:blip r:embed="rId34">
              <a:alphaModFix/>
            </a:blip>
            <a:srcRect l="17851" t="20248" r="17178" b="20614"/>
            <a:stretch/>
          </p:blipFill>
          <p:spPr>
            <a:xfrm>
              <a:off x="11088847" y="2930474"/>
              <a:ext cx="822960" cy="421497"/>
            </a:xfrm>
            <a:prstGeom prst="rect">
              <a:avLst/>
            </a:prstGeom>
            <a:noFill/>
            <a:ln>
              <a:noFill/>
            </a:ln>
          </p:spPr>
        </p:pic>
        <p:pic>
          <p:nvPicPr>
            <p:cNvPr id="436" name="Google Shape;436;p40" descr="A picture containing night sky&#10;&#10;Description automatically generated"/>
            <p:cNvPicPr preferRelativeResize="0"/>
            <p:nvPr/>
          </p:nvPicPr>
          <p:blipFill rotWithShape="1">
            <a:blip r:embed="rId35">
              <a:alphaModFix/>
            </a:blip>
            <a:srcRect/>
            <a:stretch/>
          </p:blipFill>
          <p:spPr>
            <a:xfrm>
              <a:off x="8186242" y="3965638"/>
              <a:ext cx="1645920" cy="271197"/>
            </a:xfrm>
            <a:prstGeom prst="rect">
              <a:avLst/>
            </a:prstGeom>
            <a:noFill/>
            <a:ln>
              <a:noFill/>
            </a:ln>
          </p:spPr>
        </p:pic>
        <p:pic>
          <p:nvPicPr>
            <p:cNvPr id="437" name="Google Shape;437;p40" descr="Logo, company name&#10;&#10;Description automatically generated"/>
            <p:cNvPicPr preferRelativeResize="0"/>
            <p:nvPr/>
          </p:nvPicPr>
          <p:blipFill rotWithShape="1">
            <a:blip r:embed="rId36">
              <a:alphaModFix/>
            </a:blip>
            <a:srcRect/>
            <a:stretch/>
          </p:blipFill>
          <p:spPr>
            <a:xfrm>
              <a:off x="7231999" y="1043607"/>
              <a:ext cx="1693168" cy="571444"/>
            </a:xfrm>
            <a:prstGeom prst="rect">
              <a:avLst/>
            </a:prstGeom>
            <a:noFill/>
            <a:ln>
              <a:noFill/>
            </a:ln>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g15915369887_0_225"/>
          <p:cNvSpPr txBox="1">
            <a:spLocks noGrp="1"/>
          </p:cNvSpPr>
          <p:nvPr>
            <p:ph type="title"/>
          </p:nvPr>
        </p:nvSpPr>
        <p:spPr>
          <a:xfrm>
            <a:off x="609600" y="2651760"/>
            <a:ext cx="10972800" cy="779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4800"/>
              <a:buFont typeface="Arial"/>
              <a:buNone/>
            </a:pPr>
            <a:r>
              <a:rPr lang="en-US"/>
              <a:t>Segmentation Re-cap</a:t>
            </a:r>
            <a:endParaRPr/>
          </a:p>
        </p:txBody>
      </p:sp>
      <p:sp>
        <p:nvSpPr>
          <p:cNvPr id="182" name="Google Shape;182;g15915369887_0_225"/>
          <p:cNvSpPr txBox="1">
            <a:spLocks noGrp="1"/>
          </p:cNvSpPr>
          <p:nvPr>
            <p:ph type="body" idx="1"/>
          </p:nvPr>
        </p:nvSpPr>
        <p:spPr>
          <a:xfrm>
            <a:off x="609600" y="3429000"/>
            <a:ext cx="10972800" cy="6684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SzPts val="2400"/>
              <a:buNone/>
            </a:pPr>
            <a:r>
              <a:rPr lang="en-US">
                <a:solidFill>
                  <a:schemeClr val="accent1"/>
                </a:solidFill>
              </a:rPr>
              <a:t>Subhead</a:t>
            </a:r>
            <a:endParaRPr>
              <a:solidFill>
                <a:schemeClr val="accent1"/>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p37"/>
          <p:cNvSpPr txBox="1"/>
          <p:nvPr/>
        </p:nvSpPr>
        <p:spPr>
          <a:xfrm>
            <a:off x="2119746" y="2430466"/>
            <a:ext cx="8229600" cy="90673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FFFFF"/>
              </a:buClr>
              <a:buSzPts val="6000"/>
              <a:buFont typeface="Arimo"/>
              <a:buNone/>
            </a:pPr>
            <a:r>
              <a:rPr lang="en-US" sz="6000" b="1" i="0" u="none" strike="noStrike" cap="none">
                <a:solidFill>
                  <a:srgbClr val="FFFFFF"/>
                </a:solidFill>
                <a:latin typeface="Arimo"/>
                <a:ea typeface="Arimo"/>
                <a:cs typeface="Arimo"/>
                <a:sym typeface="Arimo"/>
              </a:rPr>
              <a:t>Thank you</a:t>
            </a:r>
            <a:endParaRPr sz="1400" b="0" i="0" u="none" strike="noStrike" cap="none">
              <a:solidFill>
                <a:srgbClr val="000000"/>
              </a:solidFill>
              <a:latin typeface="Arial"/>
              <a:ea typeface="Arial"/>
              <a:cs typeface="Arial"/>
              <a:sym typeface="Arial"/>
            </a:endParaRPr>
          </a:p>
        </p:txBody>
      </p:sp>
      <p:sp>
        <p:nvSpPr>
          <p:cNvPr id="395" name="Google Shape;395;p37"/>
          <p:cNvSpPr txBox="1"/>
          <p:nvPr/>
        </p:nvSpPr>
        <p:spPr>
          <a:xfrm>
            <a:off x="6373092" y="2658624"/>
            <a:ext cx="8229600" cy="668334"/>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FFFFF"/>
              </a:buClr>
              <a:buSzPts val="2400"/>
              <a:buFont typeface="Arial"/>
              <a:buNone/>
            </a:pPr>
            <a:r>
              <a:rPr lang="en-US" sz="2400" b="0" i="0" u="none" strike="noStrike" cap="none" dirty="0">
                <a:solidFill>
                  <a:srgbClr val="FFFFFF"/>
                </a:solidFill>
                <a:latin typeface="Helvetica Neue"/>
                <a:ea typeface="Helvetica Neue"/>
                <a:cs typeface="Helvetica Neue"/>
                <a:sym typeface="Helvetica Neue"/>
              </a:rPr>
              <a:t>To learn more, please visit </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480"/>
              </a:spcBef>
              <a:spcAft>
                <a:spcPts val="0"/>
              </a:spcAft>
              <a:buClr>
                <a:schemeClr val="accent4"/>
              </a:buClr>
              <a:buSzPts val="2400"/>
              <a:buFont typeface="Arial"/>
              <a:buNone/>
            </a:pPr>
            <a:r>
              <a:rPr lang="en-US" sz="2400" b="0" i="0" u="none" strike="noStrike" cap="none">
                <a:solidFill>
                  <a:schemeClr val="accent4"/>
                </a:solidFill>
                <a:latin typeface="Helvetica Neue"/>
                <a:ea typeface="Helvetica Neue"/>
                <a:cs typeface="Helvetica Neue"/>
                <a:sym typeface="Helvetica Neue"/>
                <a:hlinkClick r:id="rId3"/>
              </a:rPr>
              <a:t>www.cgap.org</a:t>
            </a:r>
            <a:r>
              <a:rPr lang="en-US" sz="2400">
                <a:solidFill>
                  <a:schemeClr val="accent3"/>
                </a:solidFill>
                <a:latin typeface="Helvetica Neue"/>
                <a:ea typeface="Helvetica Neue"/>
                <a:cs typeface="Helvetica Neue"/>
                <a:sym typeface="Helvetica Neue"/>
                <a:hlinkClick r:id="rId3"/>
              </a:rPr>
              <a:t>/microfinance</a:t>
            </a:r>
            <a:r>
              <a:rPr lang="en-US" sz="2400">
                <a:solidFill>
                  <a:schemeClr val="accent3"/>
                </a:solidFill>
                <a:latin typeface="Helvetica Neue"/>
                <a:ea typeface="Helvetica Neue"/>
                <a:cs typeface="Helvetica Neue"/>
                <a:sym typeface="Helvetica Neue"/>
              </a:rPr>
              <a:t>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640"/>
              </a:spcBef>
              <a:spcAft>
                <a:spcPts val="0"/>
              </a:spcAft>
              <a:buClr>
                <a:schemeClr val="accent1"/>
              </a:buClr>
              <a:buSzPts val="3200"/>
              <a:buFont typeface="Arial"/>
              <a:buNone/>
            </a:pPr>
            <a:endParaRPr sz="3200" b="0" i="0" u="none" strike="noStrike" cap="none" dirty="0">
              <a:solidFill>
                <a:schemeClr val="accent1"/>
              </a:solidFill>
              <a:latin typeface="Arial"/>
              <a:ea typeface="Arial"/>
              <a:cs typeface="Arial"/>
              <a:sym typeface="Arial"/>
            </a:endParaRPr>
          </a:p>
          <a:p>
            <a:pPr marL="0" marR="0" lvl="0" indent="0" algn="l" rtl="0">
              <a:lnSpc>
                <a:spcPct val="100000"/>
              </a:lnSpc>
              <a:spcBef>
                <a:spcPts val="640"/>
              </a:spcBef>
              <a:spcAft>
                <a:spcPts val="0"/>
              </a:spcAft>
              <a:buClr>
                <a:schemeClr val="accent1"/>
              </a:buClr>
              <a:buSzPts val="3200"/>
              <a:buFont typeface="Arial"/>
              <a:buNone/>
            </a:pPr>
            <a:endParaRPr sz="3200" b="0" i="0" u="none" strike="noStrike" cap="none" dirty="0">
              <a:solidFill>
                <a:schemeClr val="accent1"/>
              </a:solidFill>
              <a:latin typeface="Arial"/>
              <a:ea typeface="Arial"/>
              <a:cs typeface="Arial"/>
              <a:sym typeface="Arial"/>
            </a:endParaRPr>
          </a:p>
        </p:txBody>
      </p:sp>
      <p:cxnSp>
        <p:nvCxnSpPr>
          <p:cNvPr id="396" name="Google Shape;396;p37"/>
          <p:cNvCxnSpPr/>
          <p:nvPr/>
        </p:nvCxnSpPr>
        <p:spPr>
          <a:xfrm>
            <a:off x="6239099" y="2658624"/>
            <a:ext cx="0" cy="2710012"/>
          </a:xfrm>
          <a:prstGeom prst="straightConnector1">
            <a:avLst/>
          </a:prstGeom>
          <a:noFill/>
          <a:ln w="9525" cap="flat" cmpd="sng">
            <a:solidFill>
              <a:srgbClr val="FFFFFF"/>
            </a:solidFill>
            <a:prstDash val="solid"/>
            <a:round/>
            <a:headEnd type="none" w="sm" len="sm"/>
            <a:tailEnd type="none" w="sm" len="sm"/>
          </a:ln>
        </p:spPr>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09">
          <a:extLst>
            <a:ext uri="{FF2B5EF4-FFF2-40B4-BE49-F238E27FC236}">
              <a16:creationId xmlns:a16="http://schemas.microsoft.com/office/drawing/2014/main" id="{1DD97F59-03E0-7638-72F3-61DA933D37AB}"/>
            </a:ext>
          </a:extLst>
        </p:cNvPr>
        <p:cNvGrpSpPr/>
        <p:nvPr/>
      </p:nvGrpSpPr>
      <p:grpSpPr>
        <a:xfrm>
          <a:off x="0" y="0"/>
          <a:ext cx="0" cy="0"/>
          <a:chOff x="0" y="0"/>
          <a:chExt cx="0" cy="0"/>
        </a:xfrm>
      </p:grpSpPr>
      <p:sp>
        <p:nvSpPr>
          <p:cNvPr id="310" name="Google Shape;310;g1883d8440c1_0_54">
            <a:extLst>
              <a:ext uri="{FF2B5EF4-FFF2-40B4-BE49-F238E27FC236}">
                <a16:creationId xmlns:a16="http://schemas.microsoft.com/office/drawing/2014/main" id="{EEC15BFE-ED90-7628-3822-6BDF63000A02}"/>
              </a:ext>
            </a:extLst>
          </p:cNvPr>
          <p:cNvSpPr txBox="1">
            <a:spLocks noGrp="1"/>
          </p:cNvSpPr>
          <p:nvPr>
            <p:ph type="sldNum" idx="12"/>
          </p:nvPr>
        </p:nvSpPr>
        <p:spPr>
          <a:xfrm>
            <a:off x="9347200" y="6621502"/>
            <a:ext cx="2844900" cy="2316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a:p>
        </p:txBody>
      </p:sp>
      <p:sp>
        <p:nvSpPr>
          <p:cNvPr id="311" name="Google Shape;311;g1883d8440c1_0_54">
            <a:extLst>
              <a:ext uri="{FF2B5EF4-FFF2-40B4-BE49-F238E27FC236}">
                <a16:creationId xmlns:a16="http://schemas.microsoft.com/office/drawing/2014/main" id="{8DE5E54D-B4E0-16B1-AF3C-4EBA58E10E2A}"/>
              </a:ext>
            </a:extLst>
          </p:cNvPr>
          <p:cNvSpPr txBox="1">
            <a:spLocks noGrp="1"/>
          </p:cNvSpPr>
          <p:nvPr>
            <p:ph type="body" idx="1"/>
          </p:nvPr>
        </p:nvSpPr>
        <p:spPr>
          <a:xfrm>
            <a:off x="221672" y="1606796"/>
            <a:ext cx="10972800" cy="3720608"/>
          </a:xfrm>
          <a:prstGeom prst="rect">
            <a:avLst/>
          </a:prstGeom>
          <a:noFill/>
          <a:ln>
            <a:noFill/>
          </a:ln>
        </p:spPr>
        <p:txBody>
          <a:bodyPr spcFirstLastPara="1" wrap="square" lIns="0" tIns="0" rIns="0" bIns="0" anchor="t" anchorCtr="0">
            <a:noAutofit/>
          </a:bodyPr>
          <a:lstStyle/>
          <a:p>
            <a:pPr marL="914400" indent="-450850">
              <a:spcBef>
                <a:spcPts val="0"/>
              </a:spcBef>
              <a:spcAft>
                <a:spcPts val="1200"/>
              </a:spcAft>
              <a:buFont typeface="Arial" panose="020B0604020202020204" pitchFamily="34" charset="0"/>
              <a:buChar char="•"/>
            </a:pPr>
            <a:r>
              <a:rPr lang="en-US" sz="2800" dirty="0">
                <a:solidFill>
                  <a:schemeClr val="bg2"/>
                </a:solidFill>
                <a:effectLst/>
                <a:latin typeface="+mn-lt"/>
                <a:ea typeface="Calibri" panose="020F0502020204030204" pitchFamily="34" charset="0"/>
                <a:cs typeface="Times New Roman" panose="02020603050405020304" pitchFamily="18" charset="0"/>
              </a:rPr>
              <a:t>Ther</a:t>
            </a:r>
            <a:r>
              <a:rPr lang="en-US" sz="2800" dirty="0">
                <a:solidFill>
                  <a:schemeClr val="bg2"/>
                </a:solidFill>
                <a:latin typeface="+mn-lt"/>
                <a:ea typeface="Calibri" panose="020F0502020204030204" pitchFamily="34" charset="0"/>
                <a:cs typeface="Times New Roman" panose="02020603050405020304" pitchFamily="18" charset="0"/>
              </a:rPr>
              <a:t>e is not one definition of digital. It will depend on what subset of digital customers you want to analyze. These will represent your “Digital” segment. </a:t>
            </a:r>
          </a:p>
          <a:p>
            <a:pPr marL="914400" marR="0" indent="-450850">
              <a:spcBef>
                <a:spcPts val="0"/>
              </a:spcBef>
              <a:spcAft>
                <a:spcPts val="1200"/>
              </a:spcAft>
              <a:buFont typeface="Arial" panose="020B0604020202020204" pitchFamily="34" charset="0"/>
              <a:buChar char="•"/>
            </a:pPr>
            <a:r>
              <a:rPr lang="en-US" sz="2800" dirty="0">
                <a:solidFill>
                  <a:schemeClr val="bg2"/>
                </a:solidFill>
                <a:effectLst/>
                <a:latin typeface="+mn-lt"/>
                <a:ea typeface="Calibri" panose="020F0502020204030204" pitchFamily="34" charset="0"/>
                <a:cs typeface="Times New Roman" panose="02020603050405020304" pitchFamily="18" charset="0"/>
              </a:rPr>
              <a:t>By default, “Traditional” refers to all other customers. </a:t>
            </a:r>
          </a:p>
          <a:p>
            <a:pPr marL="914400" marR="0" indent="-450850">
              <a:spcBef>
                <a:spcPts val="0"/>
              </a:spcBef>
              <a:spcAft>
                <a:spcPts val="1200"/>
              </a:spcAft>
              <a:buFont typeface="Arial" panose="020B0604020202020204" pitchFamily="34" charset="0"/>
              <a:buChar char="•"/>
            </a:pPr>
            <a:r>
              <a:rPr lang="en-US" sz="2800" dirty="0">
                <a:solidFill>
                  <a:schemeClr val="bg2"/>
                </a:solidFill>
                <a:latin typeface="+mn-lt"/>
                <a:ea typeface="Calibri" panose="020F0502020204030204" pitchFamily="34" charset="0"/>
                <a:cs typeface="Times New Roman" panose="02020603050405020304" pitchFamily="18" charset="0"/>
              </a:rPr>
              <a:t>In our definition, once a customer becomes “digital”, they remain digital. </a:t>
            </a:r>
          </a:p>
        </p:txBody>
      </p:sp>
      <p:sp>
        <p:nvSpPr>
          <p:cNvPr id="312" name="Google Shape;312;g1883d8440c1_0_54">
            <a:extLst>
              <a:ext uri="{FF2B5EF4-FFF2-40B4-BE49-F238E27FC236}">
                <a16:creationId xmlns:a16="http://schemas.microsoft.com/office/drawing/2014/main" id="{BE55A32B-78DE-3990-24E0-FBFB107F9A02}"/>
              </a:ext>
            </a:extLst>
          </p:cNvPr>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Definition of “Digital”</a:t>
            </a:r>
            <a:endParaRPr b="1" dirty="0"/>
          </a:p>
        </p:txBody>
      </p:sp>
      <p:sp>
        <p:nvSpPr>
          <p:cNvPr id="3" name="Text Placeholder 2">
            <a:extLst>
              <a:ext uri="{FF2B5EF4-FFF2-40B4-BE49-F238E27FC236}">
                <a16:creationId xmlns:a16="http://schemas.microsoft.com/office/drawing/2014/main" id="{66F9E231-D4ED-A0CF-E7D6-32AD86970089}"/>
              </a:ext>
            </a:extLst>
          </p:cNvPr>
          <p:cNvSpPr>
            <a:spLocks noGrp="1"/>
          </p:cNvSpPr>
          <p:nvPr>
            <p:ph type="body" idx="2"/>
          </p:nvPr>
        </p:nvSpPr>
        <p:spPr/>
        <p:txBody>
          <a:bodyPr/>
          <a:lstStyle/>
          <a:p>
            <a:endParaRPr lang="en-US"/>
          </a:p>
        </p:txBody>
      </p:sp>
    </p:spTree>
    <p:extLst>
      <p:ext uri="{BB962C8B-B14F-4D97-AF65-F5344CB8AC3E}">
        <p14:creationId xmlns:p14="http://schemas.microsoft.com/office/powerpoint/2010/main" val="524338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09">
          <a:extLst>
            <a:ext uri="{FF2B5EF4-FFF2-40B4-BE49-F238E27FC236}">
              <a16:creationId xmlns:a16="http://schemas.microsoft.com/office/drawing/2014/main" id="{85D4EFEA-174F-1509-84C8-9C31BFD8B1BF}"/>
            </a:ext>
          </a:extLst>
        </p:cNvPr>
        <p:cNvGrpSpPr/>
        <p:nvPr/>
      </p:nvGrpSpPr>
      <p:grpSpPr>
        <a:xfrm>
          <a:off x="0" y="0"/>
          <a:ext cx="0" cy="0"/>
          <a:chOff x="0" y="0"/>
          <a:chExt cx="0" cy="0"/>
        </a:xfrm>
      </p:grpSpPr>
      <p:sp>
        <p:nvSpPr>
          <p:cNvPr id="310" name="Google Shape;310;g1883d8440c1_0_54">
            <a:extLst>
              <a:ext uri="{FF2B5EF4-FFF2-40B4-BE49-F238E27FC236}">
                <a16:creationId xmlns:a16="http://schemas.microsoft.com/office/drawing/2014/main" id="{81008254-C0A9-58E5-F17B-5E358D6F4125}"/>
              </a:ext>
            </a:extLst>
          </p:cNvPr>
          <p:cNvSpPr txBox="1">
            <a:spLocks noGrp="1"/>
          </p:cNvSpPr>
          <p:nvPr>
            <p:ph type="sldNum" idx="12"/>
          </p:nvPr>
        </p:nvSpPr>
        <p:spPr>
          <a:xfrm>
            <a:off x="9347200" y="6621502"/>
            <a:ext cx="2844900" cy="2316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a:t>
            </a:fld>
            <a:endParaRPr/>
          </a:p>
        </p:txBody>
      </p:sp>
      <p:sp>
        <p:nvSpPr>
          <p:cNvPr id="311" name="Google Shape;311;g1883d8440c1_0_54">
            <a:extLst>
              <a:ext uri="{FF2B5EF4-FFF2-40B4-BE49-F238E27FC236}">
                <a16:creationId xmlns:a16="http://schemas.microsoft.com/office/drawing/2014/main" id="{6F376C00-EEB9-D6EC-6DB6-D598C09EB2B6}"/>
              </a:ext>
            </a:extLst>
          </p:cNvPr>
          <p:cNvSpPr txBox="1">
            <a:spLocks noGrp="1"/>
          </p:cNvSpPr>
          <p:nvPr>
            <p:ph type="body" idx="1"/>
          </p:nvPr>
        </p:nvSpPr>
        <p:spPr>
          <a:xfrm>
            <a:off x="252459" y="1381068"/>
            <a:ext cx="10517191" cy="4426758"/>
          </a:xfrm>
          <a:prstGeom prst="rect">
            <a:avLst/>
          </a:prstGeom>
          <a:noFill/>
          <a:ln>
            <a:noFill/>
          </a:ln>
        </p:spPr>
        <p:txBody>
          <a:bodyPr spcFirstLastPara="1" wrap="square" lIns="0" tIns="0" rIns="0" bIns="0" anchor="t" anchorCtr="0">
            <a:noAutofit/>
          </a:bodyPr>
          <a:lstStyle/>
          <a:p>
            <a:pPr marL="0" marR="0" lvl="0" indent="0">
              <a:spcBef>
                <a:spcPts val="0"/>
              </a:spcBef>
              <a:spcAft>
                <a:spcPts val="0"/>
              </a:spcAft>
            </a:pPr>
            <a:endParaRPr lang="en-US" sz="2800" b="1" dirty="0">
              <a:solidFill>
                <a:srgbClr val="000000"/>
              </a:solidFill>
              <a:effectLst/>
              <a:latin typeface="+mn-lt"/>
              <a:ea typeface="Calibri" panose="020F0502020204030204" pitchFamily="34" charset="0"/>
              <a:cs typeface="Times New Roman" panose="02020603050405020304" pitchFamily="18" charset="0"/>
            </a:endParaRPr>
          </a:p>
          <a:p>
            <a:pPr marL="800100" lvl="1" indent="-342900">
              <a:spcBef>
                <a:spcPts val="0"/>
              </a:spcBef>
              <a:buFont typeface="+mj-lt"/>
              <a:buAutoNum type="arabicPeriod"/>
            </a:pPr>
            <a:r>
              <a:rPr lang="en-US" sz="2800" dirty="0">
                <a:solidFill>
                  <a:srgbClr val="000000"/>
                </a:solidFill>
                <a:effectLst/>
                <a:latin typeface="+mn-lt"/>
                <a:ea typeface="Calibri" panose="020F0502020204030204" pitchFamily="34" charset="0"/>
                <a:cs typeface="Times New Roman" panose="02020603050405020304" pitchFamily="18" charset="0"/>
              </a:rPr>
              <a:t>Length of time the digital implementation has been deployed </a:t>
            </a:r>
          </a:p>
          <a:p>
            <a:pPr marL="800100" lvl="1" indent="-342900">
              <a:spcBef>
                <a:spcPts val="0"/>
              </a:spcBef>
              <a:buFont typeface="+mj-lt"/>
              <a:buAutoNum type="arabicPeriod"/>
            </a:pPr>
            <a:r>
              <a:rPr lang="en-US" sz="2800" dirty="0">
                <a:solidFill>
                  <a:srgbClr val="000000"/>
                </a:solidFill>
                <a:effectLst/>
                <a:latin typeface="+mn-lt"/>
                <a:ea typeface="Calibri" panose="020F0502020204030204" pitchFamily="34" charset="0"/>
                <a:cs typeface="Times New Roman" panose="02020603050405020304" pitchFamily="18" charset="0"/>
              </a:rPr>
              <a:t>% digital customers </a:t>
            </a:r>
            <a:endParaRPr lang="en-US" sz="2800" dirty="0">
              <a:effectLst/>
              <a:latin typeface="+mn-lt"/>
              <a:ea typeface="Calibri" panose="020F0502020204030204" pitchFamily="34" charset="0"/>
              <a:cs typeface="Times New Roman" panose="02020603050405020304" pitchFamily="18" charset="0"/>
            </a:endParaRPr>
          </a:p>
          <a:p>
            <a:pPr marL="800100" lvl="1" indent="-342900">
              <a:spcBef>
                <a:spcPts val="0"/>
              </a:spcBef>
              <a:buFont typeface="+mj-lt"/>
              <a:buAutoNum type="arabicPeriod"/>
            </a:pPr>
            <a:r>
              <a:rPr lang="en-US" sz="2800" dirty="0">
                <a:solidFill>
                  <a:srgbClr val="000000"/>
                </a:solidFill>
                <a:effectLst/>
                <a:latin typeface="+mn-lt"/>
                <a:ea typeface="Calibri" panose="020F0502020204030204" pitchFamily="34" charset="0"/>
                <a:cs typeface="Times New Roman" panose="02020603050405020304" pitchFamily="18" charset="0"/>
              </a:rPr>
              <a:t>Number of customers transacting on/with digital product/ channel</a:t>
            </a:r>
          </a:p>
          <a:p>
            <a:pPr marL="800100" lvl="1" indent="-342900">
              <a:spcBef>
                <a:spcPts val="0"/>
              </a:spcBef>
              <a:buFont typeface="+mj-lt"/>
              <a:buAutoNum type="arabicPeriod"/>
            </a:pPr>
            <a:r>
              <a:rPr lang="en-US" sz="2800" dirty="0">
                <a:solidFill>
                  <a:srgbClr val="000000"/>
                </a:solidFill>
                <a:effectLst/>
                <a:latin typeface="+mn-lt"/>
                <a:ea typeface="Calibri" panose="020F0502020204030204" pitchFamily="34" charset="0"/>
                <a:cs typeface="Times New Roman" panose="02020603050405020304" pitchFamily="18" charset="0"/>
              </a:rPr>
              <a:t>Customers likely to show different behaviors</a:t>
            </a:r>
            <a:endParaRPr lang="en-US" sz="2800" dirty="0">
              <a:effectLst/>
              <a:latin typeface="+mn-lt"/>
              <a:ea typeface="Calibri" panose="020F0502020204030204" pitchFamily="34" charset="0"/>
              <a:cs typeface="Times New Roman" panose="02020603050405020304" pitchFamily="18" charset="0"/>
            </a:endParaRPr>
          </a:p>
        </p:txBody>
      </p:sp>
      <p:sp>
        <p:nvSpPr>
          <p:cNvPr id="312" name="Google Shape;312;g1883d8440c1_0_54">
            <a:extLst>
              <a:ext uri="{FF2B5EF4-FFF2-40B4-BE49-F238E27FC236}">
                <a16:creationId xmlns:a16="http://schemas.microsoft.com/office/drawing/2014/main" id="{22E0D88F-B4D7-39F1-5BA4-5A060D0FD2C3}"/>
              </a:ext>
            </a:extLst>
          </p:cNvPr>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Tips for segmentation</a:t>
            </a:r>
            <a:endParaRPr b="1" dirty="0"/>
          </a:p>
        </p:txBody>
      </p:sp>
      <p:sp>
        <p:nvSpPr>
          <p:cNvPr id="3" name="Text Placeholder 2">
            <a:extLst>
              <a:ext uri="{FF2B5EF4-FFF2-40B4-BE49-F238E27FC236}">
                <a16:creationId xmlns:a16="http://schemas.microsoft.com/office/drawing/2014/main" id="{6AF9AC43-E4AD-2E51-B54F-4A5CBC715045}"/>
              </a:ext>
            </a:extLst>
          </p:cNvPr>
          <p:cNvSpPr>
            <a:spLocks noGrp="1"/>
          </p:cNvSpPr>
          <p:nvPr>
            <p:ph type="body" idx="2"/>
          </p:nvPr>
        </p:nvSpPr>
        <p:spPr/>
        <p:txBody>
          <a:bodyPr/>
          <a:lstStyle/>
          <a:p>
            <a:endParaRPr lang="en-US"/>
          </a:p>
        </p:txBody>
      </p:sp>
    </p:spTree>
    <p:extLst>
      <p:ext uri="{BB962C8B-B14F-4D97-AF65-F5344CB8AC3E}">
        <p14:creationId xmlns:p14="http://schemas.microsoft.com/office/powerpoint/2010/main" val="26907629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g1883d8440c1_0_0"/>
          <p:cNvSpPr txBox="1">
            <a:spLocks noGrp="1"/>
          </p:cNvSpPr>
          <p:nvPr>
            <p:ph type="title"/>
          </p:nvPr>
        </p:nvSpPr>
        <p:spPr>
          <a:xfrm>
            <a:off x="609600" y="2649264"/>
            <a:ext cx="10972800" cy="779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4800"/>
              <a:buFont typeface="Arial"/>
              <a:buNone/>
            </a:pPr>
            <a:r>
              <a:rPr lang="en-US"/>
              <a:t>Dashboard Development</a:t>
            </a:r>
            <a:endParaRPr/>
          </a:p>
        </p:txBody>
      </p:sp>
      <p:sp>
        <p:nvSpPr>
          <p:cNvPr id="188" name="Google Shape;188;g1883d8440c1_0_0"/>
          <p:cNvSpPr txBox="1">
            <a:spLocks noGrp="1"/>
          </p:cNvSpPr>
          <p:nvPr>
            <p:ph type="body" idx="1"/>
          </p:nvPr>
        </p:nvSpPr>
        <p:spPr>
          <a:xfrm>
            <a:off x="609600" y="3429000"/>
            <a:ext cx="10972800" cy="6684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SzPts val="2400"/>
              <a:buNone/>
            </a:pPr>
            <a:r>
              <a:rPr lang="en-US" sz="2300" dirty="0"/>
              <a:t>Client Growth: Customer Acquisition by Channel</a:t>
            </a:r>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12"/>
          <p:cNvSpPr txBox="1">
            <a:spLocks noGrp="1"/>
          </p:cNvSpPr>
          <p:nvPr>
            <p:ph type="sldNum" idx="12"/>
          </p:nvPr>
        </p:nvSpPr>
        <p:spPr>
          <a:xfrm>
            <a:off x="9347200" y="6527007"/>
            <a:ext cx="28448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00"/>
              <a:buNone/>
            </a:pPr>
            <a:fld id="{00000000-1234-1234-1234-123412341234}" type="slidenum">
              <a:rPr lang="en-US"/>
              <a:t>7</a:t>
            </a:fld>
            <a:endParaRPr/>
          </a:p>
        </p:txBody>
      </p:sp>
      <p:sp>
        <p:nvSpPr>
          <p:cNvPr id="197" name="Google Shape;197;p12"/>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Client Growth: Customer Acquisition by Channel</a:t>
            </a:r>
            <a:endParaRPr b="1" dirty="0"/>
          </a:p>
        </p:txBody>
      </p:sp>
      <p:pic>
        <p:nvPicPr>
          <p:cNvPr id="5" name="Picture 4" descr="A graph of a chart&#10;&#10;Description automatically generated with medium confidence">
            <a:extLst>
              <a:ext uri="{FF2B5EF4-FFF2-40B4-BE49-F238E27FC236}">
                <a16:creationId xmlns:a16="http://schemas.microsoft.com/office/drawing/2014/main" id="{F8B62D7B-47E6-A11D-FDF9-47E4E14D6FFE}"/>
              </a:ext>
            </a:extLst>
          </p:cNvPr>
          <p:cNvPicPr>
            <a:picLocks noChangeAspect="1"/>
          </p:cNvPicPr>
          <p:nvPr/>
        </p:nvPicPr>
        <p:blipFill>
          <a:blip r:embed="rId3"/>
          <a:stretch>
            <a:fillRect/>
          </a:stretch>
        </p:blipFill>
        <p:spPr>
          <a:xfrm>
            <a:off x="2323547" y="864393"/>
            <a:ext cx="6144591" cy="5745193"/>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g19b4b019e43_0_22"/>
          <p:cNvSpPr txBox="1">
            <a:spLocks noGrp="1"/>
          </p:cNvSpPr>
          <p:nvPr>
            <p:ph type="body" idx="1"/>
          </p:nvPr>
        </p:nvSpPr>
        <p:spPr>
          <a:xfrm>
            <a:off x="982525" y="1408200"/>
            <a:ext cx="4076100" cy="604800"/>
          </a:xfrm>
          <a:prstGeom prst="rect">
            <a:avLst/>
          </a:prstGeom>
          <a:solidFill>
            <a:schemeClr val="accent1"/>
          </a:solidFill>
        </p:spPr>
        <p:txBody>
          <a:bodyPr spcFirstLastPara="1" wrap="square" lIns="0" tIns="0" rIns="0" bIns="0" anchor="ctr" anchorCtr="0">
            <a:normAutofit/>
          </a:bodyPr>
          <a:lstStyle/>
          <a:p>
            <a:pPr marL="0" lvl="0" indent="0" algn="ctr" rtl="0">
              <a:spcBef>
                <a:spcPts val="480"/>
              </a:spcBef>
              <a:spcAft>
                <a:spcPts val="0"/>
              </a:spcAft>
              <a:buNone/>
            </a:pPr>
            <a:r>
              <a:rPr lang="en-US" sz="2000">
                <a:solidFill>
                  <a:schemeClr val="lt1"/>
                </a:solidFill>
              </a:rPr>
              <a:t>Approach 1 (Digital / Traditional)</a:t>
            </a:r>
            <a:endParaRPr sz="2000">
              <a:solidFill>
                <a:schemeClr val="lt1"/>
              </a:solidFill>
            </a:endParaRPr>
          </a:p>
        </p:txBody>
      </p:sp>
      <p:sp>
        <p:nvSpPr>
          <p:cNvPr id="202" name="Google Shape;202;g19b4b019e43_0_22"/>
          <p:cNvSpPr txBox="1">
            <a:spLocks noGrp="1"/>
          </p:cNvSpPr>
          <p:nvPr>
            <p:ph type="sldNum" idx="12"/>
          </p:nvPr>
        </p:nvSpPr>
        <p:spPr>
          <a:xfrm>
            <a:off x="9347200" y="6621502"/>
            <a:ext cx="2844900" cy="2316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SzPts val="1000"/>
              <a:buFont typeface="Arial"/>
              <a:buNone/>
            </a:pPr>
            <a:fld id="{00000000-1234-1234-1234-123412341234}" type="slidenum">
              <a:rPr lang="en-US"/>
              <a:t>8</a:t>
            </a:fld>
            <a:endParaRPr/>
          </a:p>
        </p:txBody>
      </p:sp>
      <p:sp>
        <p:nvSpPr>
          <p:cNvPr id="203" name="Google Shape;203;g19b4b019e43_0_22"/>
          <p:cNvSpPr txBox="1">
            <a:spLocks noGrp="1"/>
          </p:cNvSpPr>
          <p:nvPr>
            <p:ph type="body" idx="2"/>
          </p:nvPr>
        </p:nvSpPr>
        <p:spPr>
          <a:xfrm>
            <a:off x="609599" y="864393"/>
            <a:ext cx="10972800" cy="297000"/>
          </a:xfrm>
          <a:prstGeom prst="rect">
            <a:avLst/>
          </a:prstGeom>
        </p:spPr>
        <p:txBody>
          <a:bodyPr spcFirstLastPara="1" wrap="square" lIns="0" tIns="0" rIns="0" bIns="0" anchor="t" anchorCtr="0">
            <a:noAutofit/>
          </a:bodyPr>
          <a:lstStyle/>
          <a:p>
            <a:pPr marL="0" lvl="0" indent="0" algn="l" rtl="0">
              <a:spcBef>
                <a:spcPts val="360"/>
              </a:spcBef>
              <a:spcAft>
                <a:spcPts val="0"/>
              </a:spcAft>
              <a:buNone/>
            </a:pPr>
            <a:r>
              <a:rPr lang="en-US"/>
              <a:t>Sample Output Table</a:t>
            </a:r>
            <a:endParaRPr/>
          </a:p>
        </p:txBody>
      </p:sp>
      <p:sp>
        <p:nvSpPr>
          <p:cNvPr id="204" name="Google Shape;204;g19b4b019e43_0_22"/>
          <p:cNvSpPr txBox="1">
            <a:spLocks noGrp="1"/>
          </p:cNvSpPr>
          <p:nvPr>
            <p:ph type="title"/>
          </p:nvPr>
        </p:nvSpPr>
        <p:spPr>
          <a:xfrm>
            <a:off x="609599" y="330993"/>
            <a:ext cx="10972800" cy="533400"/>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en-US" b="1" dirty="0"/>
              <a:t>Client Growth: Customer Acquisition by Channel</a:t>
            </a:r>
            <a:endParaRPr dirty="0"/>
          </a:p>
        </p:txBody>
      </p:sp>
      <p:graphicFrame>
        <p:nvGraphicFramePr>
          <p:cNvPr id="205" name="Google Shape;205;g19b4b019e43_0_22"/>
          <p:cNvGraphicFramePr/>
          <p:nvPr/>
        </p:nvGraphicFramePr>
        <p:xfrm>
          <a:off x="982550" y="2097000"/>
          <a:ext cx="4076000" cy="2743200"/>
        </p:xfrm>
        <a:graphic>
          <a:graphicData uri="http://schemas.openxmlformats.org/drawingml/2006/table">
            <a:tbl>
              <a:tblPr>
                <a:noFill/>
                <a:tableStyleId>{9433B2D3-8186-43C3-A06F-6E27157634E1}</a:tableStyleId>
              </a:tblPr>
              <a:tblGrid>
                <a:gridCol w="815200">
                  <a:extLst>
                    <a:ext uri="{9D8B030D-6E8A-4147-A177-3AD203B41FA5}">
                      <a16:colId xmlns:a16="http://schemas.microsoft.com/office/drawing/2014/main" val="20000"/>
                    </a:ext>
                  </a:extLst>
                </a:gridCol>
                <a:gridCol w="815200">
                  <a:extLst>
                    <a:ext uri="{9D8B030D-6E8A-4147-A177-3AD203B41FA5}">
                      <a16:colId xmlns:a16="http://schemas.microsoft.com/office/drawing/2014/main" val="20001"/>
                    </a:ext>
                  </a:extLst>
                </a:gridCol>
                <a:gridCol w="815200">
                  <a:extLst>
                    <a:ext uri="{9D8B030D-6E8A-4147-A177-3AD203B41FA5}">
                      <a16:colId xmlns:a16="http://schemas.microsoft.com/office/drawing/2014/main" val="20002"/>
                    </a:ext>
                  </a:extLst>
                </a:gridCol>
                <a:gridCol w="815200">
                  <a:extLst>
                    <a:ext uri="{9D8B030D-6E8A-4147-A177-3AD203B41FA5}">
                      <a16:colId xmlns:a16="http://schemas.microsoft.com/office/drawing/2014/main" val="20003"/>
                    </a:ext>
                  </a:extLst>
                </a:gridCol>
                <a:gridCol w="815200">
                  <a:extLst>
                    <a:ext uri="{9D8B030D-6E8A-4147-A177-3AD203B41FA5}">
                      <a16:colId xmlns:a16="http://schemas.microsoft.com/office/drawing/2014/main" val="20004"/>
                    </a:ext>
                  </a:extLst>
                </a:gridCol>
              </a:tblGrid>
              <a:tr h="0">
                <a:tc>
                  <a:txBody>
                    <a:bodyPr/>
                    <a:lstStyle/>
                    <a:p>
                      <a:pPr marL="0" lvl="0" indent="0" algn="just" rtl="0">
                        <a:spcBef>
                          <a:spcPts val="0"/>
                        </a:spcBef>
                        <a:spcAft>
                          <a:spcPts val="0"/>
                        </a:spcAft>
                        <a:buNone/>
                      </a:pPr>
                      <a:r>
                        <a:rPr lang="en-US" sz="1000"/>
                        <a:t>Acquisition Month</a:t>
                      </a:r>
                      <a:endParaRPr sz="1000"/>
                    </a:p>
                  </a:txBody>
                  <a:tcPr marL="63500" marR="63500" marT="63500" marB="63500"/>
                </a:tc>
                <a:tc>
                  <a:txBody>
                    <a:bodyPr/>
                    <a:lstStyle/>
                    <a:p>
                      <a:pPr marL="0" lvl="0" indent="0" algn="just" rtl="0">
                        <a:spcBef>
                          <a:spcPts val="0"/>
                        </a:spcBef>
                        <a:spcAft>
                          <a:spcPts val="0"/>
                        </a:spcAft>
                        <a:buNone/>
                      </a:pPr>
                      <a:r>
                        <a:rPr lang="en-US" sz="1000" b="1"/>
                        <a:t>Traditional </a:t>
                      </a:r>
                      <a:r>
                        <a:rPr lang="en-US" sz="1000"/>
                        <a:t>Customer Count (acquired for the month)</a:t>
                      </a:r>
                      <a:endParaRPr sz="1000"/>
                    </a:p>
                  </a:txBody>
                  <a:tcPr marL="63500" marR="63500" marT="63500" marB="63500"/>
                </a:tc>
                <a:tc>
                  <a:txBody>
                    <a:bodyPr/>
                    <a:lstStyle/>
                    <a:p>
                      <a:pPr marL="0" lvl="0" indent="0" algn="just" rtl="0">
                        <a:spcBef>
                          <a:spcPts val="0"/>
                        </a:spcBef>
                        <a:spcAft>
                          <a:spcPts val="0"/>
                        </a:spcAft>
                        <a:buNone/>
                      </a:pPr>
                      <a:r>
                        <a:rPr lang="en-US" sz="1000">
                          <a:solidFill>
                            <a:schemeClr val="accent4"/>
                          </a:solidFill>
                        </a:rPr>
                        <a:t>Cumulative </a:t>
                      </a:r>
                      <a:r>
                        <a:rPr lang="en-US" sz="1000" b="1"/>
                        <a:t>Traditional </a:t>
                      </a:r>
                      <a:r>
                        <a:rPr lang="en-US" sz="1000"/>
                        <a:t>Customer Count (running total since establishment)</a:t>
                      </a:r>
                      <a:endParaRPr sz="1000"/>
                    </a:p>
                  </a:txBody>
                  <a:tcPr marL="63500" marR="63500" marT="63500" marB="63500"/>
                </a:tc>
                <a:tc>
                  <a:txBody>
                    <a:bodyPr/>
                    <a:lstStyle/>
                    <a:p>
                      <a:pPr marL="0" lvl="0" indent="0" algn="just" rtl="0">
                        <a:spcBef>
                          <a:spcPts val="0"/>
                        </a:spcBef>
                        <a:spcAft>
                          <a:spcPts val="0"/>
                        </a:spcAft>
                        <a:buNone/>
                      </a:pPr>
                      <a:r>
                        <a:rPr lang="en-US" sz="1000" b="1"/>
                        <a:t>Digital </a:t>
                      </a:r>
                      <a:r>
                        <a:rPr lang="en-US" sz="1000"/>
                        <a:t>Customer Count (acquired for the month)</a:t>
                      </a:r>
                      <a:endParaRPr sz="1000"/>
                    </a:p>
                  </a:txBody>
                  <a:tcPr marL="63500" marR="63500" marT="63500" marB="63500"/>
                </a:tc>
                <a:tc>
                  <a:txBody>
                    <a:bodyPr/>
                    <a:lstStyle/>
                    <a:p>
                      <a:pPr marL="0" lvl="0" indent="0" algn="just" rtl="0">
                        <a:spcBef>
                          <a:spcPts val="0"/>
                        </a:spcBef>
                        <a:spcAft>
                          <a:spcPts val="0"/>
                        </a:spcAft>
                        <a:buNone/>
                      </a:pPr>
                      <a:r>
                        <a:rPr lang="en-US" sz="1000">
                          <a:solidFill>
                            <a:schemeClr val="accent4"/>
                          </a:solidFill>
                        </a:rPr>
                        <a:t>Cumulative </a:t>
                      </a:r>
                      <a:r>
                        <a:rPr lang="en-US" sz="1000" b="1">
                          <a:solidFill>
                            <a:schemeClr val="dk2"/>
                          </a:solidFill>
                        </a:rPr>
                        <a:t>Digital </a:t>
                      </a:r>
                      <a:r>
                        <a:rPr lang="en-US" sz="1000"/>
                        <a:t>Customer Count (running total since establishment)</a:t>
                      </a:r>
                      <a:endParaRPr sz="1000"/>
                    </a:p>
                  </a:txBody>
                  <a:tcPr marL="63500" marR="63500" marT="63500" marB="63500"/>
                </a:tc>
                <a:extLst>
                  <a:ext uri="{0D108BD9-81ED-4DB2-BD59-A6C34878D82A}">
                    <a16:rowId xmlns:a16="http://schemas.microsoft.com/office/drawing/2014/main" val="10000"/>
                  </a:ext>
                </a:extLst>
              </a:tr>
              <a:tr h="0">
                <a:tc>
                  <a:txBody>
                    <a:bodyPr/>
                    <a:lstStyle/>
                    <a:p>
                      <a:pPr marL="0" lvl="0" indent="0" algn="just" rtl="0">
                        <a:spcBef>
                          <a:spcPts val="0"/>
                        </a:spcBef>
                        <a:spcAft>
                          <a:spcPts val="0"/>
                        </a:spcAft>
                        <a:buNone/>
                      </a:pPr>
                      <a:r>
                        <a:rPr lang="en-US" sz="1000"/>
                        <a:t>Jan-2021</a:t>
                      </a: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extLst>
                  <a:ext uri="{0D108BD9-81ED-4DB2-BD59-A6C34878D82A}">
                    <a16:rowId xmlns:a16="http://schemas.microsoft.com/office/drawing/2014/main" val="10001"/>
                  </a:ext>
                </a:extLst>
              </a:tr>
              <a:tr h="0">
                <a:tc>
                  <a:txBody>
                    <a:bodyPr/>
                    <a:lstStyle/>
                    <a:p>
                      <a:pPr marL="0" lvl="0" indent="0" algn="just" rtl="0">
                        <a:spcBef>
                          <a:spcPts val="0"/>
                        </a:spcBef>
                        <a:spcAft>
                          <a:spcPts val="0"/>
                        </a:spcAft>
                        <a:buNone/>
                      </a:pPr>
                      <a:r>
                        <a:rPr lang="en-US" sz="1000"/>
                        <a:t>Feb-2021</a:t>
                      </a: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extLst>
                  <a:ext uri="{0D108BD9-81ED-4DB2-BD59-A6C34878D82A}">
                    <a16:rowId xmlns:a16="http://schemas.microsoft.com/office/drawing/2014/main" val="10002"/>
                  </a:ext>
                </a:extLst>
              </a:tr>
              <a:tr h="0">
                <a:tc>
                  <a:txBody>
                    <a:bodyPr/>
                    <a:lstStyle/>
                    <a:p>
                      <a:pPr marL="0" lvl="0" indent="0" algn="just" rtl="0">
                        <a:spcBef>
                          <a:spcPts val="0"/>
                        </a:spcBef>
                        <a:spcAft>
                          <a:spcPts val="0"/>
                        </a:spcAft>
                        <a:buNone/>
                      </a:pPr>
                      <a:r>
                        <a:rPr lang="en-US" sz="1000"/>
                        <a:t>…</a:t>
                      </a: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extLst>
                  <a:ext uri="{0D108BD9-81ED-4DB2-BD59-A6C34878D82A}">
                    <a16:rowId xmlns:a16="http://schemas.microsoft.com/office/drawing/2014/main" val="10003"/>
                  </a:ext>
                </a:extLst>
              </a:tr>
              <a:tr h="0">
                <a:tc>
                  <a:txBody>
                    <a:bodyPr/>
                    <a:lstStyle/>
                    <a:p>
                      <a:pPr marL="0" lvl="0" indent="0" algn="just" rtl="0">
                        <a:spcBef>
                          <a:spcPts val="0"/>
                        </a:spcBef>
                        <a:spcAft>
                          <a:spcPts val="0"/>
                        </a:spcAft>
                        <a:buNone/>
                      </a:pPr>
                      <a:r>
                        <a:rPr lang="en-US" sz="1000"/>
                        <a:t>…</a:t>
                      </a: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extLst>
                  <a:ext uri="{0D108BD9-81ED-4DB2-BD59-A6C34878D82A}">
                    <a16:rowId xmlns:a16="http://schemas.microsoft.com/office/drawing/2014/main" val="10004"/>
                  </a:ext>
                </a:extLst>
              </a:tr>
              <a:tr h="0">
                <a:tc>
                  <a:txBody>
                    <a:bodyPr/>
                    <a:lstStyle/>
                    <a:p>
                      <a:pPr marL="0" lvl="0" indent="0" algn="just" rtl="0">
                        <a:spcBef>
                          <a:spcPts val="0"/>
                        </a:spcBef>
                        <a:spcAft>
                          <a:spcPts val="0"/>
                        </a:spcAft>
                        <a:buNone/>
                      </a:pPr>
                      <a:r>
                        <a:rPr lang="en-US" sz="1000"/>
                        <a:t>…</a:t>
                      </a: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extLst>
                  <a:ext uri="{0D108BD9-81ED-4DB2-BD59-A6C34878D82A}">
                    <a16:rowId xmlns:a16="http://schemas.microsoft.com/office/drawing/2014/main" val="10005"/>
                  </a:ext>
                </a:extLst>
              </a:tr>
            </a:tbl>
          </a:graphicData>
        </a:graphic>
      </p:graphicFrame>
      <p:graphicFrame>
        <p:nvGraphicFramePr>
          <p:cNvPr id="206" name="Google Shape;206;g19b4b019e43_0_22"/>
          <p:cNvGraphicFramePr/>
          <p:nvPr/>
        </p:nvGraphicFramePr>
        <p:xfrm>
          <a:off x="5677600" y="2097038"/>
          <a:ext cx="5590375" cy="2743200"/>
        </p:xfrm>
        <a:graphic>
          <a:graphicData uri="http://schemas.openxmlformats.org/drawingml/2006/table">
            <a:tbl>
              <a:tblPr>
                <a:noFill/>
                <a:tableStyleId>{9433B2D3-8186-43C3-A06F-6E27157634E1}</a:tableStyleId>
              </a:tblPr>
              <a:tblGrid>
                <a:gridCol w="798625">
                  <a:extLst>
                    <a:ext uri="{9D8B030D-6E8A-4147-A177-3AD203B41FA5}">
                      <a16:colId xmlns:a16="http://schemas.microsoft.com/office/drawing/2014/main" val="20000"/>
                    </a:ext>
                  </a:extLst>
                </a:gridCol>
                <a:gridCol w="798625">
                  <a:extLst>
                    <a:ext uri="{9D8B030D-6E8A-4147-A177-3AD203B41FA5}">
                      <a16:colId xmlns:a16="http://schemas.microsoft.com/office/drawing/2014/main" val="20001"/>
                    </a:ext>
                  </a:extLst>
                </a:gridCol>
                <a:gridCol w="798625">
                  <a:extLst>
                    <a:ext uri="{9D8B030D-6E8A-4147-A177-3AD203B41FA5}">
                      <a16:colId xmlns:a16="http://schemas.microsoft.com/office/drawing/2014/main" val="20002"/>
                    </a:ext>
                  </a:extLst>
                </a:gridCol>
                <a:gridCol w="798625">
                  <a:extLst>
                    <a:ext uri="{9D8B030D-6E8A-4147-A177-3AD203B41FA5}">
                      <a16:colId xmlns:a16="http://schemas.microsoft.com/office/drawing/2014/main" val="20003"/>
                    </a:ext>
                  </a:extLst>
                </a:gridCol>
                <a:gridCol w="798625">
                  <a:extLst>
                    <a:ext uri="{9D8B030D-6E8A-4147-A177-3AD203B41FA5}">
                      <a16:colId xmlns:a16="http://schemas.microsoft.com/office/drawing/2014/main" val="20004"/>
                    </a:ext>
                  </a:extLst>
                </a:gridCol>
                <a:gridCol w="798625">
                  <a:extLst>
                    <a:ext uri="{9D8B030D-6E8A-4147-A177-3AD203B41FA5}">
                      <a16:colId xmlns:a16="http://schemas.microsoft.com/office/drawing/2014/main" val="20005"/>
                    </a:ext>
                  </a:extLst>
                </a:gridCol>
                <a:gridCol w="798625">
                  <a:extLst>
                    <a:ext uri="{9D8B030D-6E8A-4147-A177-3AD203B41FA5}">
                      <a16:colId xmlns:a16="http://schemas.microsoft.com/office/drawing/2014/main" val="20006"/>
                    </a:ext>
                  </a:extLst>
                </a:gridCol>
              </a:tblGrid>
              <a:tr h="0">
                <a:tc>
                  <a:txBody>
                    <a:bodyPr/>
                    <a:lstStyle/>
                    <a:p>
                      <a:pPr marL="0" lvl="0" indent="0" algn="just" rtl="0">
                        <a:spcBef>
                          <a:spcPts val="0"/>
                        </a:spcBef>
                        <a:spcAft>
                          <a:spcPts val="0"/>
                        </a:spcAft>
                        <a:buNone/>
                      </a:pPr>
                      <a:r>
                        <a:rPr lang="en-US" sz="1000"/>
                        <a:t>Acquisition Month</a:t>
                      </a:r>
                      <a:endParaRPr sz="1000"/>
                    </a:p>
                  </a:txBody>
                  <a:tcPr marL="63500" marR="63500" marT="63500" marB="63500"/>
                </a:tc>
                <a:tc>
                  <a:txBody>
                    <a:bodyPr/>
                    <a:lstStyle/>
                    <a:p>
                      <a:pPr marL="0" lvl="0" indent="0" algn="just" rtl="0">
                        <a:spcBef>
                          <a:spcPts val="0"/>
                        </a:spcBef>
                        <a:spcAft>
                          <a:spcPts val="0"/>
                        </a:spcAft>
                        <a:buNone/>
                      </a:pPr>
                      <a:r>
                        <a:rPr lang="en-US" sz="1000" b="1"/>
                        <a:t>Traditional </a:t>
                      </a:r>
                      <a:r>
                        <a:rPr lang="en-US" sz="1000"/>
                        <a:t>Customer Count (acquired for the month)</a:t>
                      </a:r>
                      <a:endParaRPr sz="1000"/>
                    </a:p>
                  </a:txBody>
                  <a:tcPr marL="63500" marR="63500" marT="63500" marB="63500"/>
                </a:tc>
                <a:tc>
                  <a:txBody>
                    <a:bodyPr/>
                    <a:lstStyle/>
                    <a:p>
                      <a:pPr marL="0" lvl="0" indent="0" algn="just" rtl="0">
                        <a:spcBef>
                          <a:spcPts val="0"/>
                        </a:spcBef>
                        <a:spcAft>
                          <a:spcPts val="0"/>
                        </a:spcAft>
                        <a:buNone/>
                      </a:pPr>
                      <a:r>
                        <a:rPr lang="en-US" sz="1000">
                          <a:solidFill>
                            <a:schemeClr val="accent4"/>
                          </a:solidFill>
                        </a:rPr>
                        <a:t>Cumulative </a:t>
                      </a:r>
                      <a:r>
                        <a:rPr lang="en-US" sz="1000" b="1"/>
                        <a:t>Traditional </a:t>
                      </a:r>
                      <a:r>
                        <a:rPr lang="en-US" sz="1000"/>
                        <a:t>Customer Count (running total since establishment)</a:t>
                      </a:r>
                      <a:endParaRPr sz="1000"/>
                    </a:p>
                  </a:txBody>
                  <a:tcPr marL="63500" marR="63500" marT="63500" marB="63500"/>
                </a:tc>
                <a:tc>
                  <a:txBody>
                    <a:bodyPr/>
                    <a:lstStyle/>
                    <a:p>
                      <a:pPr marL="0" lvl="0" indent="0" algn="just" rtl="0">
                        <a:spcBef>
                          <a:spcPts val="0"/>
                        </a:spcBef>
                        <a:spcAft>
                          <a:spcPts val="0"/>
                        </a:spcAft>
                        <a:buNone/>
                      </a:pPr>
                      <a:r>
                        <a:rPr lang="en-US" sz="1000" b="1"/>
                        <a:t>ETB </a:t>
                      </a:r>
                      <a:r>
                        <a:rPr lang="en-US" sz="1000"/>
                        <a:t>Customer Count (acquired for the month)</a:t>
                      </a:r>
                      <a:endParaRPr sz="1000"/>
                    </a:p>
                  </a:txBody>
                  <a:tcPr marL="63500" marR="63500" marT="63500" marB="63500"/>
                </a:tc>
                <a:tc>
                  <a:txBody>
                    <a:bodyPr/>
                    <a:lstStyle/>
                    <a:p>
                      <a:pPr marL="0" lvl="0" indent="0" algn="just" rtl="0">
                        <a:spcBef>
                          <a:spcPts val="0"/>
                        </a:spcBef>
                        <a:spcAft>
                          <a:spcPts val="0"/>
                        </a:spcAft>
                        <a:buNone/>
                      </a:pPr>
                      <a:r>
                        <a:rPr lang="en-US" sz="1000">
                          <a:solidFill>
                            <a:schemeClr val="accent4"/>
                          </a:solidFill>
                        </a:rPr>
                        <a:t>Cumulative </a:t>
                      </a:r>
                      <a:r>
                        <a:rPr lang="en-US" sz="1000" b="1"/>
                        <a:t>ETB </a:t>
                      </a:r>
                      <a:r>
                        <a:rPr lang="en-US" sz="1000"/>
                        <a:t>Customer Count (running total since establishment)</a:t>
                      </a:r>
                      <a:endParaRPr sz="1000"/>
                    </a:p>
                  </a:txBody>
                  <a:tcPr marL="63500" marR="63500" marT="63500" marB="63500"/>
                </a:tc>
                <a:tc>
                  <a:txBody>
                    <a:bodyPr/>
                    <a:lstStyle/>
                    <a:p>
                      <a:pPr marL="0" lvl="0" indent="0" algn="just" rtl="0">
                        <a:spcBef>
                          <a:spcPts val="0"/>
                        </a:spcBef>
                        <a:spcAft>
                          <a:spcPts val="0"/>
                        </a:spcAft>
                        <a:buNone/>
                      </a:pPr>
                      <a:r>
                        <a:rPr lang="en-US" sz="1000" b="1"/>
                        <a:t>NTB </a:t>
                      </a:r>
                      <a:r>
                        <a:rPr lang="en-US" sz="1000"/>
                        <a:t>Customer Count (acquired for the month)</a:t>
                      </a:r>
                      <a:endParaRPr sz="1000"/>
                    </a:p>
                  </a:txBody>
                  <a:tcPr marL="63500" marR="63500" marT="63500" marB="63500"/>
                </a:tc>
                <a:tc>
                  <a:txBody>
                    <a:bodyPr/>
                    <a:lstStyle/>
                    <a:p>
                      <a:pPr marL="0" lvl="0" indent="0" algn="just" rtl="0">
                        <a:spcBef>
                          <a:spcPts val="0"/>
                        </a:spcBef>
                        <a:spcAft>
                          <a:spcPts val="0"/>
                        </a:spcAft>
                        <a:buNone/>
                      </a:pPr>
                      <a:r>
                        <a:rPr lang="en-US" sz="1000">
                          <a:solidFill>
                            <a:schemeClr val="accent4"/>
                          </a:solidFill>
                        </a:rPr>
                        <a:t>Cumulative </a:t>
                      </a:r>
                      <a:r>
                        <a:rPr lang="en-US" sz="1000" b="1"/>
                        <a:t>NTB </a:t>
                      </a:r>
                      <a:r>
                        <a:rPr lang="en-US" sz="1000"/>
                        <a:t>Customer Count (running total since establishment)</a:t>
                      </a:r>
                      <a:endParaRPr sz="1000"/>
                    </a:p>
                  </a:txBody>
                  <a:tcPr marL="63500" marR="63500" marT="63500" marB="63500"/>
                </a:tc>
                <a:extLst>
                  <a:ext uri="{0D108BD9-81ED-4DB2-BD59-A6C34878D82A}">
                    <a16:rowId xmlns:a16="http://schemas.microsoft.com/office/drawing/2014/main" val="10000"/>
                  </a:ext>
                </a:extLst>
              </a:tr>
              <a:tr h="0">
                <a:tc>
                  <a:txBody>
                    <a:bodyPr/>
                    <a:lstStyle/>
                    <a:p>
                      <a:pPr marL="0" lvl="0" indent="0" algn="just" rtl="0">
                        <a:spcBef>
                          <a:spcPts val="0"/>
                        </a:spcBef>
                        <a:spcAft>
                          <a:spcPts val="0"/>
                        </a:spcAft>
                        <a:buNone/>
                      </a:pPr>
                      <a:r>
                        <a:rPr lang="en-US" sz="1000"/>
                        <a:t>Jan-2021</a:t>
                      </a: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extLst>
                  <a:ext uri="{0D108BD9-81ED-4DB2-BD59-A6C34878D82A}">
                    <a16:rowId xmlns:a16="http://schemas.microsoft.com/office/drawing/2014/main" val="10001"/>
                  </a:ext>
                </a:extLst>
              </a:tr>
              <a:tr h="0">
                <a:tc>
                  <a:txBody>
                    <a:bodyPr/>
                    <a:lstStyle/>
                    <a:p>
                      <a:pPr marL="0" lvl="0" indent="0" algn="just" rtl="0">
                        <a:spcBef>
                          <a:spcPts val="0"/>
                        </a:spcBef>
                        <a:spcAft>
                          <a:spcPts val="0"/>
                        </a:spcAft>
                        <a:buNone/>
                      </a:pPr>
                      <a:r>
                        <a:rPr lang="en-US" sz="1000"/>
                        <a:t>Feb-2021</a:t>
                      </a: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extLst>
                  <a:ext uri="{0D108BD9-81ED-4DB2-BD59-A6C34878D82A}">
                    <a16:rowId xmlns:a16="http://schemas.microsoft.com/office/drawing/2014/main" val="10002"/>
                  </a:ext>
                </a:extLst>
              </a:tr>
              <a:tr h="0">
                <a:tc>
                  <a:txBody>
                    <a:bodyPr/>
                    <a:lstStyle/>
                    <a:p>
                      <a:pPr marL="0" lvl="0" indent="0" algn="just" rtl="0">
                        <a:spcBef>
                          <a:spcPts val="0"/>
                        </a:spcBef>
                        <a:spcAft>
                          <a:spcPts val="0"/>
                        </a:spcAft>
                        <a:buNone/>
                      </a:pPr>
                      <a:r>
                        <a:rPr lang="en-US" sz="1000"/>
                        <a:t>…</a:t>
                      </a: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extLst>
                  <a:ext uri="{0D108BD9-81ED-4DB2-BD59-A6C34878D82A}">
                    <a16:rowId xmlns:a16="http://schemas.microsoft.com/office/drawing/2014/main" val="10003"/>
                  </a:ext>
                </a:extLst>
              </a:tr>
              <a:tr h="0">
                <a:tc>
                  <a:txBody>
                    <a:bodyPr/>
                    <a:lstStyle/>
                    <a:p>
                      <a:pPr marL="0" lvl="0" indent="0" algn="just" rtl="0">
                        <a:spcBef>
                          <a:spcPts val="0"/>
                        </a:spcBef>
                        <a:spcAft>
                          <a:spcPts val="0"/>
                        </a:spcAft>
                        <a:buNone/>
                      </a:pPr>
                      <a:r>
                        <a:rPr lang="en-US" sz="1000"/>
                        <a:t>…</a:t>
                      </a: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extLst>
                  <a:ext uri="{0D108BD9-81ED-4DB2-BD59-A6C34878D82A}">
                    <a16:rowId xmlns:a16="http://schemas.microsoft.com/office/drawing/2014/main" val="10004"/>
                  </a:ext>
                </a:extLst>
              </a:tr>
              <a:tr h="0">
                <a:tc>
                  <a:txBody>
                    <a:bodyPr/>
                    <a:lstStyle/>
                    <a:p>
                      <a:pPr marL="0" lvl="0" indent="0" algn="just" rtl="0">
                        <a:spcBef>
                          <a:spcPts val="0"/>
                        </a:spcBef>
                        <a:spcAft>
                          <a:spcPts val="0"/>
                        </a:spcAft>
                        <a:buNone/>
                      </a:pPr>
                      <a:r>
                        <a:rPr lang="en-US" sz="1000"/>
                        <a:t>…</a:t>
                      </a: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tc>
                  <a:txBody>
                    <a:bodyPr/>
                    <a:lstStyle/>
                    <a:p>
                      <a:pPr marL="0" lvl="0" indent="0" algn="just" rtl="0">
                        <a:spcBef>
                          <a:spcPts val="0"/>
                        </a:spcBef>
                        <a:spcAft>
                          <a:spcPts val="0"/>
                        </a:spcAft>
                        <a:buNone/>
                      </a:pPr>
                      <a:endParaRPr sz="1000"/>
                    </a:p>
                  </a:txBody>
                  <a:tcPr marL="63500" marR="63500" marT="63500" marB="63500"/>
                </a:tc>
                <a:extLst>
                  <a:ext uri="{0D108BD9-81ED-4DB2-BD59-A6C34878D82A}">
                    <a16:rowId xmlns:a16="http://schemas.microsoft.com/office/drawing/2014/main" val="10005"/>
                  </a:ext>
                </a:extLst>
              </a:tr>
            </a:tbl>
          </a:graphicData>
        </a:graphic>
      </p:graphicFrame>
      <p:sp>
        <p:nvSpPr>
          <p:cNvPr id="207" name="Google Shape;207;g19b4b019e43_0_22"/>
          <p:cNvSpPr txBox="1">
            <a:spLocks noGrp="1"/>
          </p:cNvSpPr>
          <p:nvPr>
            <p:ph type="body" idx="1"/>
          </p:nvPr>
        </p:nvSpPr>
        <p:spPr>
          <a:xfrm>
            <a:off x="5677650" y="1408163"/>
            <a:ext cx="5590500" cy="604800"/>
          </a:xfrm>
          <a:prstGeom prst="rect">
            <a:avLst/>
          </a:prstGeom>
          <a:solidFill>
            <a:schemeClr val="accent1"/>
          </a:solidFill>
        </p:spPr>
        <p:txBody>
          <a:bodyPr spcFirstLastPara="1" wrap="square" lIns="0" tIns="0" rIns="0" bIns="0" anchor="ctr" anchorCtr="0">
            <a:normAutofit/>
          </a:bodyPr>
          <a:lstStyle/>
          <a:p>
            <a:pPr marL="0" lvl="0" indent="0" algn="ctr" rtl="0">
              <a:spcBef>
                <a:spcPts val="480"/>
              </a:spcBef>
              <a:spcAft>
                <a:spcPts val="0"/>
              </a:spcAft>
              <a:buNone/>
            </a:pPr>
            <a:r>
              <a:rPr lang="en-US" sz="2000">
                <a:solidFill>
                  <a:schemeClr val="lt1"/>
                </a:solidFill>
              </a:rPr>
              <a:t>Approach 2 (NTB / ETB / Traditional)</a:t>
            </a:r>
            <a:endParaRPr sz="2000">
              <a:solidFill>
                <a:schemeClr val="lt1"/>
              </a:solidFill>
            </a:endParaRPr>
          </a:p>
        </p:txBody>
      </p:sp>
      <p:sp>
        <p:nvSpPr>
          <p:cNvPr id="208" name="Google Shape;208;g19b4b019e43_0_22"/>
          <p:cNvSpPr txBox="1"/>
          <p:nvPr/>
        </p:nvSpPr>
        <p:spPr>
          <a:xfrm>
            <a:off x="609600" y="4924200"/>
            <a:ext cx="10658700" cy="1132800"/>
          </a:xfrm>
          <a:prstGeom prst="rect">
            <a:avLst/>
          </a:prstGeom>
          <a:noFill/>
          <a:ln>
            <a:noFill/>
          </a:ln>
        </p:spPr>
        <p:txBody>
          <a:bodyPr spcFirstLastPara="1" wrap="square" lIns="91425" tIns="91425" rIns="91425" bIns="91425" anchor="t" anchorCtr="0">
            <a:spAutoFit/>
          </a:bodyPr>
          <a:lstStyle/>
          <a:p>
            <a:pPr marL="0" lvl="0" indent="0" algn="just" rtl="0">
              <a:lnSpc>
                <a:spcPct val="115000"/>
              </a:lnSpc>
              <a:spcBef>
                <a:spcPts val="0"/>
              </a:spcBef>
              <a:spcAft>
                <a:spcPts val="0"/>
              </a:spcAft>
              <a:buNone/>
            </a:pPr>
            <a:r>
              <a:rPr lang="en-US" sz="1100" b="1" u="sng">
                <a:solidFill>
                  <a:schemeClr val="dk2"/>
                </a:solidFill>
              </a:rPr>
              <a:t>Query Tips:</a:t>
            </a:r>
            <a:endParaRPr sz="1100" b="1" u="sng">
              <a:solidFill>
                <a:schemeClr val="dk2"/>
              </a:solidFill>
            </a:endParaRPr>
          </a:p>
          <a:p>
            <a:pPr marL="457200" lvl="0" indent="-298450" algn="just" rtl="0">
              <a:lnSpc>
                <a:spcPct val="115000"/>
              </a:lnSpc>
              <a:spcBef>
                <a:spcPts val="0"/>
              </a:spcBef>
              <a:spcAft>
                <a:spcPts val="0"/>
              </a:spcAft>
              <a:buClr>
                <a:schemeClr val="dk2"/>
              </a:buClr>
              <a:buSzPts val="1100"/>
              <a:buChar char="●"/>
            </a:pPr>
            <a:r>
              <a:rPr lang="en-US" sz="1100">
                <a:solidFill>
                  <a:schemeClr val="dk2"/>
                </a:solidFill>
              </a:rPr>
              <a:t>Use the temporary table created in the first bootcamp session to separate digital customers from traditional customers.</a:t>
            </a:r>
            <a:endParaRPr sz="1100">
              <a:solidFill>
                <a:schemeClr val="dk2"/>
              </a:solidFill>
            </a:endParaRPr>
          </a:p>
          <a:p>
            <a:pPr marL="457200" lvl="0" indent="-298450" algn="just" rtl="0">
              <a:lnSpc>
                <a:spcPct val="115000"/>
              </a:lnSpc>
              <a:spcBef>
                <a:spcPts val="0"/>
              </a:spcBef>
              <a:spcAft>
                <a:spcPts val="0"/>
              </a:spcAft>
              <a:buClr>
                <a:schemeClr val="dk2"/>
              </a:buClr>
              <a:buSzPts val="1100"/>
              <a:buChar char="●"/>
            </a:pPr>
            <a:r>
              <a:rPr lang="en-US" sz="1100">
                <a:solidFill>
                  <a:schemeClr val="dk2"/>
                </a:solidFill>
              </a:rPr>
              <a:t>Do not filter the time period in the query phase, your first row should be the month where the institution has started acquiring customers. If not, the cumulative figures will not be correct. </a:t>
            </a:r>
            <a:endParaRPr sz="1100">
              <a:solidFill>
                <a:schemeClr val="dk2"/>
              </a:solidFill>
            </a:endParaRPr>
          </a:p>
          <a:p>
            <a:pPr marL="457200" lvl="0" indent="-298450" algn="just" rtl="0">
              <a:lnSpc>
                <a:spcPct val="115000"/>
              </a:lnSpc>
              <a:spcBef>
                <a:spcPts val="0"/>
              </a:spcBef>
              <a:spcAft>
                <a:spcPts val="0"/>
              </a:spcAft>
              <a:buClr>
                <a:schemeClr val="dk2"/>
              </a:buClr>
              <a:buSzPts val="1100"/>
              <a:buChar char="●"/>
            </a:pPr>
            <a:r>
              <a:rPr lang="en-US" sz="1100">
                <a:solidFill>
                  <a:schemeClr val="dk2"/>
                </a:solidFill>
              </a:rPr>
              <a:t>If you’d prefer to use Power BI to create running total columns, </a:t>
            </a:r>
            <a:r>
              <a:rPr lang="en-US" sz="1100" u="sng">
                <a:solidFill>
                  <a:srgbClr val="1155CC"/>
                </a:solidFill>
                <a:hlinkClick r:id="rId3">
                  <a:extLst>
                    <a:ext uri="{A12FA001-AC4F-418D-AE19-62706E023703}">
                      <ahyp:hlinkClr xmlns:ahyp="http://schemas.microsoft.com/office/drawing/2018/hyperlinkcolor" val="tx"/>
                    </a:ext>
                  </a:extLst>
                </a:hlinkClick>
              </a:rPr>
              <a:t>this tutorial</a:t>
            </a:r>
            <a:r>
              <a:rPr lang="en-US" sz="1100">
                <a:solidFill>
                  <a:schemeClr val="dk2"/>
                </a:solidFill>
              </a:rPr>
              <a:t> would be of great help. </a:t>
            </a:r>
            <a:endParaRPr sz="1100">
              <a:solidFill>
                <a:schemeClr val="dk2"/>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g19b4b019e43_0_41"/>
          <p:cNvSpPr txBox="1">
            <a:spLocks noGrp="1"/>
          </p:cNvSpPr>
          <p:nvPr>
            <p:ph type="title"/>
          </p:nvPr>
        </p:nvSpPr>
        <p:spPr>
          <a:xfrm>
            <a:off x="609600" y="2649264"/>
            <a:ext cx="10972800" cy="779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4800"/>
              <a:buFont typeface="Arial"/>
              <a:buNone/>
            </a:pPr>
            <a:r>
              <a:rPr lang="en-US"/>
              <a:t>Dashboard Development</a:t>
            </a:r>
            <a:endParaRPr/>
          </a:p>
        </p:txBody>
      </p:sp>
      <p:sp>
        <p:nvSpPr>
          <p:cNvPr id="214" name="Google Shape;214;g19b4b019e43_0_41"/>
          <p:cNvSpPr txBox="1">
            <a:spLocks noGrp="1"/>
          </p:cNvSpPr>
          <p:nvPr>
            <p:ph type="body" idx="1"/>
          </p:nvPr>
        </p:nvSpPr>
        <p:spPr>
          <a:xfrm>
            <a:off x="609600" y="3429000"/>
            <a:ext cx="10972800" cy="6684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rgbClr val="000000"/>
              </a:buClr>
              <a:buSzPts val="2400"/>
              <a:buFont typeface="Arial"/>
              <a:buNone/>
            </a:pPr>
            <a:r>
              <a:rPr lang="en-US" sz="2300" dirty="0"/>
              <a:t>Client Transaction Behavior: Activity Levels </a:t>
            </a:r>
            <a:endParaRPr dirty="0"/>
          </a:p>
        </p:txBody>
      </p:sp>
    </p:spTree>
  </p:cSld>
  <p:clrMapOvr>
    <a:masterClrMapping/>
  </p:clrMapOvr>
</p:sld>
</file>

<file path=ppt/theme/theme1.xml><?xml version="1.0" encoding="utf-8"?>
<a:theme xmlns:a="http://schemas.openxmlformats.org/drawingml/2006/main" name="Office Theme">
  <a:themeElements>
    <a:clrScheme name="CGAP Color 2018">
      <a:dk1>
        <a:srgbClr val="6C6463"/>
      </a:dk1>
      <a:lt1>
        <a:srgbClr val="FFFFFF"/>
      </a:lt1>
      <a:dk2>
        <a:srgbClr val="000000"/>
      </a:dk2>
      <a:lt2>
        <a:srgbClr val="CFCDC9"/>
      </a:lt2>
      <a:accent1>
        <a:srgbClr val="003A49"/>
      </a:accent1>
      <a:accent2>
        <a:srgbClr val="00948F"/>
      </a:accent2>
      <a:accent3>
        <a:srgbClr val="17A627"/>
      </a:accent3>
      <a:accent4>
        <a:srgbClr val="ED7700"/>
      </a:accent4>
      <a:accent5>
        <a:srgbClr val="FFB718"/>
      </a:accent5>
      <a:accent6>
        <a:srgbClr val="C3D500"/>
      </a:accent6>
      <a:hlink>
        <a:srgbClr val="689FCF"/>
      </a:hlink>
      <a:folHlink>
        <a:srgbClr val="33201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8a5be2a-df2e-4e7a-9248-f3f9aadc3453">
      <Terms xmlns="http://schemas.microsoft.com/office/infopath/2007/PartnerControls"/>
    </lcf76f155ced4ddcb4097134ff3c332f>
    <TaxCatchAll xmlns="3e02667f-0271-471b-bd6e-11a2e16def1d" xsi:nil="true"/>
    <SharedWithUsers xmlns="5db7da12-e561-44f9-98ee-8a06c6ad4796">
      <UserInfo>
        <DisplayName>Mark Flaming</DisplayName>
        <AccountId>268</AccountId>
        <AccountType/>
      </UserInfo>
      <UserInfo>
        <DisplayName>Ivo Jenik</DisplayName>
        <AccountId>16</AccountId>
        <AccountType/>
      </UserInfo>
      <UserInfo>
        <DisplayName>Khin Moet Moet Nyein</DisplayName>
        <AccountId>559</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43130C983C27547A8665D36E4897842" ma:contentTypeVersion="17" ma:contentTypeDescription="Crée un document." ma:contentTypeScope="" ma:versionID="d603a3f73d9dc8bc8fc2a79d75ef754e">
  <xsd:schema xmlns:xsd="http://www.w3.org/2001/XMLSchema" xmlns:xs="http://www.w3.org/2001/XMLSchema" xmlns:p="http://schemas.microsoft.com/office/2006/metadata/properties" xmlns:ns2="5db7da12-e561-44f9-98ee-8a06c6ad4796" xmlns:ns3="58a5be2a-df2e-4e7a-9248-f3f9aadc3453" xmlns:ns4="3e02667f-0271-471b-bd6e-11a2e16def1d" targetNamespace="http://schemas.microsoft.com/office/2006/metadata/properties" ma:root="true" ma:fieldsID="34ef94dfb637fdd79ca0b6178492e1ae" ns2:_="" ns3:_="" ns4:_="">
    <xsd:import namespace="5db7da12-e561-44f9-98ee-8a06c6ad4796"/>
    <xsd:import namespace="58a5be2a-df2e-4e7a-9248-f3f9aadc3453"/>
    <xsd:import namespace="3e02667f-0271-471b-bd6e-11a2e16def1d"/>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db7da12-e561-44f9-98ee-8a06c6ad4796" elementFormDefault="qualified">
    <xsd:import namespace="http://schemas.microsoft.com/office/2006/documentManagement/types"/>
    <xsd:import namespace="http://schemas.microsoft.com/office/infopath/2007/PartnerControls"/>
    <xsd:element name="SharedWithUsers" ma:index="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8a5be2a-df2e-4e7a-9248-f3f9aadc3453"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Balises d’images" ma:readOnly="false" ma:fieldId="{5cf76f15-5ced-4ddc-b409-7134ff3c332f}" ma:taxonomyMulti="true" ma:sspId="2a6c10d7-b926-4fc0-945e-3cbf5049f6bd"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e02667f-0271-471b-bd6e-11a2e16def1d" elementFormDefault="qualified">
    <xsd:import namespace="http://schemas.microsoft.com/office/2006/documentManagement/types"/>
    <xsd:import namespace="http://schemas.microsoft.com/office/infopath/2007/PartnerControls"/>
    <xsd:element name="TaxCatchAll" ma:index="22" nillable="true" ma:displayName="Taxonomy Catch All Column" ma:hidden="true" ma:list="{a80a20a4-5926-4236-a415-169d50d52349}" ma:internalName="TaxCatchAll" ma:showField="CatchAllData" ma:web="5db7da12-e561-44f9-98ee-8a06c6ad479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4F9D4C2-C599-4AD9-A95E-9E23C840790B}">
  <ds:schemaRefs>
    <ds:schemaRef ds:uri="http://schemas.microsoft.com/sharepoint/v3/contenttype/forms"/>
  </ds:schemaRefs>
</ds:datastoreItem>
</file>

<file path=customXml/itemProps2.xml><?xml version="1.0" encoding="utf-8"?>
<ds:datastoreItem xmlns:ds="http://schemas.openxmlformats.org/officeDocument/2006/customXml" ds:itemID="{0EDC6D3E-915C-465C-9321-860F350D55F0}">
  <ds:schemaRefs>
    <ds:schemaRef ds:uri="http://schemas.microsoft.com/office/2006/metadata/properties"/>
    <ds:schemaRef ds:uri="http://www.w3.org/2000/xmlns/"/>
    <ds:schemaRef ds:uri="58a5be2a-df2e-4e7a-9248-f3f9aadc3453"/>
    <ds:schemaRef ds:uri="http://schemas.microsoft.com/office/infopath/2007/PartnerControls"/>
    <ds:schemaRef ds:uri="3e02667f-0271-471b-bd6e-11a2e16def1d"/>
    <ds:schemaRef ds:uri="http://www.w3.org/2001/XMLSchema-instance"/>
    <ds:schemaRef ds:uri="5db7da12-e561-44f9-98ee-8a06c6ad4796"/>
  </ds:schemaRefs>
</ds:datastoreItem>
</file>

<file path=customXml/itemProps3.xml><?xml version="1.0" encoding="utf-8"?>
<ds:datastoreItem xmlns:ds="http://schemas.openxmlformats.org/officeDocument/2006/customXml" ds:itemID="{7E7FDCB4-B118-468C-A955-7E26F23453FC}"/>
</file>

<file path=docProps/app.xml><?xml version="1.0" encoding="utf-8"?>
<Properties xmlns="http://schemas.openxmlformats.org/officeDocument/2006/extended-properties" xmlns:vt="http://schemas.openxmlformats.org/officeDocument/2006/docPropsVTypes">
  <TotalTime>150</TotalTime>
  <Words>3809</Words>
  <Application>Microsoft Macintosh PowerPoint</Application>
  <PresentationFormat>Widescreen</PresentationFormat>
  <Paragraphs>674</Paragraphs>
  <Slides>30</Slides>
  <Notes>30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30</vt:i4>
      </vt:variant>
    </vt:vector>
  </HeadingPairs>
  <TitlesOfParts>
    <vt:vector size="37" baseType="lpstr">
      <vt:lpstr>Arimo</vt:lpstr>
      <vt:lpstr>Symbol</vt:lpstr>
      <vt:lpstr>Arial</vt:lpstr>
      <vt:lpstr>Helvetica Neue</vt:lpstr>
      <vt:lpstr>Calibri</vt:lpstr>
      <vt:lpstr>Courier New</vt:lpstr>
      <vt:lpstr>Office Theme</vt:lpstr>
      <vt:lpstr>Data Bootcamp Session 2: Query</vt:lpstr>
      <vt:lpstr>Agenda</vt:lpstr>
      <vt:lpstr>Segmentation Re-cap</vt:lpstr>
      <vt:lpstr>Definition of “Digital”</vt:lpstr>
      <vt:lpstr>Tips for segmentation</vt:lpstr>
      <vt:lpstr>Dashboard Development</vt:lpstr>
      <vt:lpstr>Client Growth: Customer Acquisition by Channel</vt:lpstr>
      <vt:lpstr>Client Growth: Customer Acquisition by Channel</vt:lpstr>
      <vt:lpstr>Dashboard Development</vt:lpstr>
      <vt:lpstr>Client Transaction Behavior: Activity Levels</vt:lpstr>
      <vt:lpstr>Client Transaction Behavior: Activity Levels</vt:lpstr>
      <vt:lpstr>Client Transaction Behavior: Activity Levels</vt:lpstr>
      <vt:lpstr>Client Transaction Behavior: Activity Levels</vt:lpstr>
      <vt:lpstr>Dashboard Development</vt:lpstr>
      <vt:lpstr>Client Transaction Behavior: Customer Journey</vt:lpstr>
      <vt:lpstr>Client Transaction Behavior: Customer Journey</vt:lpstr>
      <vt:lpstr>Client Transaction Behavior: Customer Journey</vt:lpstr>
      <vt:lpstr>Dashboard Development</vt:lpstr>
      <vt:lpstr>Client Deposit Behavior: Depositors by Deposit Balance</vt:lpstr>
      <vt:lpstr>Client Deposit Behavior: Depositors by Deposit Balance</vt:lpstr>
      <vt:lpstr>Client Deposit Behavior: Depositors by Deposit Balance</vt:lpstr>
      <vt:lpstr>Dashboard Development</vt:lpstr>
      <vt:lpstr>Client Borrowing Behavior: 6-month Follow-up Loan Rate</vt:lpstr>
      <vt:lpstr>Client Borrowing Behavior: 6-month Follow-up Loan Rate</vt:lpstr>
      <vt:lpstr>Client Borrowing Behavior: 6-month Follow-up Loan Rate</vt:lpstr>
      <vt:lpstr>Homework</vt:lpstr>
      <vt:lpstr>Homework</vt:lpstr>
      <vt:lpstr>Q&amp;A</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Community of Practice: Data Bootcamp</dc:title>
  <dc:creator>Michael Rizzo</dc:creator>
  <cp:lastModifiedBy>Isabelle Barres</cp:lastModifiedBy>
  <cp:revision>122</cp:revision>
  <dcterms:created xsi:type="dcterms:W3CDTF">2017-09-13T16:31:41Z</dcterms:created>
  <dcterms:modified xsi:type="dcterms:W3CDTF">2024-10-08T15:17:50Z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0x010100743130C983C27547A8665D36E4897842</vt:lpwstr>
  </property>
  <property fmtid="{D5CDD505-2E9C-101B-9397-08002B2CF9AE}" pid="3" name="AuthorIds_UIVersion_1536">
    <vt:lpwstr>53</vt:lpwstr>
  </property>
  <property fmtid="{D5CDD505-2E9C-101B-9397-08002B2CF9AE}" pid="4" name="MediaServiceImageTags">
    <vt:lpwstr/>
  </property>
</Properties>
</file>