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compatMode="1" strictFirstAndLastChars="0" embedTrueTypeFonts="1" saveSubsetFonts="1" autoCompressPictures="0">
  <p:sldMasterIdLst>
    <p:sldMasterId id="2147483648" r:id="rId4"/>
  </p:sldMasterIdLst>
  <p:notesMasterIdLst>
    <p:notesMasterId r:id="rId41"/>
  </p:notesMasterIdLst>
  <p:sldIdLst>
    <p:sldId id="9262" r:id="rId5"/>
    <p:sldId id="5021" r:id="rId6"/>
    <p:sldId id="393" r:id="rId7"/>
    <p:sldId id="409" r:id="rId8"/>
    <p:sldId id="259" r:id="rId9"/>
    <p:sldId id="293" r:id="rId10"/>
    <p:sldId id="5098" r:id="rId11"/>
    <p:sldId id="397" r:id="rId12"/>
    <p:sldId id="398" r:id="rId13"/>
    <p:sldId id="294" r:id="rId14"/>
    <p:sldId id="5097" r:id="rId15"/>
    <p:sldId id="394" r:id="rId16"/>
    <p:sldId id="399" r:id="rId17"/>
    <p:sldId id="400" r:id="rId18"/>
    <p:sldId id="401" r:id="rId19"/>
    <p:sldId id="402" r:id="rId20"/>
    <p:sldId id="5099" r:id="rId21"/>
    <p:sldId id="403" r:id="rId22"/>
    <p:sldId id="404" r:id="rId23"/>
    <p:sldId id="5023" r:id="rId24"/>
    <p:sldId id="407" r:id="rId25"/>
    <p:sldId id="5100" r:id="rId26"/>
    <p:sldId id="5076" r:id="rId27"/>
    <p:sldId id="5079" r:id="rId28"/>
    <p:sldId id="5084" r:id="rId29"/>
    <p:sldId id="5016" r:id="rId30"/>
    <p:sldId id="261" r:id="rId31"/>
    <p:sldId id="5008" r:id="rId32"/>
    <p:sldId id="9263" r:id="rId33"/>
    <p:sldId id="5028" r:id="rId34"/>
    <p:sldId id="5031" r:id="rId35"/>
    <p:sldId id="5060" r:id="rId36"/>
    <p:sldId id="9264" r:id="rId37"/>
    <p:sldId id="9261" r:id="rId38"/>
    <p:sldId id="262" r:id="rId39"/>
    <p:sldId id="263" r:id="rId40"/>
  </p:sldIdLst>
  <p:sldSz cx="12192000" cy="6858000"/>
  <p:notesSz cx="6858000" cy="9144000"/>
  <p:embeddedFontLst>
    <p:embeddedFont>
      <p:font typeface="Arimo" panose="020B0604020202020204" pitchFamily="34" charset="0"/>
      <p:regular r:id="rId42"/>
      <p:bold r:id="rId43"/>
      <p:italic r:id="rId44"/>
      <p:boldItalic r:id="rId45"/>
    </p:embeddedFont>
    <p:embeddedFont>
      <p:font typeface="Helvetica Neue" panose="02000503000000020004" pitchFamily="2" charset="0"/>
      <p:regular r:id="rId46"/>
      <p:bold r:id="rId47"/>
      <p:italic r:id="rId48"/>
      <p:boldItalic r:id="rId49"/>
    </p:embeddedFont>
  </p:embeddedFontLst>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4AA839-6009-4EE0-94B6-5B77D5E29E3C}">
  <a:tblStyle styleId="{1C4AA839-6009-4EE0-94B6-5B77D5E29E3C}"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5A48277A-1F21-4F41-923C-FF514F7C01AB}"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73767"/>
  </p:normalViewPr>
  <p:slideViewPr>
    <p:cSldViewPr snapToGrid="0" showGuides="1">
      <p:cViewPr varScale="1">
        <p:scale>
          <a:sx n="87" d="100"/>
          <a:sy n="87" d="100"/>
        </p:scale>
        <p:origin x="976"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4.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7CF472-9EBF-4310-AFFD-CE386649A5D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E0460F5E-8EE7-4B1C-B523-7D98D03F85DF}">
      <dgm:prSet phldrT="[Text]" phldr="0"/>
      <dgm:spPr/>
      <dgm:t>
        <a:bodyPr/>
        <a:lstStyle/>
        <a:p>
          <a:pPr rtl="0"/>
          <a:r>
            <a:rPr lang="en-GB" dirty="0">
              <a:latin typeface="Arial"/>
            </a:rPr>
            <a:t>Increases in deposit balance</a:t>
          </a:r>
          <a:endParaRPr lang="en-GB" dirty="0"/>
        </a:p>
      </dgm:t>
    </dgm:pt>
    <dgm:pt modelId="{42A4C7D0-78BD-4DB4-A0C4-D52C14376BCF}" type="parTrans" cxnId="{AB94DD29-5E3C-4BB5-AD39-B63C55BE1D37}">
      <dgm:prSet/>
      <dgm:spPr/>
      <dgm:t>
        <a:bodyPr/>
        <a:lstStyle/>
        <a:p>
          <a:endParaRPr lang="en-GB"/>
        </a:p>
      </dgm:t>
    </dgm:pt>
    <dgm:pt modelId="{7990F055-44F8-4CE1-9A54-B682D06AFE05}" type="sibTrans" cxnId="{AB94DD29-5E3C-4BB5-AD39-B63C55BE1D37}">
      <dgm:prSet/>
      <dgm:spPr/>
      <dgm:t>
        <a:bodyPr/>
        <a:lstStyle/>
        <a:p>
          <a:endParaRPr lang="en-GB"/>
        </a:p>
      </dgm:t>
    </dgm:pt>
    <dgm:pt modelId="{8D7C09F3-7E7C-4F9E-9C8B-7E1FD087939C}">
      <dgm:prSet phldr="0"/>
      <dgm:spPr/>
      <dgm:t>
        <a:bodyPr/>
        <a:lstStyle/>
        <a:p>
          <a:pPr algn="l" rtl="0">
            <a:lnSpc>
              <a:spcPct val="100000"/>
            </a:lnSpc>
          </a:pPr>
          <a:r>
            <a:rPr lang="en-US" dirty="0"/>
            <a:t>What behavior do we want to explore?</a:t>
          </a:r>
        </a:p>
      </dgm:t>
    </dgm:pt>
    <dgm:pt modelId="{4179CC1C-F5B5-4B89-AC01-2CEBEE405B52}" type="parTrans" cxnId="{60DA72ED-7677-4E6E-97BA-F6FB9148F51A}">
      <dgm:prSet/>
      <dgm:spPr/>
    </dgm:pt>
    <dgm:pt modelId="{C244002B-8E44-4D1D-BB35-8C0FDC3C96BA}" type="sibTrans" cxnId="{60DA72ED-7677-4E6E-97BA-F6FB9148F51A}">
      <dgm:prSet/>
      <dgm:spPr/>
    </dgm:pt>
    <dgm:pt modelId="{E1A2990E-CC83-4E57-9073-83C3E961AE00}">
      <dgm:prSet phldr="0"/>
      <dgm:spPr/>
      <dgm:t>
        <a:bodyPr/>
        <a:lstStyle/>
        <a:p>
          <a:pPr rtl="0"/>
          <a:r>
            <a:rPr lang="en-GB" dirty="0">
              <a:latin typeface="Arial"/>
            </a:rPr>
            <a:t>Increases in the customer retention rate</a:t>
          </a:r>
        </a:p>
      </dgm:t>
    </dgm:pt>
    <dgm:pt modelId="{B7967415-4C06-4CDC-B360-A7A91996D987}" type="parTrans" cxnId="{DF031E3D-13EA-403B-99F2-374641346F9F}">
      <dgm:prSet/>
      <dgm:spPr/>
    </dgm:pt>
    <dgm:pt modelId="{834B41CB-E1AE-4DE1-906B-85BA237F20D4}" type="sibTrans" cxnId="{DF031E3D-13EA-403B-99F2-374641346F9F}">
      <dgm:prSet/>
      <dgm:spPr/>
    </dgm:pt>
    <dgm:pt modelId="{FBD8AE6C-4766-A247-A745-3ED6A3308E84}">
      <dgm:prSet phldr="0"/>
      <dgm:spPr/>
      <dgm:t>
        <a:bodyPr/>
        <a:lstStyle/>
        <a:p>
          <a:pPr algn="l" rtl="0">
            <a:lnSpc>
              <a:spcPct val="100000"/>
            </a:lnSpc>
          </a:pPr>
          <a:r>
            <a:rPr lang="en-GB" dirty="0"/>
            <a:t>Increases in activity (</a:t>
          </a:r>
          <a:r>
            <a:rPr lang="en-GB" dirty="0" err="1"/>
            <a:t>txns</a:t>
          </a:r>
          <a:r>
            <a:rPr lang="en-GB" dirty="0"/>
            <a:t>/</a:t>
          </a:r>
          <a:r>
            <a:rPr lang="en-GB" dirty="0" err="1"/>
            <a:t>mo</a:t>
          </a:r>
          <a:r>
            <a:rPr lang="en-GB" dirty="0"/>
            <a:t>)</a:t>
          </a:r>
          <a:r>
            <a:rPr lang="en-GB" dirty="0">
              <a:latin typeface="Arial"/>
            </a:rPr>
            <a:t> </a:t>
          </a:r>
          <a:endParaRPr lang="en-US" dirty="0"/>
        </a:p>
      </dgm:t>
    </dgm:pt>
    <dgm:pt modelId="{B0E8B8E1-0D0E-DA47-B396-48F6A27E6C34}" type="parTrans" cxnId="{70D222A0-D371-5F40-99FC-B2E0C779301B}">
      <dgm:prSet/>
      <dgm:spPr/>
    </dgm:pt>
    <dgm:pt modelId="{BD8CB0DB-0433-584F-9931-AA5C45D47394}" type="sibTrans" cxnId="{70D222A0-D371-5F40-99FC-B2E0C779301B}">
      <dgm:prSet/>
      <dgm:spPr/>
    </dgm:pt>
    <dgm:pt modelId="{15263955-1F0A-CF4B-A0CC-92F002FD4D97}">
      <dgm:prSet phldr="0"/>
      <dgm:spPr/>
      <dgm:t>
        <a:bodyPr/>
        <a:lstStyle/>
        <a:p>
          <a:pPr rtl="0"/>
          <a:r>
            <a:rPr lang="en-GB" dirty="0">
              <a:latin typeface="Arial"/>
            </a:rPr>
            <a:t>What digital implementation do we want to explore?</a:t>
          </a:r>
        </a:p>
      </dgm:t>
    </dgm:pt>
    <dgm:pt modelId="{DF878E2A-374E-1C46-9C81-42826E8B7F1F}" type="parTrans" cxnId="{DC3A3B28-0DA9-FE4A-AD8C-DD1B0EEE4651}">
      <dgm:prSet/>
      <dgm:spPr/>
    </dgm:pt>
    <dgm:pt modelId="{6EF98E8E-88CC-A746-9D3A-644B53575715}" type="sibTrans" cxnId="{DC3A3B28-0DA9-FE4A-AD8C-DD1B0EEE4651}">
      <dgm:prSet/>
      <dgm:spPr/>
    </dgm:pt>
    <dgm:pt modelId="{E6F9A0D6-76F1-7746-9948-1DEB374FED16}">
      <dgm:prSet phldr="0"/>
      <dgm:spPr/>
      <dgm:t>
        <a:bodyPr/>
        <a:lstStyle/>
        <a:p>
          <a:pPr rtl="0"/>
          <a:r>
            <a:rPr lang="en-GB" dirty="0">
              <a:latin typeface="Arial"/>
            </a:rPr>
            <a:t>Alternative delivery channels</a:t>
          </a:r>
        </a:p>
      </dgm:t>
    </dgm:pt>
    <dgm:pt modelId="{6BF1E0EB-5BB9-AD4D-8A0E-0FBE9627513D}" type="parTrans" cxnId="{D15260CC-6703-D240-B74B-9038F57BA56E}">
      <dgm:prSet/>
      <dgm:spPr/>
    </dgm:pt>
    <dgm:pt modelId="{FF4003A5-4E9B-1742-8E05-C60506D4D38A}" type="sibTrans" cxnId="{D15260CC-6703-D240-B74B-9038F57BA56E}">
      <dgm:prSet/>
      <dgm:spPr/>
    </dgm:pt>
    <dgm:pt modelId="{56215A1A-D686-5B47-AE5D-1CD731576154}">
      <dgm:prSet phldr="0"/>
      <dgm:spPr/>
      <dgm:t>
        <a:bodyPr/>
        <a:lstStyle/>
        <a:p>
          <a:pPr rtl="0"/>
          <a:r>
            <a:rPr lang="en-GB" dirty="0">
              <a:latin typeface="Arial"/>
            </a:rPr>
            <a:t>Digital signup and customer onboarding</a:t>
          </a:r>
        </a:p>
      </dgm:t>
    </dgm:pt>
    <dgm:pt modelId="{62622AA3-9303-BB45-B032-05CF7E2F2B86}" type="parTrans" cxnId="{DA2D461B-1F15-364B-BFA3-E0356285DD96}">
      <dgm:prSet/>
      <dgm:spPr/>
    </dgm:pt>
    <dgm:pt modelId="{A781544D-3354-6347-B752-76C444FE30F4}" type="sibTrans" cxnId="{DA2D461B-1F15-364B-BFA3-E0356285DD96}">
      <dgm:prSet/>
      <dgm:spPr/>
    </dgm:pt>
    <dgm:pt modelId="{AD920B2E-987A-CA42-B067-721099F67597}">
      <dgm:prSet phldr="0"/>
      <dgm:spPr/>
      <dgm:t>
        <a:bodyPr/>
        <a:lstStyle/>
        <a:p>
          <a:pPr rtl="0"/>
          <a:r>
            <a:rPr lang="en-GB" dirty="0">
              <a:latin typeface="Arial"/>
            </a:rPr>
            <a:t>Mobile apps and websites</a:t>
          </a:r>
        </a:p>
      </dgm:t>
    </dgm:pt>
    <dgm:pt modelId="{D0DE12C1-A773-914E-94C5-D6BBD69FB152}" type="parTrans" cxnId="{517DCD6D-0BC6-174D-B5EF-7B7ED12FE802}">
      <dgm:prSet/>
      <dgm:spPr/>
    </dgm:pt>
    <dgm:pt modelId="{C11540AE-B64B-F44A-AF7B-0DC6F1334FC3}" type="sibTrans" cxnId="{517DCD6D-0BC6-174D-B5EF-7B7ED12FE802}">
      <dgm:prSet/>
      <dgm:spPr/>
    </dgm:pt>
    <dgm:pt modelId="{F601CCCE-F36C-B04D-B092-41BDE5C6AC05}">
      <dgm:prSet phldr="0"/>
      <dgm:spPr/>
      <dgm:t>
        <a:bodyPr/>
        <a:lstStyle/>
        <a:p>
          <a:pPr rtl="0"/>
          <a:r>
            <a:rPr lang="en-GB" dirty="0">
              <a:latin typeface="Arial"/>
            </a:rPr>
            <a:t>Digital loans </a:t>
          </a:r>
        </a:p>
      </dgm:t>
    </dgm:pt>
    <dgm:pt modelId="{C64A546A-D73D-8E46-A705-0EB830179560}" type="parTrans" cxnId="{13F3C801-34A6-8F44-A103-288CD1972AEA}">
      <dgm:prSet/>
      <dgm:spPr/>
    </dgm:pt>
    <dgm:pt modelId="{C00E0C23-8BF2-E944-A081-6D370E6FCFF0}" type="sibTrans" cxnId="{13F3C801-34A6-8F44-A103-288CD1972AEA}">
      <dgm:prSet/>
      <dgm:spPr/>
    </dgm:pt>
    <dgm:pt modelId="{D524B0BF-C43F-4C48-BD1D-125F6CD83E80}">
      <dgm:prSet phldr="0"/>
      <dgm:spPr/>
      <dgm:t>
        <a:bodyPr/>
        <a:lstStyle/>
        <a:p>
          <a:pPr rtl="0"/>
          <a:r>
            <a:rPr lang="en-GB" dirty="0">
              <a:latin typeface="Arial"/>
            </a:rPr>
            <a:t>What methods do we want to explore in detail? </a:t>
          </a:r>
        </a:p>
      </dgm:t>
    </dgm:pt>
    <dgm:pt modelId="{8C03EBDE-1B06-4548-B73A-F9F84550462C}" type="parTrans" cxnId="{7FCAD20C-6B8B-B748-A478-B32757F812AD}">
      <dgm:prSet/>
      <dgm:spPr/>
    </dgm:pt>
    <dgm:pt modelId="{8B79D2F5-B949-524A-9CC5-39A409639C98}" type="sibTrans" cxnId="{7FCAD20C-6B8B-B748-A478-B32757F812AD}">
      <dgm:prSet/>
      <dgm:spPr/>
    </dgm:pt>
    <dgm:pt modelId="{A4BA9941-14DC-FA45-9993-07A0D5A9B028}">
      <dgm:prSet phldr="0"/>
      <dgm:spPr/>
      <dgm:t>
        <a:bodyPr/>
        <a:lstStyle/>
        <a:p>
          <a:pPr rtl="0"/>
          <a:r>
            <a:rPr lang="en-GB" dirty="0">
              <a:latin typeface="Arial"/>
            </a:rPr>
            <a:t>Case studies </a:t>
          </a:r>
        </a:p>
      </dgm:t>
    </dgm:pt>
    <dgm:pt modelId="{361A6F88-2EF0-6846-AC3D-0AD920B73780}" type="parTrans" cxnId="{CAA18832-D567-364E-9F82-7E728CD95F5C}">
      <dgm:prSet/>
      <dgm:spPr/>
    </dgm:pt>
    <dgm:pt modelId="{DC143200-D4B8-5847-A7DA-965D320B700A}" type="sibTrans" cxnId="{CAA18832-D567-364E-9F82-7E728CD95F5C}">
      <dgm:prSet/>
      <dgm:spPr/>
    </dgm:pt>
    <dgm:pt modelId="{E023C4EF-80B9-F04E-9BF3-10F6CBD10F21}">
      <dgm:prSet phldr="0"/>
      <dgm:spPr/>
      <dgm:t>
        <a:bodyPr/>
        <a:lstStyle/>
        <a:p>
          <a:pPr rtl="0"/>
          <a:r>
            <a:rPr lang="en-GB" dirty="0">
              <a:latin typeface="Arial"/>
            </a:rPr>
            <a:t>More detailed segmentation</a:t>
          </a:r>
        </a:p>
      </dgm:t>
    </dgm:pt>
    <dgm:pt modelId="{D675EEAA-3214-D54B-81B7-21A756F09B21}" type="parTrans" cxnId="{265F4F54-640E-DF4F-9F86-73E3B5062783}">
      <dgm:prSet/>
      <dgm:spPr/>
    </dgm:pt>
    <dgm:pt modelId="{D31D1447-EB12-0043-A909-AB97DB0CED95}" type="sibTrans" cxnId="{265F4F54-640E-DF4F-9F86-73E3B5062783}">
      <dgm:prSet/>
      <dgm:spPr/>
    </dgm:pt>
    <dgm:pt modelId="{E0760F3A-CA11-C14F-8C83-6189CE4CC73F}">
      <dgm:prSet phldr="0"/>
      <dgm:spPr/>
      <dgm:t>
        <a:bodyPr/>
        <a:lstStyle/>
        <a:p>
          <a:pPr rtl="0"/>
          <a:r>
            <a:rPr lang="en-GB" dirty="0">
              <a:latin typeface="Arial"/>
            </a:rPr>
            <a:t>more qualitative analysis </a:t>
          </a:r>
        </a:p>
      </dgm:t>
    </dgm:pt>
    <dgm:pt modelId="{D20EB716-E2B4-5E45-879F-32D9F9172B6D}" type="parTrans" cxnId="{2C00AEC3-0A8C-4448-8063-AEBABABF096E}">
      <dgm:prSet/>
      <dgm:spPr/>
    </dgm:pt>
    <dgm:pt modelId="{58FDA15E-2C21-C645-9744-FA9F79EFB11F}" type="sibTrans" cxnId="{2C00AEC3-0A8C-4448-8063-AEBABABF096E}">
      <dgm:prSet/>
      <dgm:spPr/>
    </dgm:pt>
    <dgm:pt modelId="{35EDDFD3-5D65-40F2-B92E-2E6CD7648137}" type="pres">
      <dgm:prSet presAssocID="{177CF472-9EBF-4310-AFFD-CE386649A5D1}" presName="linear" presStyleCnt="0">
        <dgm:presLayoutVars>
          <dgm:animLvl val="lvl"/>
          <dgm:resizeHandles val="exact"/>
        </dgm:presLayoutVars>
      </dgm:prSet>
      <dgm:spPr/>
    </dgm:pt>
    <dgm:pt modelId="{991EA170-F54A-42D8-9E77-46BEF479AA5E}" type="pres">
      <dgm:prSet presAssocID="{8D7C09F3-7E7C-4F9E-9C8B-7E1FD087939C}" presName="parentText" presStyleLbl="node1" presStyleIdx="0" presStyleCnt="3">
        <dgm:presLayoutVars>
          <dgm:chMax val="0"/>
          <dgm:bulletEnabled val="1"/>
        </dgm:presLayoutVars>
      </dgm:prSet>
      <dgm:spPr/>
    </dgm:pt>
    <dgm:pt modelId="{AB3C2CBE-01D7-C444-B743-37D5DD91C2D8}" type="pres">
      <dgm:prSet presAssocID="{8D7C09F3-7E7C-4F9E-9C8B-7E1FD087939C}" presName="childText" presStyleLbl="revTx" presStyleIdx="0" presStyleCnt="3">
        <dgm:presLayoutVars>
          <dgm:bulletEnabled val="1"/>
        </dgm:presLayoutVars>
      </dgm:prSet>
      <dgm:spPr/>
    </dgm:pt>
    <dgm:pt modelId="{0650E956-C959-EF4E-9BBB-AC1DFDCBC29A}" type="pres">
      <dgm:prSet presAssocID="{15263955-1F0A-CF4B-A0CC-92F002FD4D97}" presName="parentText" presStyleLbl="node1" presStyleIdx="1" presStyleCnt="3">
        <dgm:presLayoutVars>
          <dgm:chMax val="0"/>
          <dgm:bulletEnabled val="1"/>
        </dgm:presLayoutVars>
      </dgm:prSet>
      <dgm:spPr/>
    </dgm:pt>
    <dgm:pt modelId="{1DFF694A-072D-7F45-B047-55828976E530}" type="pres">
      <dgm:prSet presAssocID="{15263955-1F0A-CF4B-A0CC-92F002FD4D97}" presName="childText" presStyleLbl="revTx" presStyleIdx="1" presStyleCnt="3">
        <dgm:presLayoutVars>
          <dgm:bulletEnabled val="1"/>
        </dgm:presLayoutVars>
      </dgm:prSet>
      <dgm:spPr/>
    </dgm:pt>
    <dgm:pt modelId="{CA14A162-0933-AF48-86F4-2D4AA3EF5294}" type="pres">
      <dgm:prSet presAssocID="{D524B0BF-C43F-4C48-BD1D-125F6CD83E80}" presName="parentText" presStyleLbl="node1" presStyleIdx="2" presStyleCnt="3">
        <dgm:presLayoutVars>
          <dgm:chMax val="0"/>
          <dgm:bulletEnabled val="1"/>
        </dgm:presLayoutVars>
      </dgm:prSet>
      <dgm:spPr/>
    </dgm:pt>
    <dgm:pt modelId="{1D80118F-6EC4-624F-84E9-542B43791D16}" type="pres">
      <dgm:prSet presAssocID="{D524B0BF-C43F-4C48-BD1D-125F6CD83E80}" presName="childText" presStyleLbl="revTx" presStyleIdx="2" presStyleCnt="3">
        <dgm:presLayoutVars>
          <dgm:bulletEnabled val="1"/>
        </dgm:presLayoutVars>
      </dgm:prSet>
      <dgm:spPr/>
    </dgm:pt>
  </dgm:ptLst>
  <dgm:cxnLst>
    <dgm:cxn modelId="{13F3C801-34A6-8F44-A103-288CD1972AEA}" srcId="{15263955-1F0A-CF4B-A0CC-92F002FD4D97}" destId="{F601CCCE-F36C-B04D-B092-41BDE5C6AC05}" srcOrd="3" destOrd="0" parTransId="{C64A546A-D73D-8E46-A705-0EB830179560}" sibTransId="{C00E0C23-8BF2-E944-A081-6D370E6FCFF0}"/>
    <dgm:cxn modelId="{7FCAD20C-6B8B-B748-A478-B32757F812AD}" srcId="{177CF472-9EBF-4310-AFFD-CE386649A5D1}" destId="{D524B0BF-C43F-4C48-BD1D-125F6CD83E80}" srcOrd="2" destOrd="0" parTransId="{8C03EBDE-1B06-4548-B73A-F9F84550462C}" sibTransId="{8B79D2F5-B949-524A-9CC5-39A409639C98}"/>
    <dgm:cxn modelId="{DA2D461B-1F15-364B-BFA3-E0356285DD96}" srcId="{15263955-1F0A-CF4B-A0CC-92F002FD4D97}" destId="{56215A1A-D686-5B47-AE5D-1CD731576154}" srcOrd="1" destOrd="0" parTransId="{62622AA3-9303-BB45-B032-05CF7E2F2B86}" sibTransId="{A781544D-3354-6347-B752-76C444FE30F4}"/>
    <dgm:cxn modelId="{DC3A3B28-0DA9-FE4A-AD8C-DD1B0EEE4651}" srcId="{177CF472-9EBF-4310-AFFD-CE386649A5D1}" destId="{15263955-1F0A-CF4B-A0CC-92F002FD4D97}" srcOrd="1" destOrd="0" parTransId="{DF878E2A-374E-1C46-9C81-42826E8B7F1F}" sibTransId="{6EF98E8E-88CC-A746-9D3A-644B53575715}"/>
    <dgm:cxn modelId="{40A0ED28-E4C4-864A-AFA5-BFEBEBD842A6}" type="presOf" srcId="{E1A2990E-CC83-4E57-9073-83C3E961AE00}" destId="{AB3C2CBE-01D7-C444-B743-37D5DD91C2D8}" srcOrd="0" destOrd="2" presId="urn:microsoft.com/office/officeart/2005/8/layout/vList2"/>
    <dgm:cxn modelId="{AB94DD29-5E3C-4BB5-AD39-B63C55BE1D37}" srcId="{8D7C09F3-7E7C-4F9E-9C8B-7E1FD087939C}" destId="{E0460F5E-8EE7-4B1C-B523-7D98D03F85DF}" srcOrd="1" destOrd="0" parTransId="{42A4C7D0-78BD-4DB4-A0C4-D52C14376BCF}" sibTransId="{7990F055-44F8-4CE1-9A54-B682D06AFE05}"/>
    <dgm:cxn modelId="{CAA18832-D567-364E-9F82-7E728CD95F5C}" srcId="{D524B0BF-C43F-4C48-BD1D-125F6CD83E80}" destId="{A4BA9941-14DC-FA45-9993-07A0D5A9B028}" srcOrd="0" destOrd="0" parTransId="{361A6F88-2EF0-6846-AC3D-0AD920B73780}" sibTransId="{DC143200-D4B8-5847-A7DA-965D320B700A}"/>
    <dgm:cxn modelId="{4B18CC3B-ED7D-FD48-AAB3-A60BA33C195E}" type="presOf" srcId="{E023C4EF-80B9-F04E-9BF3-10F6CBD10F21}" destId="{1D80118F-6EC4-624F-84E9-542B43791D16}" srcOrd="0" destOrd="1" presId="urn:microsoft.com/office/officeart/2005/8/layout/vList2"/>
    <dgm:cxn modelId="{DF031E3D-13EA-403B-99F2-374641346F9F}" srcId="{8D7C09F3-7E7C-4F9E-9C8B-7E1FD087939C}" destId="{E1A2990E-CC83-4E57-9073-83C3E961AE00}" srcOrd="2" destOrd="0" parTransId="{B7967415-4C06-4CDC-B360-A7A91996D987}" sibTransId="{834B41CB-E1AE-4DE1-906B-85BA237F20D4}"/>
    <dgm:cxn modelId="{166D763E-F93F-4846-A410-26201099D092}" type="presOf" srcId="{A4BA9941-14DC-FA45-9993-07A0D5A9B028}" destId="{1D80118F-6EC4-624F-84E9-542B43791D16}" srcOrd="0" destOrd="0" presId="urn:microsoft.com/office/officeart/2005/8/layout/vList2"/>
    <dgm:cxn modelId="{F1870541-CF74-E04E-A749-49DCE9E28DC1}" type="presOf" srcId="{56215A1A-D686-5B47-AE5D-1CD731576154}" destId="{1DFF694A-072D-7F45-B047-55828976E530}" srcOrd="0" destOrd="1" presId="urn:microsoft.com/office/officeart/2005/8/layout/vList2"/>
    <dgm:cxn modelId="{EB361249-648E-D548-9AF7-3C757340F079}" type="presOf" srcId="{D524B0BF-C43F-4C48-BD1D-125F6CD83E80}" destId="{CA14A162-0933-AF48-86F4-2D4AA3EF5294}" srcOrd="0" destOrd="0" presId="urn:microsoft.com/office/officeart/2005/8/layout/vList2"/>
    <dgm:cxn modelId="{265F4F54-640E-DF4F-9F86-73E3B5062783}" srcId="{D524B0BF-C43F-4C48-BD1D-125F6CD83E80}" destId="{E023C4EF-80B9-F04E-9BF3-10F6CBD10F21}" srcOrd="1" destOrd="0" parTransId="{D675EEAA-3214-D54B-81B7-21A756F09B21}" sibTransId="{D31D1447-EB12-0043-A909-AB97DB0CED95}"/>
    <dgm:cxn modelId="{2C4D1E5D-ADA7-1F4B-95E7-533023AB4EEF}" type="presOf" srcId="{F601CCCE-F36C-B04D-B092-41BDE5C6AC05}" destId="{1DFF694A-072D-7F45-B047-55828976E530}" srcOrd="0" destOrd="3" presId="urn:microsoft.com/office/officeart/2005/8/layout/vList2"/>
    <dgm:cxn modelId="{5E55E364-8ED1-A147-9167-36D90F70AF68}" type="presOf" srcId="{FBD8AE6C-4766-A247-A745-3ED6A3308E84}" destId="{AB3C2CBE-01D7-C444-B743-37D5DD91C2D8}" srcOrd="0" destOrd="0" presId="urn:microsoft.com/office/officeart/2005/8/layout/vList2"/>
    <dgm:cxn modelId="{517DCD6D-0BC6-174D-B5EF-7B7ED12FE802}" srcId="{15263955-1F0A-CF4B-A0CC-92F002FD4D97}" destId="{AD920B2E-987A-CA42-B067-721099F67597}" srcOrd="2" destOrd="0" parTransId="{D0DE12C1-A773-914E-94C5-D6BBD69FB152}" sibTransId="{C11540AE-B64B-F44A-AF7B-0DC6F1334FC3}"/>
    <dgm:cxn modelId="{5B662B76-36EA-41A1-A9F2-894CBA5AB748}" type="presOf" srcId="{8D7C09F3-7E7C-4F9E-9C8B-7E1FD087939C}" destId="{991EA170-F54A-42D8-9E77-46BEF479AA5E}" srcOrd="0" destOrd="0" presId="urn:microsoft.com/office/officeart/2005/8/layout/vList2"/>
    <dgm:cxn modelId="{2FDE5392-E645-A94E-8DD6-B8ADABBA8D8F}" type="presOf" srcId="{15263955-1F0A-CF4B-A0CC-92F002FD4D97}" destId="{0650E956-C959-EF4E-9BBB-AC1DFDCBC29A}" srcOrd="0" destOrd="0" presId="urn:microsoft.com/office/officeart/2005/8/layout/vList2"/>
    <dgm:cxn modelId="{D8D4A895-7A9C-004A-BB5A-67B44A184EAD}" type="presOf" srcId="{E0760F3A-CA11-C14F-8C83-6189CE4CC73F}" destId="{1D80118F-6EC4-624F-84E9-542B43791D16}" srcOrd="0" destOrd="2" presId="urn:microsoft.com/office/officeart/2005/8/layout/vList2"/>
    <dgm:cxn modelId="{70D222A0-D371-5F40-99FC-B2E0C779301B}" srcId="{8D7C09F3-7E7C-4F9E-9C8B-7E1FD087939C}" destId="{FBD8AE6C-4766-A247-A745-3ED6A3308E84}" srcOrd="0" destOrd="0" parTransId="{B0E8B8E1-0D0E-DA47-B396-48F6A27E6C34}" sibTransId="{BD8CB0DB-0433-584F-9931-AA5C45D47394}"/>
    <dgm:cxn modelId="{7519BEBD-73F9-4667-8E3B-5315FAA84EE8}" type="presOf" srcId="{177CF472-9EBF-4310-AFFD-CE386649A5D1}" destId="{35EDDFD3-5D65-40F2-B92E-2E6CD7648137}" srcOrd="0" destOrd="0" presId="urn:microsoft.com/office/officeart/2005/8/layout/vList2"/>
    <dgm:cxn modelId="{2C00AEC3-0A8C-4448-8063-AEBABABF096E}" srcId="{D524B0BF-C43F-4C48-BD1D-125F6CD83E80}" destId="{E0760F3A-CA11-C14F-8C83-6189CE4CC73F}" srcOrd="2" destOrd="0" parTransId="{D20EB716-E2B4-5E45-879F-32D9F9172B6D}" sibTransId="{58FDA15E-2C21-C645-9744-FA9F79EFB11F}"/>
    <dgm:cxn modelId="{D15260CC-6703-D240-B74B-9038F57BA56E}" srcId="{15263955-1F0A-CF4B-A0CC-92F002FD4D97}" destId="{E6F9A0D6-76F1-7746-9948-1DEB374FED16}" srcOrd="0" destOrd="0" parTransId="{6BF1E0EB-5BB9-AD4D-8A0E-0FBE9627513D}" sibTransId="{FF4003A5-4E9B-1742-8E05-C60506D4D38A}"/>
    <dgm:cxn modelId="{09F288E9-A7BB-9641-ACF4-FB03B0EE1CD7}" type="presOf" srcId="{AD920B2E-987A-CA42-B067-721099F67597}" destId="{1DFF694A-072D-7F45-B047-55828976E530}" srcOrd="0" destOrd="2" presId="urn:microsoft.com/office/officeart/2005/8/layout/vList2"/>
    <dgm:cxn modelId="{60DA72ED-7677-4E6E-97BA-F6FB9148F51A}" srcId="{177CF472-9EBF-4310-AFFD-CE386649A5D1}" destId="{8D7C09F3-7E7C-4F9E-9C8B-7E1FD087939C}" srcOrd="0" destOrd="0" parTransId="{4179CC1C-F5B5-4B89-AC01-2CEBEE405B52}" sibTransId="{C244002B-8E44-4D1D-BB35-8C0FDC3C96BA}"/>
    <dgm:cxn modelId="{D40ADAFA-D744-A44A-B017-DB6CF251AC1C}" type="presOf" srcId="{E0460F5E-8EE7-4B1C-B523-7D98D03F85DF}" destId="{AB3C2CBE-01D7-C444-B743-37D5DD91C2D8}" srcOrd="0" destOrd="1" presId="urn:microsoft.com/office/officeart/2005/8/layout/vList2"/>
    <dgm:cxn modelId="{BDF8A2FF-87CF-F047-B5C5-D0EF5AD83E08}" type="presOf" srcId="{E6F9A0D6-76F1-7746-9948-1DEB374FED16}" destId="{1DFF694A-072D-7F45-B047-55828976E530}" srcOrd="0" destOrd="0" presId="urn:microsoft.com/office/officeart/2005/8/layout/vList2"/>
    <dgm:cxn modelId="{A6DED5C4-FF3C-4F80-8B4D-B56E37505F35}" type="presParOf" srcId="{35EDDFD3-5D65-40F2-B92E-2E6CD7648137}" destId="{991EA170-F54A-42D8-9E77-46BEF479AA5E}" srcOrd="0" destOrd="0" presId="urn:microsoft.com/office/officeart/2005/8/layout/vList2"/>
    <dgm:cxn modelId="{ECA4D9CA-9418-D64F-923F-8EC37A68457B}" type="presParOf" srcId="{35EDDFD3-5D65-40F2-B92E-2E6CD7648137}" destId="{AB3C2CBE-01D7-C444-B743-37D5DD91C2D8}" srcOrd="1" destOrd="0" presId="urn:microsoft.com/office/officeart/2005/8/layout/vList2"/>
    <dgm:cxn modelId="{57FFB846-BBA2-284F-BC0E-72D4A8DABE2A}" type="presParOf" srcId="{35EDDFD3-5D65-40F2-B92E-2E6CD7648137}" destId="{0650E956-C959-EF4E-9BBB-AC1DFDCBC29A}" srcOrd="2" destOrd="0" presId="urn:microsoft.com/office/officeart/2005/8/layout/vList2"/>
    <dgm:cxn modelId="{2CF58B45-801D-8B4C-AE70-F03EAA8004BB}" type="presParOf" srcId="{35EDDFD3-5D65-40F2-B92E-2E6CD7648137}" destId="{1DFF694A-072D-7F45-B047-55828976E530}" srcOrd="3" destOrd="0" presId="urn:microsoft.com/office/officeart/2005/8/layout/vList2"/>
    <dgm:cxn modelId="{EFABCCC4-6B34-E641-9268-0824620315F2}" type="presParOf" srcId="{35EDDFD3-5D65-40F2-B92E-2E6CD7648137}" destId="{CA14A162-0933-AF48-86F4-2D4AA3EF5294}" srcOrd="4" destOrd="0" presId="urn:microsoft.com/office/officeart/2005/8/layout/vList2"/>
    <dgm:cxn modelId="{04650BCB-6D90-1949-A5AF-6D63074948A7}" type="presParOf" srcId="{35EDDFD3-5D65-40F2-B92E-2E6CD7648137}" destId="{1D80118F-6EC4-624F-84E9-542B43791D16}"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3D5147-BDC3-E448-BB07-502B1A14F493}"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en-US"/>
        </a:p>
      </dgm:t>
    </dgm:pt>
    <dgm:pt modelId="{BAD5F1D2-733D-F941-91BB-7A9B991B8221}">
      <dgm:prSet phldrT="[Text]" custT="1"/>
      <dgm:spPr/>
      <dgm:t>
        <a:bodyPr/>
        <a:lstStyle/>
        <a:p>
          <a:r>
            <a:rPr lang="en-US" sz="1100" b="0" i="0">
              <a:solidFill>
                <a:schemeClr val="bg1"/>
              </a:solidFill>
              <a:effectLst/>
              <a:latin typeface="Calibri" panose="020F0502020204030204" pitchFamily="34" charset="0"/>
            </a:rPr>
            <a:t>Out of all the digital channels implemented, which ones have the highest activity? </a:t>
          </a:r>
          <a:endParaRPr lang="en-US" sz="1100">
            <a:solidFill>
              <a:schemeClr val="bg1"/>
            </a:solidFill>
          </a:endParaRPr>
        </a:p>
      </dgm:t>
    </dgm:pt>
    <dgm:pt modelId="{6A2B982E-9217-C643-B386-5E80F9F900C6}" type="parTrans" cxnId="{7B928D44-A2AD-2C48-8EC1-8BB98B8F4FE1}">
      <dgm:prSet/>
      <dgm:spPr/>
      <dgm:t>
        <a:bodyPr/>
        <a:lstStyle/>
        <a:p>
          <a:endParaRPr lang="en-US"/>
        </a:p>
      </dgm:t>
    </dgm:pt>
    <dgm:pt modelId="{2563352C-A677-1145-9E42-B984C20B88A8}" type="sibTrans" cxnId="{7B928D44-A2AD-2C48-8EC1-8BB98B8F4FE1}">
      <dgm:prSet/>
      <dgm:spPr/>
      <dgm:t>
        <a:bodyPr/>
        <a:lstStyle/>
        <a:p>
          <a:endParaRPr lang="en-US"/>
        </a:p>
      </dgm:t>
    </dgm:pt>
    <dgm:pt modelId="{3D64BFE8-6D50-4347-94EE-14ADD1591CC3}">
      <dgm:prSet phldrT="[Text]" custT="1"/>
      <dgm:spPr/>
      <dgm:t>
        <a:bodyPr/>
        <a:lstStyle/>
        <a:p>
          <a:r>
            <a:rPr lang="en-US" sz="1100" b="0" i="0">
              <a:solidFill>
                <a:schemeClr val="bg1"/>
              </a:solidFill>
              <a:effectLst/>
              <a:latin typeface="Calibri" panose="020F0502020204030204" pitchFamily="34" charset="0"/>
            </a:rPr>
            <a:t>What made Digital financial services successful for you? Is it one specific product or many? </a:t>
          </a:r>
          <a:endParaRPr lang="en-US" sz="1100">
            <a:solidFill>
              <a:schemeClr val="bg1"/>
            </a:solidFill>
          </a:endParaRPr>
        </a:p>
      </dgm:t>
    </dgm:pt>
    <dgm:pt modelId="{77A364D9-0343-5B43-879B-D839A0F348FC}" type="parTrans" cxnId="{075BE71D-28F6-8B4C-88E3-2141624C59C0}">
      <dgm:prSet custT="1"/>
      <dgm:spPr/>
      <dgm:t>
        <a:bodyPr/>
        <a:lstStyle/>
        <a:p>
          <a:endParaRPr lang="en-US" sz="1100"/>
        </a:p>
      </dgm:t>
    </dgm:pt>
    <dgm:pt modelId="{19601EFE-C51D-9A40-9D90-3F44ED8F7C8C}" type="sibTrans" cxnId="{075BE71D-28F6-8B4C-88E3-2141624C59C0}">
      <dgm:prSet/>
      <dgm:spPr/>
      <dgm:t>
        <a:bodyPr/>
        <a:lstStyle/>
        <a:p>
          <a:endParaRPr lang="en-US"/>
        </a:p>
      </dgm:t>
    </dgm:pt>
    <dgm:pt modelId="{CF350C74-9C0D-4149-8877-648B1BAAA1C4}">
      <dgm:prSet phldrT="[Text]" custT="1"/>
      <dgm:spPr/>
      <dgm:t>
        <a:bodyPr/>
        <a:lstStyle/>
        <a:p>
          <a:r>
            <a:rPr lang="en-US" sz="1100">
              <a:solidFill>
                <a:schemeClr val="bg1"/>
              </a:solidFill>
            </a:rPr>
            <a:t>What problems do you face when transferring clients to digital?</a:t>
          </a:r>
        </a:p>
      </dgm:t>
    </dgm:pt>
    <dgm:pt modelId="{8E0D20CE-3723-B241-A638-ED2B21DC6136}" type="parTrans" cxnId="{8878B4CE-1D35-4F47-83B2-5F64D5D9A4F2}">
      <dgm:prSet custT="1"/>
      <dgm:spPr/>
      <dgm:t>
        <a:bodyPr/>
        <a:lstStyle/>
        <a:p>
          <a:endParaRPr lang="en-US" sz="1100"/>
        </a:p>
      </dgm:t>
    </dgm:pt>
    <dgm:pt modelId="{2BA04DAA-3BBC-3B49-BD50-12926B6A57F8}" type="sibTrans" cxnId="{8878B4CE-1D35-4F47-83B2-5F64D5D9A4F2}">
      <dgm:prSet/>
      <dgm:spPr/>
      <dgm:t>
        <a:bodyPr/>
        <a:lstStyle/>
        <a:p>
          <a:endParaRPr lang="en-US"/>
        </a:p>
      </dgm:t>
    </dgm:pt>
    <dgm:pt modelId="{22286544-41C7-1048-99F3-83AAA81E6A62}">
      <dgm:prSet phldrT="[Text]" custT="1"/>
      <dgm:spPr/>
      <dgm:t>
        <a:bodyPr/>
        <a:lstStyle/>
        <a:p>
          <a:pPr>
            <a:buClr>
              <a:schemeClr val="accent4"/>
            </a:buClr>
            <a:buFont typeface="Arial" panose="020B0604020202020204" pitchFamily="34" charset="0"/>
            <a:buChar char="•"/>
          </a:pPr>
          <a:r>
            <a:rPr lang="en-US" sz="1100">
              <a:solidFill>
                <a:schemeClr val="bg1"/>
              </a:solidFill>
            </a:rPr>
            <a:t>What are strategies for MFIs to become 100% digital?</a:t>
          </a:r>
        </a:p>
      </dgm:t>
    </dgm:pt>
    <dgm:pt modelId="{48BA461E-7828-7945-BB13-394AA11221A5}" type="parTrans" cxnId="{5B98619F-A6D3-994E-8D52-14343CFC0009}">
      <dgm:prSet custT="1"/>
      <dgm:spPr/>
      <dgm:t>
        <a:bodyPr/>
        <a:lstStyle/>
        <a:p>
          <a:endParaRPr lang="en-US" sz="1100"/>
        </a:p>
      </dgm:t>
    </dgm:pt>
    <dgm:pt modelId="{432DF9FF-D713-204C-9D9D-DA4F1E2D61FD}" type="sibTrans" cxnId="{5B98619F-A6D3-994E-8D52-14343CFC0009}">
      <dgm:prSet/>
      <dgm:spPr/>
      <dgm:t>
        <a:bodyPr/>
        <a:lstStyle/>
        <a:p>
          <a:endParaRPr lang="en-US"/>
        </a:p>
      </dgm:t>
    </dgm:pt>
    <dgm:pt modelId="{6D0C87A1-AADF-B242-86F7-F2D55A6162AB}">
      <dgm:prSet phldrT="[Text]" custT="1"/>
      <dgm:spPr/>
      <dgm:t>
        <a:bodyPr/>
        <a:lstStyle/>
        <a:p>
          <a:r>
            <a:rPr lang="en-US" sz="1100">
              <a:solidFill>
                <a:schemeClr val="bg1"/>
              </a:solidFill>
            </a:rPr>
            <a:t>What is the best place to start if digital literacy is low?</a:t>
          </a:r>
        </a:p>
      </dgm:t>
    </dgm:pt>
    <dgm:pt modelId="{C83E82E6-62B4-B443-8857-A4BE15716C96}" type="parTrans" cxnId="{DEBEBD22-DDCE-8440-AD81-00D1ABD9CA78}">
      <dgm:prSet custT="1"/>
      <dgm:spPr/>
      <dgm:t>
        <a:bodyPr/>
        <a:lstStyle/>
        <a:p>
          <a:endParaRPr lang="en-US" sz="1100"/>
        </a:p>
      </dgm:t>
    </dgm:pt>
    <dgm:pt modelId="{9B1E65C0-9EC0-D046-B395-DBCA9553ADF8}" type="sibTrans" cxnId="{DEBEBD22-DDCE-8440-AD81-00D1ABD9CA78}">
      <dgm:prSet/>
      <dgm:spPr/>
      <dgm:t>
        <a:bodyPr/>
        <a:lstStyle/>
        <a:p>
          <a:endParaRPr lang="en-US"/>
        </a:p>
      </dgm:t>
    </dgm:pt>
    <dgm:pt modelId="{C2FF4CB1-EA69-684B-B83E-1E8C8045C9B0}">
      <dgm:prSet phldrT="[Text]" custT="1"/>
      <dgm:spPr/>
      <dgm:t>
        <a:bodyPr/>
        <a:lstStyle/>
        <a:p>
          <a:r>
            <a:rPr lang="en-US" sz="1100" b="0" i="0"/>
            <a:t>Overall, do we see performance patterns of services/ products/ channels which work most?</a:t>
          </a:r>
          <a:endParaRPr lang="en-US" sz="1100">
            <a:solidFill>
              <a:schemeClr val="bg1"/>
            </a:solidFill>
          </a:endParaRPr>
        </a:p>
      </dgm:t>
    </dgm:pt>
    <dgm:pt modelId="{36359802-C48A-DC49-9777-3EFCDCF0BB18}" type="parTrans" cxnId="{3EEB1D32-74A6-0F44-8DC4-01BAF9093AAD}">
      <dgm:prSet/>
      <dgm:spPr/>
      <dgm:t>
        <a:bodyPr/>
        <a:lstStyle/>
        <a:p>
          <a:endParaRPr lang="en-US"/>
        </a:p>
      </dgm:t>
    </dgm:pt>
    <dgm:pt modelId="{F148FED2-9953-094A-8763-DAB92B3BDA62}" type="sibTrans" cxnId="{3EEB1D32-74A6-0F44-8DC4-01BAF9093AAD}">
      <dgm:prSet/>
      <dgm:spPr/>
      <dgm:t>
        <a:bodyPr/>
        <a:lstStyle/>
        <a:p>
          <a:endParaRPr lang="en-US"/>
        </a:p>
      </dgm:t>
    </dgm:pt>
    <dgm:pt modelId="{90F6E7BC-0181-EC43-AE8F-FF688A57FAAC}" type="pres">
      <dgm:prSet presAssocID="{293D5147-BDC3-E448-BB07-502B1A14F493}" presName="Name0" presStyleCnt="0">
        <dgm:presLayoutVars>
          <dgm:chMax val="1"/>
          <dgm:dir/>
          <dgm:animLvl val="ctr"/>
          <dgm:resizeHandles val="exact"/>
        </dgm:presLayoutVars>
      </dgm:prSet>
      <dgm:spPr/>
    </dgm:pt>
    <dgm:pt modelId="{2561D941-AF55-3941-9935-6262C56BF12F}" type="pres">
      <dgm:prSet presAssocID="{BAD5F1D2-733D-F941-91BB-7A9B991B8221}" presName="centerShape" presStyleLbl="node0" presStyleIdx="0" presStyleCnt="1"/>
      <dgm:spPr/>
    </dgm:pt>
    <dgm:pt modelId="{BA790CE4-BA51-FE42-8F20-4ED91CCAC7B6}" type="pres">
      <dgm:prSet presAssocID="{77A364D9-0343-5B43-879B-D839A0F348FC}" presName="parTrans" presStyleLbl="sibTrans2D1" presStyleIdx="0" presStyleCnt="5"/>
      <dgm:spPr/>
    </dgm:pt>
    <dgm:pt modelId="{0C4A95D9-B8F1-3844-A267-FE710C5CC2FA}" type="pres">
      <dgm:prSet presAssocID="{77A364D9-0343-5B43-879B-D839A0F348FC}" presName="connectorText" presStyleLbl="sibTrans2D1" presStyleIdx="0" presStyleCnt="5"/>
      <dgm:spPr/>
    </dgm:pt>
    <dgm:pt modelId="{F6652654-D001-4746-A533-4AC72DD83D92}" type="pres">
      <dgm:prSet presAssocID="{3D64BFE8-6D50-4347-94EE-14ADD1591CC3}" presName="node" presStyleLbl="node1" presStyleIdx="0" presStyleCnt="5">
        <dgm:presLayoutVars>
          <dgm:bulletEnabled val="1"/>
        </dgm:presLayoutVars>
      </dgm:prSet>
      <dgm:spPr/>
    </dgm:pt>
    <dgm:pt modelId="{11DBCF80-56B1-554A-889F-25D421528514}" type="pres">
      <dgm:prSet presAssocID="{8E0D20CE-3723-B241-A638-ED2B21DC6136}" presName="parTrans" presStyleLbl="sibTrans2D1" presStyleIdx="1" presStyleCnt="5"/>
      <dgm:spPr/>
    </dgm:pt>
    <dgm:pt modelId="{0B365155-EC3B-8B48-BED6-A8985B43B2A3}" type="pres">
      <dgm:prSet presAssocID="{8E0D20CE-3723-B241-A638-ED2B21DC6136}" presName="connectorText" presStyleLbl="sibTrans2D1" presStyleIdx="1" presStyleCnt="5"/>
      <dgm:spPr/>
    </dgm:pt>
    <dgm:pt modelId="{376274FC-A1BD-144C-AF58-CACDC957C67A}" type="pres">
      <dgm:prSet presAssocID="{CF350C74-9C0D-4149-8877-648B1BAAA1C4}" presName="node" presStyleLbl="node1" presStyleIdx="1" presStyleCnt="5">
        <dgm:presLayoutVars>
          <dgm:bulletEnabled val="1"/>
        </dgm:presLayoutVars>
      </dgm:prSet>
      <dgm:spPr/>
    </dgm:pt>
    <dgm:pt modelId="{62048038-88C6-B747-85BE-87C56C12E297}" type="pres">
      <dgm:prSet presAssocID="{48BA461E-7828-7945-BB13-394AA11221A5}" presName="parTrans" presStyleLbl="sibTrans2D1" presStyleIdx="2" presStyleCnt="5"/>
      <dgm:spPr/>
    </dgm:pt>
    <dgm:pt modelId="{C198EE72-549F-364D-BC83-EC7234F26145}" type="pres">
      <dgm:prSet presAssocID="{48BA461E-7828-7945-BB13-394AA11221A5}" presName="connectorText" presStyleLbl="sibTrans2D1" presStyleIdx="2" presStyleCnt="5"/>
      <dgm:spPr/>
    </dgm:pt>
    <dgm:pt modelId="{E46ADABB-C73F-4B44-89C5-5868BFDC4EDA}" type="pres">
      <dgm:prSet presAssocID="{22286544-41C7-1048-99F3-83AAA81E6A62}" presName="node" presStyleLbl="node1" presStyleIdx="2" presStyleCnt="5">
        <dgm:presLayoutVars>
          <dgm:bulletEnabled val="1"/>
        </dgm:presLayoutVars>
      </dgm:prSet>
      <dgm:spPr/>
    </dgm:pt>
    <dgm:pt modelId="{AAD0F255-C67C-DE46-B7D7-8E39FFC79BE4}" type="pres">
      <dgm:prSet presAssocID="{C83E82E6-62B4-B443-8857-A4BE15716C96}" presName="parTrans" presStyleLbl="sibTrans2D1" presStyleIdx="3" presStyleCnt="5"/>
      <dgm:spPr/>
    </dgm:pt>
    <dgm:pt modelId="{1838358C-2E78-C041-A658-EFACE6DCA0E4}" type="pres">
      <dgm:prSet presAssocID="{C83E82E6-62B4-B443-8857-A4BE15716C96}" presName="connectorText" presStyleLbl="sibTrans2D1" presStyleIdx="3" presStyleCnt="5"/>
      <dgm:spPr/>
    </dgm:pt>
    <dgm:pt modelId="{507C6060-B26E-874A-B20F-6E26232465B1}" type="pres">
      <dgm:prSet presAssocID="{6D0C87A1-AADF-B242-86F7-F2D55A6162AB}" presName="node" presStyleLbl="node1" presStyleIdx="3" presStyleCnt="5">
        <dgm:presLayoutVars>
          <dgm:bulletEnabled val="1"/>
        </dgm:presLayoutVars>
      </dgm:prSet>
      <dgm:spPr/>
    </dgm:pt>
    <dgm:pt modelId="{24DD4D98-D6EC-B142-A8BD-CE0903E2ED8D}" type="pres">
      <dgm:prSet presAssocID="{36359802-C48A-DC49-9777-3EFCDCF0BB18}" presName="parTrans" presStyleLbl="sibTrans2D1" presStyleIdx="4" presStyleCnt="5"/>
      <dgm:spPr/>
    </dgm:pt>
    <dgm:pt modelId="{7420DC0A-5D12-9446-8451-072A9E8D439E}" type="pres">
      <dgm:prSet presAssocID="{36359802-C48A-DC49-9777-3EFCDCF0BB18}" presName="connectorText" presStyleLbl="sibTrans2D1" presStyleIdx="4" presStyleCnt="5"/>
      <dgm:spPr/>
    </dgm:pt>
    <dgm:pt modelId="{6C51A9A3-61D9-C240-962B-77D48C320A45}" type="pres">
      <dgm:prSet presAssocID="{C2FF4CB1-EA69-684B-B83E-1E8C8045C9B0}" presName="node" presStyleLbl="node1" presStyleIdx="4" presStyleCnt="5">
        <dgm:presLayoutVars>
          <dgm:bulletEnabled val="1"/>
        </dgm:presLayoutVars>
      </dgm:prSet>
      <dgm:spPr/>
    </dgm:pt>
  </dgm:ptLst>
  <dgm:cxnLst>
    <dgm:cxn modelId="{45E69F09-5B08-824B-8D30-FD227ED37ED7}" type="presOf" srcId="{36359802-C48A-DC49-9777-3EFCDCF0BB18}" destId="{7420DC0A-5D12-9446-8451-072A9E8D439E}" srcOrd="1" destOrd="0" presId="urn:microsoft.com/office/officeart/2005/8/layout/radial5"/>
    <dgm:cxn modelId="{4876390B-7EE9-4643-8E7D-0DBE3A94D7FB}" type="presOf" srcId="{3D64BFE8-6D50-4347-94EE-14ADD1591CC3}" destId="{F6652654-D001-4746-A533-4AC72DD83D92}" srcOrd="0" destOrd="0" presId="urn:microsoft.com/office/officeart/2005/8/layout/radial5"/>
    <dgm:cxn modelId="{F437310F-5D56-C745-B13E-08A0C8F4CF20}" type="presOf" srcId="{48BA461E-7828-7945-BB13-394AA11221A5}" destId="{C198EE72-549F-364D-BC83-EC7234F26145}" srcOrd="1" destOrd="0" presId="urn:microsoft.com/office/officeart/2005/8/layout/radial5"/>
    <dgm:cxn modelId="{075BE71D-28F6-8B4C-88E3-2141624C59C0}" srcId="{BAD5F1D2-733D-F941-91BB-7A9B991B8221}" destId="{3D64BFE8-6D50-4347-94EE-14ADD1591CC3}" srcOrd="0" destOrd="0" parTransId="{77A364D9-0343-5B43-879B-D839A0F348FC}" sibTransId="{19601EFE-C51D-9A40-9D90-3F44ED8F7C8C}"/>
    <dgm:cxn modelId="{DEBEBD22-DDCE-8440-AD81-00D1ABD9CA78}" srcId="{BAD5F1D2-733D-F941-91BB-7A9B991B8221}" destId="{6D0C87A1-AADF-B242-86F7-F2D55A6162AB}" srcOrd="3" destOrd="0" parTransId="{C83E82E6-62B4-B443-8857-A4BE15716C96}" sibTransId="{9B1E65C0-9EC0-D046-B395-DBCA9553ADF8}"/>
    <dgm:cxn modelId="{5C010E24-A03C-084C-A6EA-A4D1AC99B897}" type="presOf" srcId="{8E0D20CE-3723-B241-A638-ED2B21DC6136}" destId="{0B365155-EC3B-8B48-BED6-A8985B43B2A3}" srcOrd="1" destOrd="0" presId="urn:microsoft.com/office/officeart/2005/8/layout/radial5"/>
    <dgm:cxn modelId="{3EEB1D32-74A6-0F44-8DC4-01BAF9093AAD}" srcId="{BAD5F1D2-733D-F941-91BB-7A9B991B8221}" destId="{C2FF4CB1-EA69-684B-B83E-1E8C8045C9B0}" srcOrd="4" destOrd="0" parTransId="{36359802-C48A-DC49-9777-3EFCDCF0BB18}" sibTransId="{F148FED2-9953-094A-8763-DAB92B3BDA62}"/>
    <dgm:cxn modelId="{0C5C553E-38BE-804F-B134-AAB99D59A8EF}" type="presOf" srcId="{C83E82E6-62B4-B443-8857-A4BE15716C96}" destId="{AAD0F255-C67C-DE46-B7D7-8E39FFC79BE4}" srcOrd="0" destOrd="0" presId="urn:microsoft.com/office/officeart/2005/8/layout/radial5"/>
    <dgm:cxn modelId="{7B928D44-A2AD-2C48-8EC1-8BB98B8F4FE1}" srcId="{293D5147-BDC3-E448-BB07-502B1A14F493}" destId="{BAD5F1D2-733D-F941-91BB-7A9B991B8221}" srcOrd="0" destOrd="0" parTransId="{6A2B982E-9217-C643-B386-5E80F9F900C6}" sibTransId="{2563352C-A677-1145-9E42-B984C20B88A8}"/>
    <dgm:cxn modelId="{DF2FB248-C7BD-084B-A99E-20E1FDC7CB0A}" type="presOf" srcId="{8E0D20CE-3723-B241-A638-ED2B21DC6136}" destId="{11DBCF80-56B1-554A-889F-25D421528514}" srcOrd="0" destOrd="0" presId="urn:microsoft.com/office/officeart/2005/8/layout/radial5"/>
    <dgm:cxn modelId="{E1FB984F-4D9F-204F-831B-B3F81DD66DDC}" type="presOf" srcId="{77A364D9-0343-5B43-879B-D839A0F348FC}" destId="{BA790CE4-BA51-FE42-8F20-4ED91CCAC7B6}" srcOrd="0" destOrd="0" presId="urn:microsoft.com/office/officeart/2005/8/layout/radial5"/>
    <dgm:cxn modelId="{A77D3460-0FC6-4746-9577-82B7892AC137}" type="presOf" srcId="{77A364D9-0343-5B43-879B-D839A0F348FC}" destId="{0C4A95D9-B8F1-3844-A267-FE710C5CC2FA}" srcOrd="1" destOrd="0" presId="urn:microsoft.com/office/officeart/2005/8/layout/radial5"/>
    <dgm:cxn modelId="{D571796E-B8FA-D84B-B2BD-C3C0ACB538D9}" type="presOf" srcId="{6D0C87A1-AADF-B242-86F7-F2D55A6162AB}" destId="{507C6060-B26E-874A-B20F-6E26232465B1}" srcOrd="0" destOrd="0" presId="urn:microsoft.com/office/officeart/2005/8/layout/radial5"/>
    <dgm:cxn modelId="{11E4B173-86A3-C74A-86CC-2490931886DB}" type="presOf" srcId="{36359802-C48A-DC49-9777-3EFCDCF0BB18}" destId="{24DD4D98-D6EC-B142-A8BD-CE0903E2ED8D}" srcOrd="0" destOrd="0" presId="urn:microsoft.com/office/officeart/2005/8/layout/radial5"/>
    <dgm:cxn modelId="{5B98619F-A6D3-994E-8D52-14343CFC0009}" srcId="{BAD5F1D2-733D-F941-91BB-7A9B991B8221}" destId="{22286544-41C7-1048-99F3-83AAA81E6A62}" srcOrd="2" destOrd="0" parTransId="{48BA461E-7828-7945-BB13-394AA11221A5}" sibTransId="{432DF9FF-D713-204C-9D9D-DA4F1E2D61FD}"/>
    <dgm:cxn modelId="{C32BA4A9-6735-9C4C-B192-96E41437015C}" type="presOf" srcId="{BAD5F1D2-733D-F941-91BB-7A9B991B8221}" destId="{2561D941-AF55-3941-9935-6262C56BF12F}" srcOrd="0" destOrd="0" presId="urn:microsoft.com/office/officeart/2005/8/layout/radial5"/>
    <dgm:cxn modelId="{580661BB-BB50-A840-83F3-79F586CA266B}" type="presOf" srcId="{CF350C74-9C0D-4149-8877-648B1BAAA1C4}" destId="{376274FC-A1BD-144C-AF58-CACDC957C67A}" srcOrd="0" destOrd="0" presId="urn:microsoft.com/office/officeart/2005/8/layout/radial5"/>
    <dgm:cxn modelId="{8878B4CE-1D35-4F47-83B2-5F64D5D9A4F2}" srcId="{BAD5F1D2-733D-F941-91BB-7A9B991B8221}" destId="{CF350C74-9C0D-4149-8877-648B1BAAA1C4}" srcOrd="1" destOrd="0" parTransId="{8E0D20CE-3723-B241-A638-ED2B21DC6136}" sibTransId="{2BA04DAA-3BBC-3B49-BD50-12926B6A57F8}"/>
    <dgm:cxn modelId="{BA8890D8-3D09-A24E-A4FE-30956B947ECC}" type="presOf" srcId="{48BA461E-7828-7945-BB13-394AA11221A5}" destId="{62048038-88C6-B747-85BE-87C56C12E297}" srcOrd="0" destOrd="0" presId="urn:microsoft.com/office/officeart/2005/8/layout/radial5"/>
    <dgm:cxn modelId="{95ACE6E1-0C22-8C42-9B57-4E776E6A74C4}" type="presOf" srcId="{293D5147-BDC3-E448-BB07-502B1A14F493}" destId="{90F6E7BC-0181-EC43-AE8F-FF688A57FAAC}" srcOrd="0" destOrd="0" presId="urn:microsoft.com/office/officeart/2005/8/layout/radial5"/>
    <dgm:cxn modelId="{44B8B5EE-F6DD-2440-BFC5-80FD2EC3DBC4}" type="presOf" srcId="{22286544-41C7-1048-99F3-83AAA81E6A62}" destId="{E46ADABB-C73F-4B44-89C5-5868BFDC4EDA}" srcOrd="0" destOrd="0" presId="urn:microsoft.com/office/officeart/2005/8/layout/radial5"/>
    <dgm:cxn modelId="{7CDBEEEF-3191-C04A-9E48-FB9D7FE44733}" type="presOf" srcId="{C2FF4CB1-EA69-684B-B83E-1E8C8045C9B0}" destId="{6C51A9A3-61D9-C240-962B-77D48C320A45}" srcOrd="0" destOrd="0" presId="urn:microsoft.com/office/officeart/2005/8/layout/radial5"/>
    <dgm:cxn modelId="{F8001CFC-056C-CF4C-807A-AB359E4FC5A6}" type="presOf" srcId="{C83E82E6-62B4-B443-8857-A4BE15716C96}" destId="{1838358C-2E78-C041-A658-EFACE6DCA0E4}" srcOrd="1" destOrd="0" presId="urn:microsoft.com/office/officeart/2005/8/layout/radial5"/>
    <dgm:cxn modelId="{69B21034-4333-F649-9721-E260B59779C2}" type="presParOf" srcId="{90F6E7BC-0181-EC43-AE8F-FF688A57FAAC}" destId="{2561D941-AF55-3941-9935-6262C56BF12F}" srcOrd="0" destOrd="0" presId="urn:microsoft.com/office/officeart/2005/8/layout/radial5"/>
    <dgm:cxn modelId="{D7BE3CA9-3773-0547-A51C-42D16FCB8B50}" type="presParOf" srcId="{90F6E7BC-0181-EC43-AE8F-FF688A57FAAC}" destId="{BA790CE4-BA51-FE42-8F20-4ED91CCAC7B6}" srcOrd="1" destOrd="0" presId="urn:microsoft.com/office/officeart/2005/8/layout/radial5"/>
    <dgm:cxn modelId="{AD2322BA-8DFB-F74D-BB5B-7AAD03525C42}" type="presParOf" srcId="{BA790CE4-BA51-FE42-8F20-4ED91CCAC7B6}" destId="{0C4A95D9-B8F1-3844-A267-FE710C5CC2FA}" srcOrd="0" destOrd="0" presId="urn:microsoft.com/office/officeart/2005/8/layout/radial5"/>
    <dgm:cxn modelId="{B65BAD6C-5952-8743-BBC2-621B5BA658B0}" type="presParOf" srcId="{90F6E7BC-0181-EC43-AE8F-FF688A57FAAC}" destId="{F6652654-D001-4746-A533-4AC72DD83D92}" srcOrd="2" destOrd="0" presId="urn:microsoft.com/office/officeart/2005/8/layout/radial5"/>
    <dgm:cxn modelId="{7E31E157-6ACE-9547-98CB-CAEF19AD9F7A}" type="presParOf" srcId="{90F6E7BC-0181-EC43-AE8F-FF688A57FAAC}" destId="{11DBCF80-56B1-554A-889F-25D421528514}" srcOrd="3" destOrd="0" presId="urn:microsoft.com/office/officeart/2005/8/layout/radial5"/>
    <dgm:cxn modelId="{80264BAB-FC95-684B-A554-510EFC0A2308}" type="presParOf" srcId="{11DBCF80-56B1-554A-889F-25D421528514}" destId="{0B365155-EC3B-8B48-BED6-A8985B43B2A3}" srcOrd="0" destOrd="0" presId="urn:microsoft.com/office/officeart/2005/8/layout/radial5"/>
    <dgm:cxn modelId="{12A47355-6F95-7F43-9E19-0C6CC65CE54D}" type="presParOf" srcId="{90F6E7BC-0181-EC43-AE8F-FF688A57FAAC}" destId="{376274FC-A1BD-144C-AF58-CACDC957C67A}" srcOrd="4" destOrd="0" presId="urn:microsoft.com/office/officeart/2005/8/layout/radial5"/>
    <dgm:cxn modelId="{72CAD62A-501F-6D4C-A0F4-8F35E089A494}" type="presParOf" srcId="{90F6E7BC-0181-EC43-AE8F-FF688A57FAAC}" destId="{62048038-88C6-B747-85BE-87C56C12E297}" srcOrd="5" destOrd="0" presId="urn:microsoft.com/office/officeart/2005/8/layout/radial5"/>
    <dgm:cxn modelId="{F08B89B2-29E0-0243-B6DC-25D70FC09580}" type="presParOf" srcId="{62048038-88C6-B747-85BE-87C56C12E297}" destId="{C198EE72-549F-364D-BC83-EC7234F26145}" srcOrd="0" destOrd="0" presId="urn:microsoft.com/office/officeart/2005/8/layout/radial5"/>
    <dgm:cxn modelId="{15BD4AA5-860A-4C4E-81A7-40FDD7F2B6C5}" type="presParOf" srcId="{90F6E7BC-0181-EC43-AE8F-FF688A57FAAC}" destId="{E46ADABB-C73F-4B44-89C5-5868BFDC4EDA}" srcOrd="6" destOrd="0" presId="urn:microsoft.com/office/officeart/2005/8/layout/radial5"/>
    <dgm:cxn modelId="{3DBFC115-82C6-9B43-927B-CC4B2F26CA68}" type="presParOf" srcId="{90F6E7BC-0181-EC43-AE8F-FF688A57FAAC}" destId="{AAD0F255-C67C-DE46-B7D7-8E39FFC79BE4}" srcOrd="7" destOrd="0" presId="urn:microsoft.com/office/officeart/2005/8/layout/radial5"/>
    <dgm:cxn modelId="{28BD97CF-DC76-4545-A512-E72C92607D99}" type="presParOf" srcId="{AAD0F255-C67C-DE46-B7D7-8E39FFC79BE4}" destId="{1838358C-2E78-C041-A658-EFACE6DCA0E4}" srcOrd="0" destOrd="0" presId="urn:microsoft.com/office/officeart/2005/8/layout/radial5"/>
    <dgm:cxn modelId="{EAF02C31-B4AF-4945-A349-FFFB6B5F8B95}" type="presParOf" srcId="{90F6E7BC-0181-EC43-AE8F-FF688A57FAAC}" destId="{507C6060-B26E-874A-B20F-6E26232465B1}" srcOrd="8" destOrd="0" presId="urn:microsoft.com/office/officeart/2005/8/layout/radial5"/>
    <dgm:cxn modelId="{71355AA5-F32E-E143-AC83-2B5FDAAC8C9A}" type="presParOf" srcId="{90F6E7BC-0181-EC43-AE8F-FF688A57FAAC}" destId="{24DD4D98-D6EC-B142-A8BD-CE0903E2ED8D}" srcOrd="9" destOrd="0" presId="urn:microsoft.com/office/officeart/2005/8/layout/radial5"/>
    <dgm:cxn modelId="{0A20C350-F29D-954F-B9B0-C98183D8CD4E}" type="presParOf" srcId="{24DD4D98-D6EC-B142-A8BD-CE0903E2ED8D}" destId="{7420DC0A-5D12-9446-8451-072A9E8D439E}" srcOrd="0" destOrd="0" presId="urn:microsoft.com/office/officeart/2005/8/layout/radial5"/>
    <dgm:cxn modelId="{AE32169E-4716-6E47-B403-FCFA2E7D96E7}" type="presParOf" srcId="{90F6E7BC-0181-EC43-AE8F-FF688A57FAAC}" destId="{6C51A9A3-61D9-C240-962B-77D48C320A45}"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3D5147-BDC3-E448-BB07-502B1A14F493}"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en-US"/>
        </a:p>
      </dgm:t>
    </dgm:pt>
    <dgm:pt modelId="{BAD5F1D2-733D-F941-91BB-7A9B991B8221}">
      <dgm:prSet phldrT="[Text]" custT="1"/>
      <dgm:spPr/>
      <dgm:t>
        <a:bodyPr/>
        <a:lstStyle/>
        <a:p>
          <a:r>
            <a:rPr lang="en-US" sz="1100" b="0" i="0" dirty="0">
              <a:solidFill>
                <a:schemeClr val="bg1"/>
              </a:solidFill>
              <a:effectLst/>
              <a:latin typeface="Calibri"/>
              <a:ea typeface="Calibri"/>
              <a:cs typeface="Calibri"/>
            </a:rPr>
            <a:t>How much business value are we creating with digital?</a:t>
          </a:r>
          <a:endParaRPr lang="en-US" sz="1100" dirty="0">
            <a:solidFill>
              <a:schemeClr val="bg1"/>
            </a:solidFill>
            <a:latin typeface="Calibri"/>
            <a:ea typeface="Calibri"/>
            <a:cs typeface="Calibri"/>
          </a:endParaRPr>
        </a:p>
      </dgm:t>
    </dgm:pt>
    <dgm:pt modelId="{6A2B982E-9217-C643-B386-5E80F9F900C6}" type="parTrans" cxnId="{7B928D44-A2AD-2C48-8EC1-8BB98B8F4FE1}">
      <dgm:prSet/>
      <dgm:spPr/>
      <dgm:t>
        <a:bodyPr/>
        <a:lstStyle/>
        <a:p>
          <a:endParaRPr lang="en-US"/>
        </a:p>
      </dgm:t>
    </dgm:pt>
    <dgm:pt modelId="{2563352C-A677-1145-9E42-B984C20B88A8}" type="sibTrans" cxnId="{7B928D44-A2AD-2C48-8EC1-8BB98B8F4FE1}">
      <dgm:prSet/>
      <dgm:spPr/>
      <dgm:t>
        <a:bodyPr/>
        <a:lstStyle/>
        <a:p>
          <a:endParaRPr lang="en-US"/>
        </a:p>
      </dgm:t>
    </dgm:pt>
    <dgm:pt modelId="{3D64BFE8-6D50-4347-94EE-14ADD1591CC3}">
      <dgm:prSet phldrT="[Text]" custT="1"/>
      <dgm:spPr/>
      <dgm:t>
        <a:bodyPr/>
        <a:lstStyle/>
        <a:p>
          <a:r>
            <a:rPr lang="en-US" sz="1100" b="0" i="0" dirty="0"/>
            <a:t>What is the avg profitability of the digital customer / non digital?</a:t>
          </a:r>
          <a:endParaRPr lang="en-US" sz="1100" dirty="0">
            <a:solidFill>
              <a:schemeClr val="bg1"/>
            </a:solidFill>
          </a:endParaRPr>
        </a:p>
      </dgm:t>
    </dgm:pt>
    <dgm:pt modelId="{77A364D9-0343-5B43-879B-D839A0F348FC}" type="parTrans" cxnId="{075BE71D-28F6-8B4C-88E3-2141624C59C0}">
      <dgm:prSet custT="1"/>
      <dgm:spPr/>
      <dgm:t>
        <a:bodyPr/>
        <a:lstStyle/>
        <a:p>
          <a:endParaRPr lang="en-US" sz="1100"/>
        </a:p>
      </dgm:t>
    </dgm:pt>
    <dgm:pt modelId="{19601EFE-C51D-9A40-9D90-3F44ED8F7C8C}" type="sibTrans" cxnId="{075BE71D-28F6-8B4C-88E3-2141624C59C0}">
      <dgm:prSet/>
      <dgm:spPr/>
      <dgm:t>
        <a:bodyPr/>
        <a:lstStyle/>
        <a:p>
          <a:endParaRPr lang="en-US"/>
        </a:p>
      </dgm:t>
    </dgm:pt>
    <dgm:pt modelId="{CF350C74-9C0D-4149-8877-648B1BAAA1C4}">
      <dgm:prSet phldrT="[Text]" custT="1"/>
      <dgm:spPr/>
      <dgm:t>
        <a:bodyPr/>
        <a:lstStyle/>
        <a:p>
          <a:r>
            <a:rPr lang="en-US" sz="1100" b="0" i="0" dirty="0"/>
            <a:t>What made digital financial services successful for you?</a:t>
          </a:r>
          <a:endParaRPr lang="en-US" sz="1100" dirty="0">
            <a:solidFill>
              <a:schemeClr val="bg1"/>
            </a:solidFill>
          </a:endParaRPr>
        </a:p>
      </dgm:t>
    </dgm:pt>
    <dgm:pt modelId="{8E0D20CE-3723-B241-A638-ED2B21DC6136}" type="parTrans" cxnId="{8878B4CE-1D35-4F47-83B2-5F64D5D9A4F2}">
      <dgm:prSet custT="1"/>
      <dgm:spPr/>
      <dgm:t>
        <a:bodyPr/>
        <a:lstStyle/>
        <a:p>
          <a:endParaRPr lang="en-US" sz="1100"/>
        </a:p>
      </dgm:t>
    </dgm:pt>
    <dgm:pt modelId="{2BA04DAA-3BBC-3B49-BD50-12926B6A57F8}" type="sibTrans" cxnId="{8878B4CE-1D35-4F47-83B2-5F64D5D9A4F2}">
      <dgm:prSet/>
      <dgm:spPr/>
      <dgm:t>
        <a:bodyPr/>
        <a:lstStyle/>
        <a:p>
          <a:endParaRPr lang="en-US"/>
        </a:p>
      </dgm:t>
    </dgm:pt>
    <dgm:pt modelId="{22286544-41C7-1048-99F3-83AAA81E6A62}">
      <dgm:prSet phldrT="[Text]" custT="1"/>
      <dgm:spPr/>
      <dgm:t>
        <a:bodyPr/>
        <a:lstStyle/>
        <a:p>
          <a:r>
            <a:rPr lang="en-US" sz="1100" b="0" i="0" dirty="0"/>
            <a:t>Have MFIs  digitized their internal process &amp; how did this impact both tasks reorganization and productivity? </a:t>
          </a:r>
          <a:endParaRPr lang="en-US" sz="1100" dirty="0">
            <a:solidFill>
              <a:schemeClr val="bg1"/>
            </a:solidFill>
          </a:endParaRPr>
        </a:p>
      </dgm:t>
    </dgm:pt>
    <dgm:pt modelId="{48BA461E-7828-7945-BB13-394AA11221A5}" type="parTrans" cxnId="{5B98619F-A6D3-994E-8D52-14343CFC0009}">
      <dgm:prSet custT="1"/>
      <dgm:spPr/>
      <dgm:t>
        <a:bodyPr/>
        <a:lstStyle/>
        <a:p>
          <a:endParaRPr lang="en-US" sz="1100"/>
        </a:p>
      </dgm:t>
    </dgm:pt>
    <dgm:pt modelId="{432DF9FF-D713-204C-9D9D-DA4F1E2D61FD}" type="sibTrans" cxnId="{5B98619F-A6D3-994E-8D52-14343CFC0009}">
      <dgm:prSet/>
      <dgm:spPr/>
      <dgm:t>
        <a:bodyPr/>
        <a:lstStyle/>
        <a:p>
          <a:endParaRPr lang="en-US"/>
        </a:p>
      </dgm:t>
    </dgm:pt>
    <dgm:pt modelId="{90F6E7BC-0181-EC43-AE8F-FF688A57FAAC}" type="pres">
      <dgm:prSet presAssocID="{293D5147-BDC3-E448-BB07-502B1A14F493}" presName="Name0" presStyleCnt="0">
        <dgm:presLayoutVars>
          <dgm:chMax val="1"/>
          <dgm:dir/>
          <dgm:animLvl val="ctr"/>
          <dgm:resizeHandles val="exact"/>
        </dgm:presLayoutVars>
      </dgm:prSet>
      <dgm:spPr/>
    </dgm:pt>
    <dgm:pt modelId="{2561D941-AF55-3941-9935-6262C56BF12F}" type="pres">
      <dgm:prSet presAssocID="{BAD5F1D2-733D-F941-91BB-7A9B991B8221}" presName="centerShape" presStyleLbl="node0" presStyleIdx="0" presStyleCnt="1"/>
      <dgm:spPr/>
    </dgm:pt>
    <dgm:pt modelId="{BA790CE4-BA51-FE42-8F20-4ED91CCAC7B6}" type="pres">
      <dgm:prSet presAssocID="{77A364D9-0343-5B43-879B-D839A0F348FC}" presName="parTrans" presStyleLbl="sibTrans2D1" presStyleIdx="0" presStyleCnt="3"/>
      <dgm:spPr/>
    </dgm:pt>
    <dgm:pt modelId="{0C4A95D9-B8F1-3844-A267-FE710C5CC2FA}" type="pres">
      <dgm:prSet presAssocID="{77A364D9-0343-5B43-879B-D839A0F348FC}" presName="connectorText" presStyleLbl="sibTrans2D1" presStyleIdx="0" presStyleCnt="3"/>
      <dgm:spPr/>
    </dgm:pt>
    <dgm:pt modelId="{F6652654-D001-4746-A533-4AC72DD83D92}" type="pres">
      <dgm:prSet presAssocID="{3D64BFE8-6D50-4347-94EE-14ADD1591CC3}" presName="node" presStyleLbl="node1" presStyleIdx="0" presStyleCnt="3">
        <dgm:presLayoutVars>
          <dgm:bulletEnabled val="1"/>
        </dgm:presLayoutVars>
      </dgm:prSet>
      <dgm:spPr/>
    </dgm:pt>
    <dgm:pt modelId="{11DBCF80-56B1-554A-889F-25D421528514}" type="pres">
      <dgm:prSet presAssocID="{8E0D20CE-3723-B241-A638-ED2B21DC6136}" presName="parTrans" presStyleLbl="sibTrans2D1" presStyleIdx="1" presStyleCnt="3"/>
      <dgm:spPr/>
    </dgm:pt>
    <dgm:pt modelId="{0B365155-EC3B-8B48-BED6-A8985B43B2A3}" type="pres">
      <dgm:prSet presAssocID="{8E0D20CE-3723-B241-A638-ED2B21DC6136}" presName="connectorText" presStyleLbl="sibTrans2D1" presStyleIdx="1" presStyleCnt="3"/>
      <dgm:spPr/>
    </dgm:pt>
    <dgm:pt modelId="{376274FC-A1BD-144C-AF58-CACDC957C67A}" type="pres">
      <dgm:prSet presAssocID="{CF350C74-9C0D-4149-8877-648B1BAAA1C4}" presName="node" presStyleLbl="node1" presStyleIdx="1" presStyleCnt="3">
        <dgm:presLayoutVars>
          <dgm:bulletEnabled val="1"/>
        </dgm:presLayoutVars>
      </dgm:prSet>
      <dgm:spPr/>
    </dgm:pt>
    <dgm:pt modelId="{62048038-88C6-B747-85BE-87C56C12E297}" type="pres">
      <dgm:prSet presAssocID="{48BA461E-7828-7945-BB13-394AA11221A5}" presName="parTrans" presStyleLbl="sibTrans2D1" presStyleIdx="2" presStyleCnt="3"/>
      <dgm:spPr/>
    </dgm:pt>
    <dgm:pt modelId="{C198EE72-549F-364D-BC83-EC7234F26145}" type="pres">
      <dgm:prSet presAssocID="{48BA461E-7828-7945-BB13-394AA11221A5}" presName="connectorText" presStyleLbl="sibTrans2D1" presStyleIdx="2" presStyleCnt="3"/>
      <dgm:spPr/>
    </dgm:pt>
    <dgm:pt modelId="{E46ADABB-C73F-4B44-89C5-5868BFDC4EDA}" type="pres">
      <dgm:prSet presAssocID="{22286544-41C7-1048-99F3-83AAA81E6A62}" presName="node" presStyleLbl="node1" presStyleIdx="2" presStyleCnt="3">
        <dgm:presLayoutVars>
          <dgm:bulletEnabled val="1"/>
        </dgm:presLayoutVars>
      </dgm:prSet>
      <dgm:spPr/>
    </dgm:pt>
  </dgm:ptLst>
  <dgm:cxnLst>
    <dgm:cxn modelId="{4876390B-7EE9-4643-8E7D-0DBE3A94D7FB}" type="presOf" srcId="{3D64BFE8-6D50-4347-94EE-14ADD1591CC3}" destId="{F6652654-D001-4746-A533-4AC72DD83D92}" srcOrd="0" destOrd="0" presId="urn:microsoft.com/office/officeart/2005/8/layout/radial5"/>
    <dgm:cxn modelId="{F437310F-5D56-C745-B13E-08A0C8F4CF20}" type="presOf" srcId="{48BA461E-7828-7945-BB13-394AA11221A5}" destId="{C198EE72-549F-364D-BC83-EC7234F26145}" srcOrd="1" destOrd="0" presId="urn:microsoft.com/office/officeart/2005/8/layout/radial5"/>
    <dgm:cxn modelId="{075BE71D-28F6-8B4C-88E3-2141624C59C0}" srcId="{BAD5F1D2-733D-F941-91BB-7A9B991B8221}" destId="{3D64BFE8-6D50-4347-94EE-14ADD1591CC3}" srcOrd="0" destOrd="0" parTransId="{77A364D9-0343-5B43-879B-D839A0F348FC}" sibTransId="{19601EFE-C51D-9A40-9D90-3F44ED8F7C8C}"/>
    <dgm:cxn modelId="{5C010E24-A03C-084C-A6EA-A4D1AC99B897}" type="presOf" srcId="{8E0D20CE-3723-B241-A638-ED2B21DC6136}" destId="{0B365155-EC3B-8B48-BED6-A8985B43B2A3}" srcOrd="1" destOrd="0" presId="urn:microsoft.com/office/officeart/2005/8/layout/radial5"/>
    <dgm:cxn modelId="{7B928D44-A2AD-2C48-8EC1-8BB98B8F4FE1}" srcId="{293D5147-BDC3-E448-BB07-502B1A14F493}" destId="{BAD5F1D2-733D-F941-91BB-7A9B991B8221}" srcOrd="0" destOrd="0" parTransId="{6A2B982E-9217-C643-B386-5E80F9F900C6}" sibTransId="{2563352C-A677-1145-9E42-B984C20B88A8}"/>
    <dgm:cxn modelId="{DF2FB248-C7BD-084B-A99E-20E1FDC7CB0A}" type="presOf" srcId="{8E0D20CE-3723-B241-A638-ED2B21DC6136}" destId="{11DBCF80-56B1-554A-889F-25D421528514}" srcOrd="0" destOrd="0" presId="urn:microsoft.com/office/officeart/2005/8/layout/radial5"/>
    <dgm:cxn modelId="{E1FB984F-4D9F-204F-831B-B3F81DD66DDC}" type="presOf" srcId="{77A364D9-0343-5B43-879B-D839A0F348FC}" destId="{BA790CE4-BA51-FE42-8F20-4ED91CCAC7B6}" srcOrd="0" destOrd="0" presId="urn:microsoft.com/office/officeart/2005/8/layout/radial5"/>
    <dgm:cxn modelId="{A77D3460-0FC6-4746-9577-82B7892AC137}" type="presOf" srcId="{77A364D9-0343-5B43-879B-D839A0F348FC}" destId="{0C4A95D9-B8F1-3844-A267-FE710C5CC2FA}" srcOrd="1" destOrd="0" presId="urn:microsoft.com/office/officeart/2005/8/layout/radial5"/>
    <dgm:cxn modelId="{5B98619F-A6D3-994E-8D52-14343CFC0009}" srcId="{BAD5F1D2-733D-F941-91BB-7A9B991B8221}" destId="{22286544-41C7-1048-99F3-83AAA81E6A62}" srcOrd="2" destOrd="0" parTransId="{48BA461E-7828-7945-BB13-394AA11221A5}" sibTransId="{432DF9FF-D713-204C-9D9D-DA4F1E2D61FD}"/>
    <dgm:cxn modelId="{C32BA4A9-6735-9C4C-B192-96E41437015C}" type="presOf" srcId="{BAD5F1D2-733D-F941-91BB-7A9B991B8221}" destId="{2561D941-AF55-3941-9935-6262C56BF12F}" srcOrd="0" destOrd="0" presId="urn:microsoft.com/office/officeart/2005/8/layout/radial5"/>
    <dgm:cxn modelId="{580661BB-BB50-A840-83F3-79F586CA266B}" type="presOf" srcId="{CF350C74-9C0D-4149-8877-648B1BAAA1C4}" destId="{376274FC-A1BD-144C-AF58-CACDC957C67A}" srcOrd="0" destOrd="0" presId="urn:microsoft.com/office/officeart/2005/8/layout/radial5"/>
    <dgm:cxn modelId="{8878B4CE-1D35-4F47-83B2-5F64D5D9A4F2}" srcId="{BAD5F1D2-733D-F941-91BB-7A9B991B8221}" destId="{CF350C74-9C0D-4149-8877-648B1BAAA1C4}" srcOrd="1" destOrd="0" parTransId="{8E0D20CE-3723-B241-A638-ED2B21DC6136}" sibTransId="{2BA04DAA-3BBC-3B49-BD50-12926B6A57F8}"/>
    <dgm:cxn modelId="{BA8890D8-3D09-A24E-A4FE-30956B947ECC}" type="presOf" srcId="{48BA461E-7828-7945-BB13-394AA11221A5}" destId="{62048038-88C6-B747-85BE-87C56C12E297}" srcOrd="0" destOrd="0" presId="urn:microsoft.com/office/officeart/2005/8/layout/radial5"/>
    <dgm:cxn modelId="{95ACE6E1-0C22-8C42-9B57-4E776E6A74C4}" type="presOf" srcId="{293D5147-BDC3-E448-BB07-502B1A14F493}" destId="{90F6E7BC-0181-EC43-AE8F-FF688A57FAAC}" srcOrd="0" destOrd="0" presId="urn:microsoft.com/office/officeart/2005/8/layout/radial5"/>
    <dgm:cxn modelId="{44B8B5EE-F6DD-2440-BFC5-80FD2EC3DBC4}" type="presOf" srcId="{22286544-41C7-1048-99F3-83AAA81E6A62}" destId="{E46ADABB-C73F-4B44-89C5-5868BFDC4EDA}" srcOrd="0" destOrd="0" presId="urn:microsoft.com/office/officeart/2005/8/layout/radial5"/>
    <dgm:cxn modelId="{69B21034-4333-F649-9721-E260B59779C2}" type="presParOf" srcId="{90F6E7BC-0181-EC43-AE8F-FF688A57FAAC}" destId="{2561D941-AF55-3941-9935-6262C56BF12F}" srcOrd="0" destOrd="0" presId="urn:microsoft.com/office/officeart/2005/8/layout/radial5"/>
    <dgm:cxn modelId="{D7BE3CA9-3773-0547-A51C-42D16FCB8B50}" type="presParOf" srcId="{90F6E7BC-0181-EC43-AE8F-FF688A57FAAC}" destId="{BA790CE4-BA51-FE42-8F20-4ED91CCAC7B6}" srcOrd="1" destOrd="0" presId="urn:microsoft.com/office/officeart/2005/8/layout/radial5"/>
    <dgm:cxn modelId="{AD2322BA-8DFB-F74D-BB5B-7AAD03525C42}" type="presParOf" srcId="{BA790CE4-BA51-FE42-8F20-4ED91CCAC7B6}" destId="{0C4A95D9-B8F1-3844-A267-FE710C5CC2FA}" srcOrd="0" destOrd="0" presId="urn:microsoft.com/office/officeart/2005/8/layout/radial5"/>
    <dgm:cxn modelId="{B65BAD6C-5952-8743-BBC2-621B5BA658B0}" type="presParOf" srcId="{90F6E7BC-0181-EC43-AE8F-FF688A57FAAC}" destId="{F6652654-D001-4746-A533-4AC72DD83D92}" srcOrd="2" destOrd="0" presId="urn:microsoft.com/office/officeart/2005/8/layout/radial5"/>
    <dgm:cxn modelId="{7E31E157-6ACE-9547-98CB-CAEF19AD9F7A}" type="presParOf" srcId="{90F6E7BC-0181-EC43-AE8F-FF688A57FAAC}" destId="{11DBCF80-56B1-554A-889F-25D421528514}" srcOrd="3" destOrd="0" presId="urn:microsoft.com/office/officeart/2005/8/layout/radial5"/>
    <dgm:cxn modelId="{80264BAB-FC95-684B-A554-510EFC0A2308}" type="presParOf" srcId="{11DBCF80-56B1-554A-889F-25D421528514}" destId="{0B365155-EC3B-8B48-BED6-A8985B43B2A3}" srcOrd="0" destOrd="0" presId="urn:microsoft.com/office/officeart/2005/8/layout/radial5"/>
    <dgm:cxn modelId="{12A47355-6F95-7F43-9E19-0C6CC65CE54D}" type="presParOf" srcId="{90F6E7BC-0181-EC43-AE8F-FF688A57FAAC}" destId="{376274FC-A1BD-144C-AF58-CACDC957C67A}" srcOrd="4" destOrd="0" presId="urn:microsoft.com/office/officeart/2005/8/layout/radial5"/>
    <dgm:cxn modelId="{72CAD62A-501F-6D4C-A0F4-8F35E089A494}" type="presParOf" srcId="{90F6E7BC-0181-EC43-AE8F-FF688A57FAAC}" destId="{62048038-88C6-B747-85BE-87C56C12E297}" srcOrd="5" destOrd="0" presId="urn:microsoft.com/office/officeart/2005/8/layout/radial5"/>
    <dgm:cxn modelId="{F08B89B2-29E0-0243-B6DC-25D70FC09580}" type="presParOf" srcId="{62048038-88C6-B747-85BE-87C56C12E297}" destId="{C198EE72-549F-364D-BC83-EC7234F26145}" srcOrd="0" destOrd="0" presId="urn:microsoft.com/office/officeart/2005/8/layout/radial5"/>
    <dgm:cxn modelId="{15BD4AA5-860A-4C4E-81A7-40FDD7F2B6C5}" type="presParOf" srcId="{90F6E7BC-0181-EC43-AE8F-FF688A57FAAC}" destId="{E46ADABB-C73F-4B44-89C5-5868BFDC4EDA}" srcOrd="6"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3D5147-BDC3-E448-BB07-502B1A14F493}"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en-US"/>
        </a:p>
      </dgm:t>
    </dgm:pt>
    <dgm:pt modelId="{BAD5F1D2-733D-F941-91BB-7A9B991B8221}">
      <dgm:prSet phldrT="[Text]" custT="1"/>
      <dgm:spPr/>
      <dgm:t>
        <a:bodyPr/>
        <a:lstStyle/>
        <a:p>
          <a:r>
            <a:rPr lang="en-US" sz="1100" b="0" i="0">
              <a:solidFill>
                <a:schemeClr val="bg1"/>
              </a:solidFill>
              <a:effectLst/>
              <a:latin typeface="Calibri" panose="020F0502020204030204" pitchFamily="34" charset="0"/>
            </a:rPr>
            <a:t>Are MFIs achieving efficiency and scale by automating loan origination?</a:t>
          </a:r>
          <a:endParaRPr lang="en-US" sz="1100">
            <a:solidFill>
              <a:schemeClr val="bg1"/>
            </a:solidFill>
          </a:endParaRPr>
        </a:p>
      </dgm:t>
    </dgm:pt>
    <dgm:pt modelId="{6A2B982E-9217-C643-B386-5E80F9F900C6}" type="parTrans" cxnId="{7B928D44-A2AD-2C48-8EC1-8BB98B8F4FE1}">
      <dgm:prSet/>
      <dgm:spPr/>
      <dgm:t>
        <a:bodyPr/>
        <a:lstStyle/>
        <a:p>
          <a:endParaRPr lang="en-US"/>
        </a:p>
      </dgm:t>
    </dgm:pt>
    <dgm:pt modelId="{2563352C-A677-1145-9E42-B984C20B88A8}" type="sibTrans" cxnId="{7B928D44-A2AD-2C48-8EC1-8BB98B8F4FE1}">
      <dgm:prSet/>
      <dgm:spPr/>
      <dgm:t>
        <a:bodyPr/>
        <a:lstStyle/>
        <a:p>
          <a:endParaRPr lang="en-US"/>
        </a:p>
      </dgm:t>
    </dgm:pt>
    <dgm:pt modelId="{3D64BFE8-6D50-4347-94EE-14ADD1591CC3}">
      <dgm:prSet phldrT="[Text]" custT="1"/>
      <dgm:spPr/>
      <dgm:t>
        <a:bodyPr/>
        <a:lstStyle/>
        <a:p>
          <a:r>
            <a:rPr lang="en-US" sz="1100" b="0" i="0"/>
            <a:t>What variables are MFIs using to score loans?</a:t>
          </a:r>
          <a:endParaRPr lang="en-US" sz="1100">
            <a:solidFill>
              <a:schemeClr val="bg1"/>
            </a:solidFill>
          </a:endParaRPr>
        </a:p>
      </dgm:t>
    </dgm:pt>
    <dgm:pt modelId="{77A364D9-0343-5B43-879B-D839A0F348FC}" type="parTrans" cxnId="{075BE71D-28F6-8B4C-88E3-2141624C59C0}">
      <dgm:prSet custT="1"/>
      <dgm:spPr/>
      <dgm:t>
        <a:bodyPr/>
        <a:lstStyle/>
        <a:p>
          <a:endParaRPr lang="en-US" sz="1100"/>
        </a:p>
      </dgm:t>
    </dgm:pt>
    <dgm:pt modelId="{19601EFE-C51D-9A40-9D90-3F44ED8F7C8C}" type="sibTrans" cxnId="{075BE71D-28F6-8B4C-88E3-2141624C59C0}">
      <dgm:prSet/>
      <dgm:spPr/>
      <dgm:t>
        <a:bodyPr/>
        <a:lstStyle/>
        <a:p>
          <a:endParaRPr lang="en-US"/>
        </a:p>
      </dgm:t>
    </dgm:pt>
    <dgm:pt modelId="{CF350C74-9C0D-4149-8877-648B1BAAA1C4}">
      <dgm:prSet phldrT="[Text]" custT="1"/>
      <dgm:spPr/>
      <dgm:t>
        <a:bodyPr/>
        <a:lstStyle/>
        <a:p>
          <a:r>
            <a:rPr lang="en-US" sz="1100" b="0" i="0"/>
            <a:t>What is the approval rate of automated loans?</a:t>
          </a:r>
          <a:endParaRPr lang="en-US" sz="1100">
            <a:solidFill>
              <a:schemeClr val="bg1"/>
            </a:solidFill>
          </a:endParaRPr>
        </a:p>
      </dgm:t>
    </dgm:pt>
    <dgm:pt modelId="{8E0D20CE-3723-B241-A638-ED2B21DC6136}" type="parTrans" cxnId="{8878B4CE-1D35-4F47-83B2-5F64D5D9A4F2}">
      <dgm:prSet custT="1"/>
      <dgm:spPr/>
      <dgm:t>
        <a:bodyPr/>
        <a:lstStyle/>
        <a:p>
          <a:endParaRPr lang="en-US" sz="1100"/>
        </a:p>
      </dgm:t>
    </dgm:pt>
    <dgm:pt modelId="{2BA04DAA-3BBC-3B49-BD50-12926B6A57F8}" type="sibTrans" cxnId="{8878B4CE-1D35-4F47-83B2-5F64D5D9A4F2}">
      <dgm:prSet/>
      <dgm:spPr/>
      <dgm:t>
        <a:bodyPr/>
        <a:lstStyle/>
        <a:p>
          <a:endParaRPr lang="en-US"/>
        </a:p>
      </dgm:t>
    </dgm:pt>
    <dgm:pt modelId="{22286544-41C7-1048-99F3-83AAA81E6A62}">
      <dgm:prSet phldrT="[Text]" custT="1"/>
      <dgm:spPr/>
      <dgm:t>
        <a:bodyPr/>
        <a:lstStyle/>
        <a:p>
          <a:r>
            <a:rPr lang="en-US" sz="1100" b="0" i="0"/>
            <a:t>How do we automate loan origination?</a:t>
          </a:r>
          <a:endParaRPr lang="en-US" sz="1100">
            <a:solidFill>
              <a:schemeClr val="bg1"/>
            </a:solidFill>
          </a:endParaRPr>
        </a:p>
      </dgm:t>
    </dgm:pt>
    <dgm:pt modelId="{48BA461E-7828-7945-BB13-394AA11221A5}" type="parTrans" cxnId="{5B98619F-A6D3-994E-8D52-14343CFC0009}">
      <dgm:prSet custT="1"/>
      <dgm:spPr/>
      <dgm:t>
        <a:bodyPr/>
        <a:lstStyle/>
        <a:p>
          <a:endParaRPr lang="en-US" sz="1100"/>
        </a:p>
      </dgm:t>
    </dgm:pt>
    <dgm:pt modelId="{432DF9FF-D713-204C-9D9D-DA4F1E2D61FD}" type="sibTrans" cxnId="{5B98619F-A6D3-994E-8D52-14343CFC0009}">
      <dgm:prSet/>
      <dgm:spPr/>
      <dgm:t>
        <a:bodyPr/>
        <a:lstStyle/>
        <a:p>
          <a:endParaRPr lang="en-US"/>
        </a:p>
      </dgm:t>
    </dgm:pt>
    <dgm:pt modelId="{90F6E7BC-0181-EC43-AE8F-FF688A57FAAC}" type="pres">
      <dgm:prSet presAssocID="{293D5147-BDC3-E448-BB07-502B1A14F493}" presName="Name0" presStyleCnt="0">
        <dgm:presLayoutVars>
          <dgm:chMax val="1"/>
          <dgm:dir/>
          <dgm:animLvl val="ctr"/>
          <dgm:resizeHandles val="exact"/>
        </dgm:presLayoutVars>
      </dgm:prSet>
      <dgm:spPr/>
    </dgm:pt>
    <dgm:pt modelId="{2561D941-AF55-3941-9935-6262C56BF12F}" type="pres">
      <dgm:prSet presAssocID="{BAD5F1D2-733D-F941-91BB-7A9B991B8221}" presName="centerShape" presStyleLbl="node0" presStyleIdx="0" presStyleCnt="1"/>
      <dgm:spPr/>
    </dgm:pt>
    <dgm:pt modelId="{BA790CE4-BA51-FE42-8F20-4ED91CCAC7B6}" type="pres">
      <dgm:prSet presAssocID="{77A364D9-0343-5B43-879B-D839A0F348FC}" presName="parTrans" presStyleLbl="sibTrans2D1" presStyleIdx="0" presStyleCnt="3"/>
      <dgm:spPr/>
    </dgm:pt>
    <dgm:pt modelId="{0C4A95D9-B8F1-3844-A267-FE710C5CC2FA}" type="pres">
      <dgm:prSet presAssocID="{77A364D9-0343-5B43-879B-D839A0F348FC}" presName="connectorText" presStyleLbl="sibTrans2D1" presStyleIdx="0" presStyleCnt="3"/>
      <dgm:spPr/>
    </dgm:pt>
    <dgm:pt modelId="{F6652654-D001-4746-A533-4AC72DD83D92}" type="pres">
      <dgm:prSet presAssocID="{3D64BFE8-6D50-4347-94EE-14ADD1591CC3}" presName="node" presStyleLbl="node1" presStyleIdx="0" presStyleCnt="3">
        <dgm:presLayoutVars>
          <dgm:bulletEnabled val="1"/>
        </dgm:presLayoutVars>
      </dgm:prSet>
      <dgm:spPr/>
    </dgm:pt>
    <dgm:pt modelId="{11DBCF80-56B1-554A-889F-25D421528514}" type="pres">
      <dgm:prSet presAssocID="{8E0D20CE-3723-B241-A638-ED2B21DC6136}" presName="parTrans" presStyleLbl="sibTrans2D1" presStyleIdx="1" presStyleCnt="3"/>
      <dgm:spPr/>
    </dgm:pt>
    <dgm:pt modelId="{0B365155-EC3B-8B48-BED6-A8985B43B2A3}" type="pres">
      <dgm:prSet presAssocID="{8E0D20CE-3723-B241-A638-ED2B21DC6136}" presName="connectorText" presStyleLbl="sibTrans2D1" presStyleIdx="1" presStyleCnt="3"/>
      <dgm:spPr/>
    </dgm:pt>
    <dgm:pt modelId="{376274FC-A1BD-144C-AF58-CACDC957C67A}" type="pres">
      <dgm:prSet presAssocID="{CF350C74-9C0D-4149-8877-648B1BAAA1C4}" presName="node" presStyleLbl="node1" presStyleIdx="1" presStyleCnt="3">
        <dgm:presLayoutVars>
          <dgm:bulletEnabled val="1"/>
        </dgm:presLayoutVars>
      </dgm:prSet>
      <dgm:spPr/>
    </dgm:pt>
    <dgm:pt modelId="{62048038-88C6-B747-85BE-87C56C12E297}" type="pres">
      <dgm:prSet presAssocID="{48BA461E-7828-7945-BB13-394AA11221A5}" presName="parTrans" presStyleLbl="sibTrans2D1" presStyleIdx="2" presStyleCnt="3"/>
      <dgm:spPr/>
    </dgm:pt>
    <dgm:pt modelId="{C198EE72-549F-364D-BC83-EC7234F26145}" type="pres">
      <dgm:prSet presAssocID="{48BA461E-7828-7945-BB13-394AA11221A5}" presName="connectorText" presStyleLbl="sibTrans2D1" presStyleIdx="2" presStyleCnt="3"/>
      <dgm:spPr/>
    </dgm:pt>
    <dgm:pt modelId="{E46ADABB-C73F-4B44-89C5-5868BFDC4EDA}" type="pres">
      <dgm:prSet presAssocID="{22286544-41C7-1048-99F3-83AAA81E6A62}" presName="node" presStyleLbl="node1" presStyleIdx="2" presStyleCnt="3">
        <dgm:presLayoutVars>
          <dgm:bulletEnabled val="1"/>
        </dgm:presLayoutVars>
      </dgm:prSet>
      <dgm:spPr/>
    </dgm:pt>
  </dgm:ptLst>
  <dgm:cxnLst>
    <dgm:cxn modelId="{4876390B-7EE9-4643-8E7D-0DBE3A94D7FB}" type="presOf" srcId="{3D64BFE8-6D50-4347-94EE-14ADD1591CC3}" destId="{F6652654-D001-4746-A533-4AC72DD83D92}" srcOrd="0" destOrd="0" presId="urn:microsoft.com/office/officeart/2005/8/layout/radial5"/>
    <dgm:cxn modelId="{F437310F-5D56-C745-B13E-08A0C8F4CF20}" type="presOf" srcId="{48BA461E-7828-7945-BB13-394AA11221A5}" destId="{C198EE72-549F-364D-BC83-EC7234F26145}" srcOrd="1" destOrd="0" presId="urn:microsoft.com/office/officeart/2005/8/layout/radial5"/>
    <dgm:cxn modelId="{075BE71D-28F6-8B4C-88E3-2141624C59C0}" srcId="{BAD5F1D2-733D-F941-91BB-7A9B991B8221}" destId="{3D64BFE8-6D50-4347-94EE-14ADD1591CC3}" srcOrd="0" destOrd="0" parTransId="{77A364D9-0343-5B43-879B-D839A0F348FC}" sibTransId="{19601EFE-C51D-9A40-9D90-3F44ED8F7C8C}"/>
    <dgm:cxn modelId="{5C010E24-A03C-084C-A6EA-A4D1AC99B897}" type="presOf" srcId="{8E0D20CE-3723-B241-A638-ED2B21DC6136}" destId="{0B365155-EC3B-8B48-BED6-A8985B43B2A3}" srcOrd="1" destOrd="0" presId="urn:microsoft.com/office/officeart/2005/8/layout/radial5"/>
    <dgm:cxn modelId="{7B928D44-A2AD-2C48-8EC1-8BB98B8F4FE1}" srcId="{293D5147-BDC3-E448-BB07-502B1A14F493}" destId="{BAD5F1D2-733D-F941-91BB-7A9B991B8221}" srcOrd="0" destOrd="0" parTransId="{6A2B982E-9217-C643-B386-5E80F9F900C6}" sibTransId="{2563352C-A677-1145-9E42-B984C20B88A8}"/>
    <dgm:cxn modelId="{DF2FB248-C7BD-084B-A99E-20E1FDC7CB0A}" type="presOf" srcId="{8E0D20CE-3723-B241-A638-ED2B21DC6136}" destId="{11DBCF80-56B1-554A-889F-25D421528514}" srcOrd="0" destOrd="0" presId="urn:microsoft.com/office/officeart/2005/8/layout/radial5"/>
    <dgm:cxn modelId="{E1FB984F-4D9F-204F-831B-B3F81DD66DDC}" type="presOf" srcId="{77A364D9-0343-5B43-879B-D839A0F348FC}" destId="{BA790CE4-BA51-FE42-8F20-4ED91CCAC7B6}" srcOrd="0" destOrd="0" presId="urn:microsoft.com/office/officeart/2005/8/layout/radial5"/>
    <dgm:cxn modelId="{A77D3460-0FC6-4746-9577-82B7892AC137}" type="presOf" srcId="{77A364D9-0343-5B43-879B-D839A0F348FC}" destId="{0C4A95D9-B8F1-3844-A267-FE710C5CC2FA}" srcOrd="1" destOrd="0" presId="urn:microsoft.com/office/officeart/2005/8/layout/radial5"/>
    <dgm:cxn modelId="{5B98619F-A6D3-994E-8D52-14343CFC0009}" srcId="{BAD5F1D2-733D-F941-91BB-7A9B991B8221}" destId="{22286544-41C7-1048-99F3-83AAA81E6A62}" srcOrd="2" destOrd="0" parTransId="{48BA461E-7828-7945-BB13-394AA11221A5}" sibTransId="{432DF9FF-D713-204C-9D9D-DA4F1E2D61FD}"/>
    <dgm:cxn modelId="{C32BA4A9-6735-9C4C-B192-96E41437015C}" type="presOf" srcId="{BAD5F1D2-733D-F941-91BB-7A9B991B8221}" destId="{2561D941-AF55-3941-9935-6262C56BF12F}" srcOrd="0" destOrd="0" presId="urn:microsoft.com/office/officeart/2005/8/layout/radial5"/>
    <dgm:cxn modelId="{580661BB-BB50-A840-83F3-79F586CA266B}" type="presOf" srcId="{CF350C74-9C0D-4149-8877-648B1BAAA1C4}" destId="{376274FC-A1BD-144C-AF58-CACDC957C67A}" srcOrd="0" destOrd="0" presId="urn:microsoft.com/office/officeart/2005/8/layout/radial5"/>
    <dgm:cxn modelId="{8878B4CE-1D35-4F47-83B2-5F64D5D9A4F2}" srcId="{BAD5F1D2-733D-F941-91BB-7A9B991B8221}" destId="{CF350C74-9C0D-4149-8877-648B1BAAA1C4}" srcOrd="1" destOrd="0" parTransId="{8E0D20CE-3723-B241-A638-ED2B21DC6136}" sibTransId="{2BA04DAA-3BBC-3B49-BD50-12926B6A57F8}"/>
    <dgm:cxn modelId="{BA8890D8-3D09-A24E-A4FE-30956B947ECC}" type="presOf" srcId="{48BA461E-7828-7945-BB13-394AA11221A5}" destId="{62048038-88C6-B747-85BE-87C56C12E297}" srcOrd="0" destOrd="0" presId="urn:microsoft.com/office/officeart/2005/8/layout/radial5"/>
    <dgm:cxn modelId="{95ACE6E1-0C22-8C42-9B57-4E776E6A74C4}" type="presOf" srcId="{293D5147-BDC3-E448-BB07-502B1A14F493}" destId="{90F6E7BC-0181-EC43-AE8F-FF688A57FAAC}" srcOrd="0" destOrd="0" presId="urn:microsoft.com/office/officeart/2005/8/layout/radial5"/>
    <dgm:cxn modelId="{44B8B5EE-F6DD-2440-BFC5-80FD2EC3DBC4}" type="presOf" srcId="{22286544-41C7-1048-99F3-83AAA81E6A62}" destId="{E46ADABB-C73F-4B44-89C5-5868BFDC4EDA}" srcOrd="0" destOrd="0" presId="urn:microsoft.com/office/officeart/2005/8/layout/radial5"/>
    <dgm:cxn modelId="{69B21034-4333-F649-9721-E260B59779C2}" type="presParOf" srcId="{90F6E7BC-0181-EC43-AE8F-FF688A57FAAC}" destId="{2561D941-AF55-3941-9935-6262C56BF12F}" srcOrd="0" destOrd="0" presId="urn:microsoft.com/office/officeart/2005/8/layout/radial5"/>
    <dgm:cxn modelId="{D7BE3CA9-3773-0547-A51C-42D16FCB8B50}" type="presParOf" srcId="{90F6E7BC-0181-EC43-AE8F-FF688A57FAAC}" destId="{BA790CE4-BA51-FE42-8F20-4ED91CCAC7B6}" srcOrd="1" destOrd="0" presId="urn:microsoft.com/office/officeart/2005/8/layout/radial5"/>
    <dgm:cxn modelId="{AD2322BA-8DFB-F74D-BB5B-7AAD03525C42}" type="presParOf" srcId="{BA790CE4-BA51-FE42-8F20-4ED91CCAC7B6}" destId="{0C4A95D9-B8F1-3844-A267-FE710C5CC2FA}" srcOrd="0" destOrd="0" presId="urn:microsoft.com/office/officeart/2005/8/layout/radial5"/>
    <dgm:cxn modelId="{B65BAD6C-5952-8743-BBC2-621B5BA658B0}" type="presParOf" srcId="{90F6E7BC-0181-EC43-AE8F-FF688A57FAAC}" destId="{F6652654-D001-4746-A533-4AC72DD83D92}" srcOrd="2" destOrd="0" presId="urn:microsoft.com/office/officeart/2005/8/layout/radial5"/>
    <dgm:cxn modelId="{7E31E157-6ACE-9547-98CB-CAEF19AD9F7A}" type="presParOf" srcId="{90F6E7BC-0181-EC43-AE8F-FF688A57FAAC}" destId="{11DBCF80-56B1-554A-889F-25D421528514}" srcOrd="3" destOrd="0" presId="urn:microsoft.com/office/officeart/2005/8/layout/radial5"/>
    <dgm:cxn modelId="{80264BAB-FC95-684B-A554-510EFC0A2308}" type="presParOf" srcId="{11DBCF80-56B1-554A-889F-25D421528514}" destId="{0B365155-EC3B-8B48-BED6-A8985B43B2A3}" srcOrd="0" destOrd="0" presId="urn:microsoft.com/office/officeart/2005/8/layout/radial5"/>
    <dgm:cxn modelId="{12A47355-6F95-7F43-9E19-0C6CC65CE54D}" type="presParOf" srcId="{90F6E7BC-0181-EC43-AE8F-FF688A57FAAC}" destId="{376274FC-A1BD-144C-AF58-CACDC957C67A}" srcOrd="4" destOrd="0" presId="urn:microsoft.com/office/officeart/2005/8/layout/radial5"/>
    <dgm:cxn modelId="{72CAD62A-501F-6D4C-A0F4-8F35E089A494}" type="presParOf" srcId="{90F6E7BC-0181-EC43-AE8F-FF688A57FAAC}" destId="{62048038-88C6-B747-85BE-87C56C12E297}" srcOrd="5" destOrd="0" presId="urn:microsoft.com/office/officeart/2005/8/layout/radial5"/>
    <dgm:cxn modelId="{F08B89B2-29E0-0243-B6DC-25D70FC09580}" type="presParOf" srcId="{62048038-88C6-B747-85BE-87C56C12E297}" destId="{C198EE72-549F-364D-BC83-EC7234F26145}" srcOrd="0" destOrd="0" presId="urn:microsoft.com/office/officeart/2005/8/layout/radial5"/>
    <dgm:cxn modelId="{15BD4AA5-860A-4C4E-81A7-40FDD7F2B6C5}" type="presParOf" srcId="{90F6E7BC-0181-EC43-AE8F-FF688A57FAAC}" destId="{E46ADABB-C73F-4B44-89C5-5868BFDC4EDA}" srcOrd="6"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EA170-F54A-42D8-9E77-46BEF479AA5E}">
      <dsp:nvSpPr>
        <dsp:cNvPr id="0" name=""/>
        <dsp:cNvSpPr/>
      </dsp:nvSpPr>
      <dsp:spPr>
        <a:xfrm>
          <a:off x="0" y="122849"/>
          <a:ext cx="10214658" cy="4276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100000"/>
            </a:lnSpc>
            <a:spcBef>
              <a:spcPct val="0"/>
            </a:spcBef>
            <a:spcAft>
              <a:spcPct val="35000"/>
            </a:spcAft>
            <a:buNone/>
          </a:pPr>
          <a:r>
            <a:rPr lang="en-US" sz="1700" kern="1200" dirty="0"/>
            <a:t>What behavior do we want to explore?</a:t>
          </a:r>
        </a:p>
      </dsp:txBody>
      <dsp:txXfrm>
        <a:off x="20875" y="143724"/>
        <a:ext cx="10172908" cy="385885"/>
      </dsp:txXfrm>
    </dsp:sp>
    <dsp:sp modelId="{AB3C2CBE-01D7-C444-B743-37D5DD91C2D8}">
      <dsp:nvSpPr>
        <dsp:cNvPr id="0" name=""/>
        <dsp:cNvSpPr/>
      </dsp:nvSpPr>
      <dsp:spPr>
        <a:xfrm>
          <a:off x="0" y="550484"/>
          <a:ext cx="10214658" cy="651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4315" tIns="21590" rIns="120904" bIns="21590" numCol="1" spcCol="1270" anchor="t" anchorCtr="0">
          <a:noAutofit/>
        </a:bodyPr>
        <a:lstStyle/>
        <a:p>
          <a:pPr marL="114300" lvl="1" indent="-114300" algn="l" defTabSz="577850" rtl="0">
            <a:lnSpc>
              <a:spcPct val="100000"/>
            </a:lnSpc>
            <a:spcBef>
              <a:spcPct val="0"/>
            </a:spcBef>
            <a:spcAft>
              <a:spcPct val="20000"/>
            </a:spcAft>
            <a:buChar char="•"/>
          </a:pPr>
          <a:r>
            <a:rPr lang="en-GB" sz="1300" kern="1200" dirty="0"/>
            <a:t>Increases in activity (</a:t>
          </a:r>
          <a:r>
            <a:rPr lang="en-GB" sz="1300" kern="1200" dirty="0" err="1"/>
            <a:t>txns</a:t>
          </a:r>
          <a:r>
            <a:rPr lang="en-GB" sz="1300" kern="1200" dirty="0"/>
            <a:t>/</a:t>
          </a:r>
          <a:r>
            <a:rPr lang="en-GB" sz="1300" kern="1200" dirty="0" err="1"/>
            <a:t>mo</a:t>
          </a:r>
          <a:r>
            <a:rPr lang="en-GB" sz="1300" kern="1200" dirty="0"/>
            <a:t>)</a:t>
          </a:r>
          <a:r>
            <a:rPr lang="en-GB" sz="1300" kern="1200" dirty="0">
              <a:latin typeface="Arial"/>
            </a:rPr>
            <a:t> </a:t>
          </a:r>
          <a:endParaRPr lang="en-US" sz="1300" kern="1200" dirty="0"/>
        </a:p>
        <a:p>
          <a:pPr marL="114300" lvl="1" indent="-114300" algn="l" defTabSz="577850" rtl="0">
            <a:lnSpc>
              <a:spcPct val="90000"/>
            </a:lnSpc>
            <a:spcBef>
              <a:spcPct val="0"/>
            </a:spcBef>
            <a:spcAft>
              <a:spcPct val="20000"/>
            </a:spcAft>
            <a:buChar char="•"/>
          </a:pPr>
          <a:r>
            <a:rPr lang="en-GB" sz="1300" kern="1200" dirty="0">
              <a:latin typeface="Arial"/>
            </a:rPr>
            <a:t>Increases in deposit balance</a:t>
          </a:r>
          <a:endParaRPr lang="en-GB" sz="1300" kern="1200" dirty="0"/>
        </a:p>
        <a:p>
          <a:pPr marL="114300" lvl="1" indent="-114300" algn="l" defTabSz="577850" rtl="0">
            <a:lnSpc>
              <a:spcPct val="90000"/>
            </a:lnSpc>
            <a:spcBef>
              <a:spcPct val="0"/>
            </a:spcBef>
            <a:spcAft>
              <a:spcPct val="20000"/>
            </a:spcAft>
            <a:buChar char="•"/>
          </a:pPr>
          <a:r>
            <a:rPr lang="en-GB" sz="1300" kern="1200" dirty="0">
              <a:latin typeface="Arial"/>
            </a:rPr>
            <a:t>Increases in the customer retention rate</a:t>
          </a:r>
        </a:p>
      </dsp:txBody>
      <dsp:txXfrm>
        <a:off x="0" y="550484"/>
        <a:ext cx="10214658" cy="651014"/>
      </dsp:txXfrm>
    </dsp:sp>
    <dsp:sp modelId="{0650E956-C959-EF4E-9BBB-AC1DFDCBC29A}">
      <dsp:nvSpPr>
        <dsp:cNvPr id="0" name=""/>
        <dsp:cNvSpPr/>
      </dsp:nvSpPr>
      <dsp:spPr>
        <a:xfrm>
          <a:off x="0" y="1201499"/>
          <a:ext cx="10214658" cy="4276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GB" sz="1700" kern="1200" dirty="0">
              <a:latin typeface="Arial"/>
            </a:rPr>
            <a:t>What digital implementation do we want to explore?</a:t>
          </a:r>
        </a:p>
      </dsp:txBody>
      <dsp:txXfrm>
        <a:off x="20875" y="1222374"/>
        <a:ext cx="10172908" cy="385885"/>
      </dsp:txXfrm>
    </dsp:sp>
    <dsp:sp modelId="{1DFF694A-072D-7F45-B047-55828976E530}">
      <dsp:nvSpPr>
        <dsp:cNvPr id="0" name=""/>
        <dsp:cNvSpPr/>
      </dsp:nvSpPr>
      <dsp:spPr>
        <a:xfrm>
          <a:off x="0" y="1629134"/>
          <a:ext cx="10214658" cy="84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4315"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n-GB" sz="1300" kern="1200" dirty="0">
              <a:latin typeface="Arial"/>
            </a:rPr>
            <a:t>Alternative delivery channels</a:t>
          </a:r>
        </a:p>
        <a:p>
          <a:pPr marL="114300" lvl="1" indent="-114300" algn="l" defTabSz="577850" rtl="0">
            <a:lnSpc>
              <a:spcPct val="90000"/>
            </a:lnSpc>
            <a:spcBef>
              <a:spcPct val="0"/>
            </a:spcBef>
            <a:spcAft>
              <a:spcPct val="20000"/>
            </a:spcAft>
            <a:buChar char="•"/>
          </a:pPr>
          <a:r>
            <a:rPr lang="en-GB" sz="1300" kern="1200" dirty="0">
              <a:latin typeface="Arial"/>
            </a:rPr>
            <a:t>Digital signup and customer onboarding</a:t>
          </a:r>
        </a:p>
        <a:p>
          <a:pPr marL="114300" lvl="1" indent="-114300" algn="l" defTabSz="577850" rtl="0">
            <a:lnSpc>
              <a:spcPct val="90000"/>
            </a:lnSpc>
            <a:spcBef>
              <a:spcPct val="0"/>
            </a:spcBef>
            <a:spcAft>
              <a:spcPct val="20000"/>
            </a:spcAft>
            <a:buChar char="•"/>
          </a:pPr>
          <a:r>
            <a:rPr lang="en-GB" sz="1300" kern="1200" dirty="0">
              <a:latin typeface="Arial"/>
            </a:rPr>
            <a:t>Mobile apps and websites</a:t>
          </a:r>
        </a:p>
        <a:p>
          <a:pPr marL="114300" lvl="1" indent="-114300" algn="l" defTabSz="577850" rtl="0">
            <a:lnSpc>
              <a:spcPct val="90000"/>
            </a:lnSpc>
            <a:spcBef>
              <a:spcPct val="0"/>
            </a:spcBef>
            <a:spcAft>
              <a:spcPct val="20000"/>
            </a:spcAft>
            <a:buChar char="•"/>
          </a:pPr>
          <a:r>
            <a:rPr lang="en-GB" sz="1300" kern="1200" dirty="0">
              <a:latin typeface="Arial"/>
            </a:rPr>
            <a:t>Digital loans </a:t>
          </a:r>
        </a:p>
      </dsp:txBody>
      <dsp:txXfrm>
        <a:off x="0" y="1629134"/>
        <a:ext cx="10214658" cy="844560"/>
      </dsp:txXfrm>
    </dsp:sp>
    <dsp:sp modelId="{CA14A162-0933-AF48-86F4-2D4AA3EF5294}">
      <dsp:nvSpPr>
        <dsp:cNvPr id="0" name=""/>
        <dsp:cNvSpPr/>
      </dsp:nvSpPr>
      <dsp:spPr>
        <a:xfrm>
          <a:off x="0" y="2473695"/>
          <a:ext cx="10214658" cy="42763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GB" sz="1700" kern="1200" dirty="0">
              <a:latin typeface="Arial"/>
            </a:rPr>
            <a:t>What methods do we want to explore in detail? </a:t>
          </a:r>
        </a:p>
      </dsp:txBody>
      <dsp:txXfrm>
        <a:off x="20875" y="2494570"/>
        <a:ext cx="10172908" cy="385885"/>
      </dsp:txXfrm>
    </dsp:sp>
    <dsp:sp modelId="{1D80118F-6EC4-624F-84E9-542B43791D16}">
      <dsp:nvSpPr>
        <dsp:cNvPr id="0" name=""/>
        <dsp:cNvSpPr/>
      </dsp:nvSpPr>
      <dsp:spPr>
        <a:xfrm>
          <a:off x="0" y="2901330"/>
          <a:ext cx="10214658" cy="633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4315"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n-GB" sz="1300" kern="1200" dirty="0">
              <a:latin typeface="Arial"/>
            </a:rPr>
            <a:t>Case studies </a:t>
          </a:r>
        </a:p>
        <a:p>
          <a:pPr marL="114300" lvl="1" indent="-114300" algn="l" defTabSz="577850" rtl="0">
            <a:lnSpc>
              <a:spcPct val="90000"/>
            </a:lnSpc>
            <a:spcBef>
              <a:spcPct val="0"/>
            </a:spcBef>
            <a:spcAft>
              <a:spcPct val="20000"/>
            </a:spcAft>
            <a:buChar char="•"/>
          </a:pPr>
          <a:r>
            <a:rPr lang="en-GB" sz="1300" kern="1200" dirty="0">
              <a:latin typeface="Arial"/>
            </a:rPr>
            <a:t>More detailed segmentation</a:t>
          </a:r>
        </a:p>
        <a:p>
          <a:pPr marL="114300" lvl="1" indent="-114300" algn="l" defTabSz="577850" rtl="0">
            <a:lnSpc>
              <a:spcPct val="90000"/>
            </a:lnSpc>
            <a:spcBef>
              <a:spcPct val="0"/>
            </a:spcBef>
            <a:spcAft>
              <a:spcPct val="20000"/>
            </a:spcAft>
            <a:buChar char="•"/>
          </a:pPr>
          <a:r>
            <a:rPr lang="en-GB" sz="1300" kern="1200" dirty="0">
              <a:latin typeface="Arial"/>
            </a:rPr>
            <a:t>more qualitative analysis </a:t>
          </a:r>
        </a:p>
      </dsp:txBody>
      <dsp:txXfrm>
        <a:off x="0" y="2901330"/>
        <a:ext cx="10214658" cy="6334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61D941-AF55-3941-9935-6262C56BF12F}">
      <dsp:nvSpPr>
        <dsp:cNvPr id="0" name=""/>
        <dsp:cNvSpPr/>
      </dsp:nvSpPr>
      <dsp:spPr>
        <a:xfrm>
          <a:off x="3298031" y="2148196"/>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solidFill>
                <a:schemeClr val="bg1"/>
              </a:solidFill>
              <a:effectLst/>
              <a:latin typeface="Calibri" panose="020F0502020204030204" pitchFamily="34" charset="0"/>
            </a:rPr>
            <a:t>Out of all the digital channels implemented, which ones have the highest activity? </a:t>
          </a:r>
          <a:endParaRPr lang="en-US" sz="1100" kern="1200">
            <a:solidFill>
              <a:schemeClr val="bg1"/>
            </a:solidFill>
          </a:endParaRPr>
        </a:p>
      </dsp:txBody>
      <dsp:txXfrm>
        <a:off x="3522378" y="2372543"/>
        <a:ext cx="1083243" cy="1083243"/>
      </dsp:txXfrm>
    </dsp:sp>
    <dsp:sp modelId="{BA790CE4-BA51-FE42-8F20-4ED91CCAC7B6}">
      <dsp:nvSpPr>
        <dsp:cNvPr id="0" name=""/>
        <dsp:cNvSpPr/>
      </dsp:nvSpPr>
      <dsp:spPr>
        <a:xfrm rot="16200000">
          <a:off x="3901531" y="1590418"/>
          <a:ext cx="324937" cy="520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50272" y="1743331"/>
        <a:ext cx="227456" cy="312514"/>
      </dsp:txXfrm>
    </dsp:sp>
    <dsp:sp modelId="{F6652654-D001-4746-A533-4AC72DD83D92}">
      <dsp:nvSpPr>
        <dsp:cNvPr id="0" name=""/>
        <dsp:cNvSpPr/>
      </dsp:nvSpPr>
      <dsp:spPr>
        <a:xfrm>
          <a:off x="3298031" y="3169"/>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solidFill>
                <a:schemeClr val="bg1"/>
              </a:solidFill>
              <a:effectLst/>
              <a:latin typeface="Calibri" panose="020F0502020204030204" pitchFamily="34" charset="0"/>
            </a:rPr>
            <a:t>What made Digital financial services successful for you? Is it one specific product or many? </a:t>
          </a:r>
          <a:endParaRPr lang="en-US" sz="1100" kern="1200">
            <a:solidFill>
              <a:schemeClr val="bg1"/>
            </a:solidFill>
          </a:endParaRPr>
        </a:p>
      </dsp:txBody>
      <dsp:txXfrm>
        <a:off x="3522378" y="227516"/>
        <a:ext cx="1083243" cy="1083243"/>
      </dsp:txXfrm>
    </dsp:sp>
    <dsp:sp modelId="{11DBCF80-56B1-554A-889F-25D421528514}">
      <dsp:nvSpPr>
        <dsp:cNvPr id="0" name=""/>
        <dsp:cNvSpPr/>
      </dsp:nvSpPr>
      <dsp:spPr>
        <a:xfrm rot="20520000">
          <a:off x="4912806" y="2325152"/>
          <a:ext cx="324937" cy="520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915192" y="2444386"/>
        <a:ext cx="227456" cy="312514"/>
      </dsp:txXfrm>
    </dsp:sp>
    <dsp:sp modelId="{376274FC-A1BD-144C-AF58-CACDC957C67A}">
      <dsp:nvSpPr>
        <dsp:cNvPr id="0" name=""/>
        <dsp:cNvSpPr/>
      </dsp:nvSpPr>
      <dsp:spPr>
        <a:xfrm>
          <a:off x="5338073" y="1485346"/>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rPr>
            <a:t>What problems do you face when transferring clients to digital?</a:t>
          </a:r>
        </a:p>
      </dsp:txBody>
      <dsp:txXfrm>
        <a:off x="5562420" y="1709693"/>
        <a:ext cx="1083243" cy="1083243"/>
      </dsp:txXfrm>
    </dsp:sp>
    <dsp:sp modelId="{62048038-88C6-B747-85BE-87C56C12E297}">
      <dsp:nvSpPr>
        <dsp:cNvPr id="0" name=""/>
        <dsp:cNvSpPr/>
      </dsp:nvSpPr>
      <dsp:spPr>
        <a:xfrm rot="3240000">
          <a:off x="4526533" y="3513977"/>
          <a:ext cx="324937" cy="520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546625" y="3578717"/>
        <a:ext cx="227456" cy="312514"/>
      </dsp:txXfrm>
    </dsp:sp>
    <dsp:sp modelId="{E46ADABB-C73F-4B44-89C5-5868BFDC4EDA}">
      <dsp:nvSpPr>
        <dsp:cNvPr id="0" name=""/>
        <dsp:cNvSpPr/>
      </dsp:nvSpPr>
      <dsp:spPr>
        <a:xfrm>
          <a:off x="4558846" y="3883560"/>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Clr>
              <a:schemeClr val="accent4"/>
            </a:buClr>
            <a:buFont typeface="Arial" panose="020B0604020202020204" pitchFamily="34" charset="0"/>
            <a:buNone/>
          </a:pPr>
          <a:r>
            <a:rPr lang="en-US" sz="1100" kern="1200">
              <a:solidFill>
                <a:schemeClr val="bg1"/>
              </a:solidFill>
            </a:rPr>
            <a:t>What are strategies for MFIs to become 100% digital?</a:t>
          </a:r>
        </a:p>
      </dsp:txBody>
      <dsp:txXfrm>
        <a:off x="4783193" y="4107907"/>
        <a:ext cx="1083243" cy="1083243"/>
      </dsp:txXfrm>
    </dsp:sp>
    <dsp:sp modelId="{AAD0F255-C67C-DE46-B7D7-8E39FFC79BE4}">
      <dsp:nvSpPr>
        <dsp:cNvPr id="0" name=""/>
        <dsp:cNvSpPr/>
      </dsp:nvSpPr>
      <dsp:spPr>
        <a:xfrm rot="7560000">
          <a:off x="3276528" y="3513977"/>
          <a:ext cx="324937" cy="520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3353917" y="3578717"/>
        <a:ext cx="227456" cy="312514"/>
      </dsp:txXfrm>
    </dsp:sp>
    <dsp:sp modelId="{507C6060-B26E-874A-B20F-6E26232465B1}">
      <dsp:nvSpPr>
        <dsp:cNvPr id="0" name=""/>
        <dsp:cNvSpPr/>
      </dsp:nvSpPr>
      <dsp:spPr>
        <a:xfrm>
          <a:off x="2037215" y="3883560"/>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bg1"/>
              </a:solidFill>
            </a:rPr>
            <a:t>What is the best place to start if digital literacy is low?</a:t>
          </a:r>
        </a:p>
      </dsp:txBody>
      <dsp:txXfrm>
        <a:off x="2261562" y="4107907"/>
        <a:ext cx="1083243" cy="1083243"/>
      </dsp:txXfrm>
    </dsp:sp>
    <dsp:sp modelId="{24DD4D98-D6EC-B142-A8BD-CE0903E2ED8D}">
      <dsp:nvSpPr>
        <dsp:cNvPr id="0" name=""/>
        <dsp:cNvSpPr/>
      </dsp:nvSpPr>
      <dsp:spPr>
        <a:xfrm rot="11880000">
          <a:off x="2890256" y="2325152"/>
          <a:ext cx="324937" cy="520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rot="10800000">
        <a:off x="2985351" y="2444386"/>
        <a:ext cx="227456" cy="312514"/>
      </dsp:txXfrm>
    </dsp:sp>
    <dsp:sp modelId="{6C51A9A3-61D9-C240-962B-77D48C320A45}">
      <dsp:nvSpPr>
        <dsp:cNvPr id="0" name=""/>
        <dsp:cNvSpPr/>
      </dsp:nvSpPr>
      <dsp:spPr>
        <a:xfrm>
          <a:off x="1257988" y="1485346"/>
          <a:ext cx="1531937" cy="15319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t>Overall, do we see performance patterns of services/ products/ channels which work most?</a:t>
          </a:r>
          <a:endParaRPr lang="en-US" sz="1100" kern="1200">
            <a:solidFill>
              <a:schemeClr val="bg1"/>
            </a:solidFill>
          </a:endParaRPr>
        </a:p>
      </dsp:txBody>
      <dsp:txXfrm>
        <a:off x="1482335" y="1709693"/>
        <a:ext cx="1083243" cy="10832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61D941-AF55-3941-9935-6262C56BF12F}">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dirty="0">
              <a:solidFill>
                <a:schemeClr val="bg1"/>
              </a:solidFill>
              <a:effectLst/>
              <a:latin typeface="Calibri"/>
              <a:ea typeface="Calibri"/>
              <a:cs typeface="Calibri"/>
            </a:rPr>
            <a:t>How much business value are we creating with digital?</a:t>
          </a:r>
          <a:endParaRPr lang="en-US" sz="1100" kern="1200" dirty="0">
            <a:solidFill>
              <a:schemeClr val="bg1"/>
            </a:solidFill>
            <a:latin typeface="Calibri"/>
            <a:ea typeface="Calibri"/>
            <a:cs typeface="Calibri"/>
          </a:endParaRPr>
        </a:p>
      </dsp:txBody>
      <dsp:txXfrm>
        <a:off x="3446606" y="2702877"/>
        <a:ext cx="1234785" cy="1234785"/>
      </dsp:txXfrm>
    </dsp:sp>
    <dsp:sp modelId="{BA790CE4-BA51-FE42-8F20-4ED91CCAC7B6}">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34614" y="1986192"/>
        <a:ext cx="258771" cy="356234"/>
      </dsp:txXfrm>
    </dsp:sp>
    <dsp:sp modelId="{F6652654-D001-4746-A533-4AC72DD83D92}">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dirty="0"/>
            <a:t>What is the avg profitability of the digital customer / non digital?</a:t>
          </a:r>
          <a:endParaRPr lang="en-US" sz="1100" kern="1200" dirty="0">
            <a:solidFill>
              <a:schemeClr val="bg1"/>
            </a:solidFill>
          </a:endParaRPr>
        </a:p>
      </dsp:txBody>
      <dsp:txXfrm>
        <a:off x="3446606" y="259130"/>
        <a:ext cx="1234785" cy="1234785"/>
      </dsp:txXfrm>
    </dsp:sp>
    <dsp:sp modelId="{11DBCF80-56B1-554A-889F-25D421528514}">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935704" y="3720133"/>
        <a:ext cx="258771" cy="356234"/>
      </dsp:txXfrm>
    </dsp:sp>
    <dsp:sp modelId="{376274FC-A1BD-144C-AF58-CACDC957C67A}">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dirty="0"/>
            <a:t>What made digital financial services successful for you?</a:t>
          </a:r>
          <a:endParaRPr lang="en-US" sz="1100" kern="1200" dirty="0">
            <a:solidFill>
              <a:schemeClr val="bg1"/>
            </a:solidFill>
          </a:endParaRPr>
        </a:p>
      </dsp:txBody>
      <dsp:txXfrm>
        <a:off x="5562953" y="3924750"/>
        <a:ext cx="1234785" cy="1234785"/>
      </dsp:txXfrm>
    </dsp:sp>
    <dsp:sp modelId="{62048038-88C6-B747-85BE-87C56C12E297}">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933523" y="3720133"/>
        <a:ext cx="258771" cy="356234"/>
      </dsp:txXfrm>
    </dsp:sp>
    <dsp:sp modelId="{E46ADABB-C73F-4B44-89C5-5868BFDC4ED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dirty="0"/>
            <a:t>Have MFIs  digitized their internal process &amp; how did this impact both tasks reorganization and productivity? </a:t>
          </a:r>
          <a:endParaRPr lang="en-US" sz="1100" kern="1200" dirty="0">
            <a:solidFill>
              <a:schemeClr val="bg1"/>
            </a:solidFill>
          </a:endParaRPr>
        </a:p>
      </dsp:txBody>
      <dsp:txXfrm>
        <a:off x="1330260" y="3924750"/>
        <a:ext cx="1234785" cy="12347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61D941-AF55-3941-9935-6262C56BF12F}">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solidFill>
                <a:schemeClr val="bg1"/>
              </a:solidFill>
              <a:effectLst/>
              <a:latin typeface="Calibri" panose="020F0502020204030204" pitchFamily="34" charset="0"/>
            </a:rPr>
            <a:t>Are MFIs achieving efficiency and scale by automating loan origination?</a:t>
          </a:r>
          <a:endParaRPr lang="en-US" sz="1100" kern="1200">
            <a:solidFill>
              <a:schemeClr val="bg1"/>
            </a:solidFill>
          </a:endParaRPr>
        </a:p>
      </dsp:txBody>
      <dsp:txXfrm>
        <a:off x="3446606" y="2702877"/>
        <a:ext cx="1234785" cy="1234785"/>
      </dsp:txXfrm>
    </dsp:sp>
    <dsp:sp modelId="{BA790CE4-BA51-FE42-8F20-4ED91CCAC7B6}">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34614" y="1986192"/>
        <a:ext cx="258771" cy="356234"/>
      </dsp:txXfrm>
    </dsp:sp>
    <dsp:sp modelId="{F6652654-D001-4746-A533-4AC72DD83D92}">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t>What variables are MFIs using to score loans?</a:t>
          </a:r>
          <a:endParaRPr lang="en-US" sz="1100" kern="1200">
            <a:solidFill>
              <a:schemeClr val="bg1"/>
            </a:solidFill>
          </a:endParaRPr>
        </a:p>
      </dsp:txBody>
      <dsp:txXfrm>
        <a:off x="3446606" y="259130"/>
        <a:ext cx="1234785" cy="1234785"/>
      </dsp:txXfrm>
    </dsp:sp>
    <dsp:sp modelId="{11DBCF80-56B1-554A-889F-25D421528514}">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935704" y="3720133"/>
        <a:ext cx="258771" cy="356234"/>
      </dsp:txXfrm>
    </dsp:sp>
    <dsp:sp modelId="{376274FC-A1BD-144C-AF58-CACDC957C67A}">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t>What is the approval rate of automated loans?</a:t>
          </a:r>
          <a:endParaRPr lang="en-US" sz="1100" kern="1200">
            <a:solidFill>
              <a:schemeClr val="bg1"/>
            </a:solidFill>
          </a:endParaRPr>
        </a:p>
      </dsp:txBody>
      <dsp:txXfrm>
        <a:off x="5562953" y="3924750"/>
        <a:ext cx="1234785" cy="1234785"/>
      </dsp:txXfrm>
    </dsp:sp>
    <dsp:sp modelId="{62048038-88C6-B747-85BE-87C56C12E297}">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933523" y="3720133"/>
        <a:ext cx="258771" cy="356234"/>
      </dsp:txXfrm>
    </dsp:sp>
    <dsp:sp modelId="{E46ADABB-C73F-4B44-89C5-5868BFDC4ED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0" i="0" kern="1200"/>
            <a:t>How do we automate loan origination?</a:t>
          </a:r>
          <a:endParaRPr lang="en-US" sz="1100" kern="1200">
            <a:solidFill>
              <a:schemeClr val="bg1"/>
            </a:solidFill>
          </a:endParaRPr>
        </a:p>
      </dsp:txBody>
      <dsp:txXfrm>
        <a:off x="1330260" y="3924750"/>
        <a:ext cx="1234785" cy="12347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Google Shape;3;n">
            <a:extLst>
              <a:ext uri="{FF2B5EF4-FFF2-40B4-BE49-F238E27FC236}">
                <a16:creationId xmlns:a16="http://schemas.microsoft.com/office/drawing/2014/main" id="{BDEF1F0F-E2E3-F434-D9B3-0984284A636D}"/>
              </a:ext>
            </a:extLst>
          </p:cNvPr>
          <p:cNvSpPr txBox="1">
            <a:spLocks noGrp="1" noChangeArrowheads="1"/>
          </p:cNvSpPr>
          <p:nvPr>
            <p:ph type="hdr" idx="2"/>
          </p:nvPr>
        </p:nvSpPr>
        <p:spPr bwMode="auto">
          <a:xfrm>
            <a:off x="0" y="0"/>
            <a:ext cx="2971800" cy="457200"/>
          </a:xfrm>
          <a:prstGeom prst="rect">
            <a:avLst/>
          </a:prstGeom>
          <a:noFill/>
          <a:ln>
            <a:noFill/>
          </a:ln>
        </p:spPr>
        <p:txBody>
          <a:bodyPr vert="horz" wrap="square" lIns="91425" tIns="45700" rIns="91425" bIns="45700" numCol="1" anchor="t" anchorCtr="0" compatLnSpc="1">
            <a:prstTxWarp prst="textNoShape">
              <a:avLst/>
            </a:prstTxWarp>
          </a:bodyPr>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sym typeface="Calibri" panose="020F0502020204030204" pitchFamily="34" charset="0"/>
              </a:defRPr>
            </a:lvl1pPr>
          </a:lstStyle>
          <a:p>
            <a:pPr>
              <a:defRPr/>
            </a:pPr>
            <a:endParaRPr lang="en-US" altLang="en-US"/>
          </a:p>
        </p:txBody>
      </p:sp>
      <p:sp>
        <p:nvSpPr>
          <p:cNvPr id="22531" name="Google Shape;4;n">
            <a:extLst>
              <a:ext uri="{FF2B5EF4-FFF2-40B4-BE49-F238E27FC236}">
                <a16:creationId xmlns:a16="http://schemas.microsoft.com/office/drawing/2014/main" id="{F5F571EB-8CB7-F47C-AF89-9306D5DD1920}"/>
              </a:ext>
            </a:extLst>
          </p:cNvPr>
          <p:cNvSpPr txBox="1">
            <a:spLocks noGrp="1" noChangeArrowheads="1"/>
          </p:cNvSpPr>
          <p:nvPr>
            <p:ph type="dt" idx="10"/>
          </p:nvPr>
        </p:nvSpPr>
        <p:spPr bwMode="auto">
          <a:xfrm>
            <a:off x="3884613" y="0"/>
            <a:ext cx="2971800" cy="457200"/>
          </a:xfrm>
          <a:prstGeom prst="rect">
            <a:avLst/>
          </a:prstGeom>
          <a:noFill/>
          <a:ln>
            <a:noFill/>
          </a:ln>
        </p:spPr>
        <p:txBody>
          <a:bodyPr vert="horz" wrap="square" lIns="91425" tIns="45700" rIns="91425" bIns="45700" numCol="1" anchor="t" anchorCtr="0" compatLnSpc="1">
            <a:prstTxWarp prst="textNoShape">
              <a:avLst/>
            </a:prstTxWarp>
          </a:bodyPr>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sym typeface="Calibri" panose="020F0502020204030204" pitchFamily="34" charset="0"/>
              </a:defRPr>
            </a:lvl1pPr>
          </a:lstStyle>
          <a:p>
            <a:pPr>
              <a:defRPr/>
            </a:pPr>
            <a:endParaRPr lang="en-US" altLang="en-US"/>
          </a:p>
        </p:txBody>
      </p:sp>
      <p:sp>
        <p:nvSpPr>
          <p:cNvPr id="29700" name="Google Shape;5;n">
            <a:extLst>
              <a:ext uri="{FF2B5EF4-FFF2-40B4-BE49-F238E27FC236}">
                <a16:creationId xmlns:a16="http://schemas.microsoft.com/office/drawing/2014/main" id="{911654B4-B708-B089-6816-FBADB9C0DE29}"/>
              </a:ext>
            </a:extLst>
          </p:cNvPr>
          <p:cNvSpPr>
            <a:spLocks noGrp="1" noRot="1" noChangeAspect="1"/>
          </p:cNvSpPr>
          <p:nvPr>
            <p:ph type="sldImg" idx="3"/>
          </p:nvPr>
        </p:nvSpPr>
        <p:spPr bwMode="auto">
          <a:xfrm>
            <a:off x="381000" y="685800"/>
            <a:ext cx="6096000" cy="3429000"/>
          </a:xfrm>
          <a:custGeom>
            <a:avLst/>
            <a:gdLst>
              <a:gd name="T0" fmla="*/ 0 w 120000"/>
              <a:gd name="T1" fmla="*/ 0 h 120000"/>
              <a:gd name="T2" fmla="*/ 6096000 w 120000"/>
              <a:gd name="T3" fmla="*/ 0 h 120000"/>
              <a:gd name="T4" fmla="*/ 609600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9701" name="Google Shape;6;n">
            <a:extLst>
              <a:ext uri="{FF2B5EF4-FFF2-40B4-BE49-F238E27FC236}">
                <a16:creationId xmlns:a16="http://schemas.microsoft.com/office/drawing/2014/main" id="{B80591CB-858D-239A-38B2-A3301E7C3561}"/>
              </a:ext>
            </a:extLst>
          </p:cNvPr>
          <p:cNvSpPr txBox="1">
            <a:spLocks noGrp="1" noChangeArrowheads="1"/>
          </p:cNvSpPr>
          <p:nvPr>
            <p:ph type="body" idx="1"/>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prstTxWarp prst="textNoShape">
              <a:avLst/>
            </a:prstTxWarp>
          </a:bodyPr>
          <a:lstStyle/>
          <a:p>
            <a:pPr lvl="0"/>
            <a:endParaRPr lang="en-US" altLang="en-US">
              <a:sym typeface="Arial" panose="020B0604020202020204" pitchFamily="34" charset="0"/>
            </a:endParaRPr>
          </a:p>
        </p:txBody>
      </p:sp>
      <p:sp>
        <p:nvSpPr>
          <p:cNvPr id="22534" name="Google Shape;7;n">
            <a:extLst>
              <a:ext uri="{FF2B5EF4-FFF2-40B4-BE49-F238E27FC236}">
                <a16:creationId xmlns:a16="http://schemas.microsoft.com/office/drawing/2014/main" id="{B292802E-D684-9156-C657-900AC37DB069}"/>
              </a:ext>
            </a:extLst>
          </p:cNvPr>
          <p:cNvSpPr txBox="1">
            <a:spLocks noGrp="1" noChangeArrowheads="1"/>
          </p:cNvSpPr>
          <p:nvPr>
            <p:ph type="ftr" idx="11"/>
          </p:nvPr>
        </p:nvSpPr>
        <p:spPr bwMode="auto">
          <a:xfrm>
            <a:off x="0" y="8685213"/>
            <a:ext cx="2971800" cy="457200"/>
          </a:xfrm>
          <a:prstGeom prst="rect">
            <a:avLst/>
          </a:prstGeom>
          <a:noFill/>
          <a:ln>
            <a:noFill/>
          </a:ln>
        </p:spPr>
        <p:txBody>
          <a:bodyPr vert="horz" wrap="square" lIns="91425" tIns="45700" rIns="91425" bIns="45700" numCol="1" anchor="b" anchorCtr="0" compatLnSpc="1">
            <a:prstTxWarp prst="textNoShape">
              <a:avLst/>
            </a:prstTxWarp>
          </a:bodyPr>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sym typeface="Calibri" panose="020F0502020204030204" pitchFamily="34" charset="0"/>
              </a:defRPr>
            </a:lvl1pPr>
          </a:lstStyle>
          <a:p>
            <a:pPr>
              <a:defRPr/>
            </a:pPr>
            <a:endParaRPr lang="en-US" altLang="en-US"/>
          </a:p>
        </p:txBody>
      </p:sp>
      <p:sp>
        <p:nvSpPr>
          <p:cNvPr id="22535" name="Google Shape;8;n">
            <a:extLst>
              <a:ext uri="{FF2B5EF4-FFF2-40B4-BE49-F238E27FC236}">
                <a16:creationId xmlns:a16="http://schemas.microsoft.com/office/drawing/2014/main" id="{598E5526-98EB-DB8B-ED02-DC408EA78BB7}"/>
              </a:ext>
            </a:extLst>
          </p:cNvPr>
          <p:cNvSpPr txBox="1">
            <a:spLocks noGrp="1" noChangeArrowheads="1"/>
          </p:cNvSpPr>
          <p:nvPr>
            <p:ph type="sldNum" idx="12"/>
          </p:nvPr>
        </p:nvSpPr>
        <p:spPr bwMode="auto">
          <a:xfrm>
            <a:off x="3884613" y="8685213"/>
            <a:ext cx="2971800" cy="457200"/>
          </a:xfrm>
          <a:prstGeom prst="rect">
            <a:avLst/>
          </a:prstGeom>
          <a:noFill/>
          <a:ln>
            <a:noFill/>
          </a:ln>
        </p:spPr>
        <p:txBody>
          <a:bodyPr vert="horz" wrap="square" lIns="91425" tIns="45700" rIns="91425" bIns="45700" numCol="1" anchor="b" anchorCtr="0" compatLnSpc="1">
            <a:prstTxWarp prst="textNoShape">
              <a:avLst/>
            </a:prstTxWarp>
          </a:bodyPr>
          <a:lstStyle>
            <a:lvl1pPr algn="r" eaLnBrk="1" hangingPunct="1">
              <a:buClr>
                <a:srgbClr val="000000"/>
              </a:buClr>
              <a:buSzPts val="1200"/>
              <a:buFont typeface="Arial" panose="020B0604020202020204" pitchFamily="34" charset="0"/>
              <a:buNone/>
              <a:defRPr sz="1200" smtClean="0">
                <a:latin typeface="Calibri" panose="020F0502020204030204" pitchFamily="34" charset="0"/>
                <a:cs typeface="Calibri" panose="020F0502020204030204" pitchFamily="34" charset="0"/>
                <a:sym typeface="Calibri" panose="020F0502020204030204" pitchFamily="34" charset="0"/>
              </a:defRPr>
            </a:lvl1pPr>
          </a:lstStyle>
          <a:p>
            <a:pPr>
              <a:defRPr/>
            </a:pPr>
            <a:fld id="{27F8679F-8F00-1241-A583-CF81F2E84C68}" type="slidenum">
              <a:rPr lang="en-US" altLang="en-US"/>
              <a:pPr>
                <a:defRPr/>
              </a:pPr>
              <a:t>‹#›</a:t>
            </a:fld>
            <a:endParaRPr lang="en-US" altLang="en-US"/>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0" fontAlgn="base" latinLnBrk="0" hangingPunct="0">
              <a:lnSpc>
                <a:spcPct val="115000"/>
              </a:lnSpc>
              <a:spcBef>
                <a:spcPts val="0"/>
              </a:spcBef>
              <a:spcAft>
                <a:spcPts val="0"/>
              </a:spcAft>
              <a:buClr>
                <a:srgbClr val="000000"/>
              </a:buClr>
              <a:buSzTx/>
              <a:buFont typeface="Arial" panose="020B0604020202020204" pitchFamily="34" charset="0"/>
              <a:buNone/>
              <a:tabLst/>
              <a:defRPr/>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 would like to welcome you all to this 5</a:t>
            </a:r>
            <a:r>
              <a:rPr lang="en-US" sz="1800" kern="100"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and final session of the Data Bootcamp series.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As a reminder, this is the primary objective of the data bootcamp, and this is the reason we have gone through all the work of building the dashboards &gt; to get to this point where we can start using our data to start asking questions about what's happening in our implementations, and ask the bigger questions when we put all of our experiences together, what can we say about what's driving customer adoption.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Congratulations for getting here. There's been a lot of work, and this is where it all pays off.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main objective of this session is to take stock of what we were able to accomplish in this short time together and give some pointers about going from the creation of the dashboards to the analysis of the insights they generated.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07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4273" name="Google Shape;178;g15915369887_0_225:notes">
            <a:extLst>
              <a:ext uri="{FF2B5EF4-FFF2-40B4-BE49-F238E27FC236}">
                <a16:creationId xmlns:a16="http://schemas.microsoft.com/office/drawing/2014/main" id="{FC35B6AE-ECA0-A682-B1F5-E918D507090E}"/>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As a next step to this, we recommend that you pause and reflect of the trends that interest you.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Note that this is an iterative process, as very early, in the Segmentation phase, you were also asked to reflect on this to help you refine your definition of Digital Customers.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Now that you see the data, you can think of  what additional data would help you.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Think of yourselves as sitting here in front of a whiteboard, very much like in a brainstorming session.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Here, we lacked time for all of you to complete the dashboards and therefore this part of today’s session is not based on your collective data and trends, but we will hear from a few of you about their organizations’ data and trends.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recommend that – in addition to doing this exercise within your own organizations – you also do it as a group when your dashboards are complete so that you can learn from your peers.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Let’s look at a few ways to approach the analysis. I am going to go through these quickly in the interest of time but they will give you some examples that you can then explore within your network.</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54274" name="Google Shape;179;g15915369887_0_225:notes">
            <a:extLst>
              <a:ext uri="{FF2B5EF4-FFF2-40B4-BE49-F238E27FC236}">
                <a16:creationId xmlns:a16="http://schemas.microsoft.com/office/drawing/2014/main" id="{0EE03D09-10EE-BF7A-9DD2-30C2635C5115}"/>
              </a:ext>
            </a:extLst>
          </p:cNvPr>
          <p:cNvSpPr>
            <a:spLocks noGrp="1" noRot="1" noChangeAspect="1" noTextEdit="1"/>
          </p:cNvSpPr>
          <p:nvPr>
            <p:ph type="sldImg" idx="2"/>
          </p:nvPr>
        </p:nvSpPr>
        <p:spPr>
          <a:noFill/>
          <a:ln>
            <a:headEnd/>
            <a:tailEn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6321" name="Google Shape;190;p12:notes">
            <a:extLst>
              <a:ext uri="{FF2B5EF4-FFF2-40B4-BE49-F238E27FC236}">
                <a16:creationId xmlns:a16="http://schemas.microsoft.com/office/drawing/2014/main" id="{82F815F0-AD7C-2020-6874-9CD88191F403}"/>
              </a:ext>
            </a:extLst>
          </p:cNvPr>
          <p:cNvSpPr txBox="1">
            <a:spLocks noGrp="1" noChangeArrowheads="1"/>
          </p:cNvSpPr>
          <p:nvPr>
            <p:ph type="body" idx="1"/>
          </p:nvPr>
        </p:nvSpPr>
        <p:spPr>
          <a:noFill/>
        </p:spPr>
        <p:txBody>
          <a:bodyPr/>
          <a:lstStyle/>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56322" name="Google Shape;191;p12:notes">
            <a:extLst>
              <a:ext uri="{FF2B5EF4-FFF2-40B4-BE49-F238E27FC236}">
                <a16:creationId xmlns:a16="http://schemas.microsoft.com/office/drawing/2014/main" id="{062E96EE-EB43-C8FC-6B99-980F657C6915}"/>
              </a:ext>
            </a:extLst>
          </p:cNvPr>
          <p:cNvSpPr>
            <a:spLocks noGrp="1" noRot="1" noChangeAspect="1" noTextEdit="1"/>
          </p:cNvSpPr>
          <p:nvPr>
            <p:ph type="sldImg" idx="2"/>
          </p:nvPr>
        </p:nvSpPr>
        <p:spPr>
          <a:noFill/>
          <a:ln>
            <a:headEnd/>
            <a:tailEn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5169" name="Google Shape;190;p12:notes">
            <a:extLst>
              <a:ext uri="{FF2B5EF4-FFF2-40B4-BE49-F238E27FC236}">
                <a16:creationId xmlns:a16="http://schemas.microsoft.com/office/drawing/2014/main" id="{963FAE39-E2AE-9307-2E17-5404BCE78797}"/>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One tool that we have is to start by finding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implementations that are similar but have very different results.</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I'm going to give you an example of this, because this, this is often where we have an opportunity to find out what's working and what's not working.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we have customer acquisition graphs from two different implementations. You will notice that they're both quite large institutions. Their digital implementations are mature. They've been doing them for a long time.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 the left, we have an institution that has steadily been growing, with the total number of customers growing slightly every year, but the migration of customers from traditional to digital has been going even faster, and so now they have more digital customers than traditional and they've been doing this for a long time.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company on the right has had a faster growth curve, and you can see the existing to bank customers migrating over in the orange and the addition of new customers (in grey). But you also notice in this one on the right that the traditional customers have been growing as well. All segments have been growing. That's just an initial observation between these two companies.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They also, by the way, have a similar composition of digital products and alternative delivery channels, and agent networks are a very big part of both of these companies, so they're offering a similar digital infrastructure to their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35170" name="Google Shape;191;p12:notes">
            <a:extLst>
              <a:ext uri="{FF2B5EF4-FFF2-40B4-BE49-F238E27FC236}">
                <a16:creationId xmlns:a16="http://schemas.microsoft.com/office/drawing/2014/main" id="{61AB71E3-3E10-498B-B5CA-88164B840122}"/>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7217" name="Google Shape;190;p12:notes">
            <a:extLst>
              <a:ext uri="{FF2B5EF4-FFF2-40B4-BE49-F238E27FC236}">
                <a16:creationId xmlns:a16="http://schemas.microsoft.com/office/drawing/2014/main" id="{CFE951ED-40A4-BD79-70A6-4AD55164A4A0}"/>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Another interesting analysis is to look at the activity segmentation for similar implementations to show some of the differences that we see. [NOTE THAT IT’S NOT ONLY THE DIGITAL IMPLEMENTATION THAT SHOULD BE SIMILAR, BUT ALSO THE RESIDUAL ‘TRADITIONAL’ACTIVITIES’, IF WE WANT TO COMPAREAPPLES TO APPLES].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 on the left, we see digital and traditional activity segments.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we see, first off, that there are some inactive digital customers, but a very reasonable amount. For the traditional customers, on the other hand, by far the majority of them are inactive in the month.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 we see a very, very stark difference there, with a very significant positive impact on the on the digital customers. And in the digital customers, we also see a fairly healthy segmentation: You have about half of the customers doing 1-2 transactions, but also you see growing numbers of the middle (3-4 transactions) and high transacting customers (&gt; 5 transactions).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This is the kind of graph that you want to see.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Whereas in the traditional customers, you're seeing their numbers diminishing.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If you look at the one on the right, you see a very different trend.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On the right, we are seeing the total number of digital customers is growing significantly. But as they grow, the number of active customers is staying almost the same, and the number of inactive customers is increasing very significantly, and that means that this company is acquiring a lot of digital customers, but most of them are going inactive as soon as they're acquired.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it's showing (on the bottom right graph) that the number of active traditional customers is actually growing slowly over time. Customers are joining the institution and choosing to be traditional customers, and the number of them that are becoming active is increasing. The number of inactive customers is also increasing.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so this is a very interesting point. This company is acquiring a lot of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new traditional customers are actually becoming active at a better rate than the new digital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Now, interestingly, the balance sheet of both of these companies is growing, so there's much more to explore here.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point is to show, that these are two very different trends, one of them seeing the adoption of digital, and much better behavior. [DEFINE WHAT A GOOD BEHAVIOR IS- DEPENDS ON THE SITUATION AND THE MIX OF PRODUCTS].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the other one is seeing rapid acquisition of customers, many of them digital, but very little activity out of those new customers. And in fact, its traditional channels seem to be retaining customers better than the digital.</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Here we have two institutions. They have implemented very similar kinds of digital products and channels. They are both healthy institutions. They are growing. Their balance sheets are growing, their financial statements are strong, and yet what we see underneath are two very different customer behavior trends, which very likely, in the long run, would lead to very different financial results.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 if you see examples of this when you compare your data within your network, you can invite the companies to talk about this, or talk about what they think is working and what is not working.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This</a:t>
            </a: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is an opportunity within your network when you have similar institutions that are seeing both strong financial results, but underlying different customer behavior trends - to invite those institutions and have them share why they think this is happening and what explains these different customer behaviors.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en-US" sz="1800"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There's a lot of insight to be had there, because obviously, the part of their implementation that's working is working really well. So that's another really interesting thing. As we dive down into this and we find out how they are you growing when so many of their customers are inactive]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37218" name="Google Shape;191;p12:notes">
            <a:extLst>
              <a:ext uri="{FF2B5EF4-FFF2-40B4-BE49-F238E27FC236}">
                <a16:creationId xmlns:a16="http://schemas.microsoft.com/office/drawing/2014/main" id="{0C742311-CAFE-BB3E-84A2-FFED8B551773}"/>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8241" name="Google Shape;190;p12:notes">
            <a:extLst>
              <a:ext uri="{FF2B5EF4-FFF2-40B4-BE49-F238E27FC236}">
                <a16:creationId xmlns:a16="http://schemas.microsoft.com/office/drawing/2014/main" id="{AFC752C7-4180-DE61-DFBF-18EF407C72E0}"/>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Another approach that we have is to look at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cases where adoption just takes off really fast</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here is an example.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top is traditional customers and the bottom is digital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blue represents small to medium value deposit accounts (from$10 to $1,000) and the black, higher value accounts (&gt; $1,000).</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what's interesting is that starting in August of 2022, you see a very significant change. Something changed that affected both traditional and digital customers, even if it affected them slightly differently.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 see that the digital customers have more high value depositors. But the most interesting thing about this graph is whatever this company did had a profound impact on its customers’ deposit behavior.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These are the kind of trends this is also very interesting to dive into, because whatever they did was successful. They obviously launched a product service campaign that affected both their traditional and their digital customers, and it worked.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When we see these kinds of results in the data, it's a good signal to know more about it. What did they do? What did they find out when they did this? Because obviously, there is something here that customers like. And in fact, in this case, it wasn't even necessarily the digital part of it, because traditional customers are increasing their digital transactions as well.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There are a number of reasons why this could be (i.e., there was any increase in the rate of interest that the clients were earning from these deposits) which are worth getting into.</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Let’s look at another example.</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38242" name="Google Shape;191;p12:notes">
            <a:extLst>
              <a:ext uri="{FF2B5EF4-FFF2-40B4-BE49-F238E27FC236}">
                <a16:creationId xmlns:a16="http://schemas.microsoft.com/office/drawing/2014/main" id="{BB08FFD7-15CA-F067-A4A8-2F7031BF3179}"/>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9265" name="Google Shape;190;p12:notes">
            <a:extLst>
              <a:ext uri="{FF2B5EF4-FFF2-40B4-BE49-F238E27FC236}">
                <a16:creationId xmlns:a16="http://schemas.microsoft.com/office/drawing/2014/main" id="{273DF20B-A035-5C55-BF43-220B7E109333}"/>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This</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is something else that we see quite frequently, that in the follow up loan rate, we see a change like this.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in this particular case, we see the digital clients, roughly at a 10% loan renewal rate, but the traditional clients, in this case, have this abrupt increase, and there again, we say:</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What happened? What did you do?</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this is interesting, because obviously the digital channel or the digital product is not what's driving the behavior. These are traditional customers. This is probably more of a product related issue, where somehow they changed the customer experience, or their policies, or business rules.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Whatever they did had a significant change for the traditional clients.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Once again, anytime we get a change like this, it's worth knowing why. What did you do? What are the differences between what you’re offering your traditional clients and your digital clients?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Ok, now, it’s equally interesting to look at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large decreases in activity.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39266" name="Google Shape;191;p12:notes">
            <a:extLst>
              <a:ext uri="{FF2B5EF4-FFF2-40B4-BE49-F238E27FC236}">
                <a16:creationId xmlns:a16="http://schemas.microsoft.com/office/drawing/2014/main" id="{5AE8D0D5-8A5F-593B-AAE2-85DFFC8E804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0289" name="Google Shape;190;p12:notes">
            <a:extLst>
              <a:ext uri="{FF2B5EF4-FFF2-40B4-BE49-F238E27FC236}">
                <a16:creationId xmlns:a16="http://schemas.microsoft.com/office/drawing/2014/main" id="{E1FEE925-FD20-68B2-3D4E-ACB9B09093F9}"/>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let’s look at 2 examples, where we see in each the follow-up rate for digital and for traditional loans.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In the first example, we see a more or less steady decline during the year 2021 until now, slightly better for digital, but both of them declining.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40290" name="Google Shape;191;p12:notes">
            <a:extLst>
              <a:ext uri="{FF2B5EF4-FFF2-40B4-BE49-F238E27FC236}">
                <a16:creationId xmlns:a16="http://schemas.microsoft.com/office/drawing/2014/main" id="{2D068CCC-411D-F379-3778-E43D5C1B6507}"/>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1313" name="Google Shape;190;p12:notes">
            <a:extLst>
              <a:ext uri="{FF2B5EF4-FFF2-40B4-BE49-F238E27FC236}">
                <a16:creationId xmlns:a16="http://schemas.microsoft.com/office/drawing/2014/main" id="{F89060C9-6F6B-8F02-A9B4-B60BEAC06DE9}"/>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In this second example, we see a trend that is longer - even pre covid – that shows a decline in the follow-up loan rate, even though there is some activity there in the digital line going up and down around COVID, they end up very close to each other.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in both of these cases, it’s very interesting to know what happened.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Now for a lot of companies, we know that during COVID, the conditions we had to manage had huge impacts on our portfolios: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had to manage portfolio and arrears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had to manage enormous amount of uncertainty</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so obviously, during the time period that we're measuring, COVID is a big is a big part of it, but it's nevertheless interesting to review what happened.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 lot of institutions changed their underwriting requirements and began rejecting a lot of loans during COVID. And sometimes that explains why we have these ups and downs in this second example. There may be interesting information there. As we go back and we try to look at trends, we need to interpret the huge impact COVID had on operations.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we started rejecting clients because of our own funding was constrained given COVID, that was a reality and something we needed to do. But there may be other cases where we changed our loan conditions and they simply just became less favorable to clients who didn’t want them anymore, and if that's the case, then it's probably worth examining and reviewing when things can be reversed or improved.</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41314" name="Google Shape;191;p12:notes">
            <a:extLst>
              <a:ext uri="{FF2B5EF4-FFF2-40B4-BE49-F238E27FC236}">
                <a16:creationId xmlns:a16="http://schemas.microsoft.com/office/drawing/2014/main" id="{E7D2FC79-4C06-96B7-ECA6-18D4CB7A4899}"/>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61" name="Google Shape;190;p12:notes">
            <a:extLst>
              <a:ext uri="{FF2B5EF4-FFF2-40B4-BE49-F238E27FC236}">
                <a16:creationId xmlns:a16="http://schemas.microsoft.com/office/drawing/2014/main" id="{4B819A47-0F7C-20C1-F618-8F3E0A43F7FD}"/>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Another approach is we look at institutions that have been around for a long time, and it gives us a certain amount of statistical significance to work with.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here I'm using an example of, you know, I think this graph goes back to again. I can't see the numbers. I think it goes back to 2004, so roughly 20 years.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You're seeing a very, very long time trend of fairly steady growth in both traditional and digital clients.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if you look at the graph on the top right, the customer journey, you see a long, gentle upward trend. Customers are joining. They don't change their behavior rapidly. They change it a bit, but consistently over time. Immediately we see there is great consistency in this institution.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then in the middle of all of this, we see, in recent times, a fairly significant increase in the loan renewal rate (bottom right graph), both traditional clients and for digital clients.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When we have these kinds of rich, long data sets and we see a trend like that, we have a lot to deal with. We obviously have in the background, a long history of consistent offering of products and services, consistent procedures and operations – and probably consistent conditions. And this company did something that changed the way people are renewing their loans. And obviously this is a very positive impact on the company, because they're growing their portfolio with more customers renewing their loans.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This is almost a laboratory – it gives us an opportunity to really examine a situation where you had a very consistent situation, and then you made change.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 made a change, and that change had an impact.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It gives us more certainty about interpreting what was the reason that caused that.</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to research those reasons, you could go find those customers who are renewing at a faster rate and go talk to them to learn more about their motivations.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ptos" panose="020B0004020202020204" pitchFamily="34" charset="0"/>
                <a:ea typeface="Times New Roman" panose="02020603050405020304" pitchFamily="18" charset="0"/>
                <a:cs typeface="Times New Roman" panose="02020603050405020304" pitchFamily="18" charset="0"/>
              </a:rPr>
              <a:t> </a:t>
            </a: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 would first look at all of your borrowers, and create a sub-segment for the customers who took out follow up loans. You would then compare their activity rate to the customers who took out a first loan and did not take out a second. You would run the dashboards again on all of them and see  trends, see if there were clues as to why.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then you would develop a survey and go talk to them.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ptos" panose="020B0004020202020204" pitchFamily="34" charset="0"/>
                <a:ea typeface="Times New Roman" panose="02020603050405020304" pitchFamily="18" charset="0"/>
                <a:cs typeface="Times New Roman" panose="02020603050405020304" pitchFamily="18" charset="0"/>
              </a:rPr>
              <a:t> </a:t>
            </a:r>
          </a:p>
          <a:p>
            <a:pPr marL="0" marR="0">
              <a:lnSpc>
                <a:spcPct val="115000"/>
              </a:lnSpc>
              <a:spcBef>
                <a:spcPts val="0"/>
              </a:spcBef>
              <a:spcAft>
                <a:spcPts val="0"/>
              </a:spcAft>
            </a:pPr>
            <a:r>
              <a:rPr lang="en-US" sz="1800" i="0" kern="100" dirty="0">
                <a:effectLst/>
                <a:latin typeface="Aptos" panose="020B0004020202020204" pitchFamily="34" charset="0"/>
                <a:ea typeface="Times New Roman" panose="02020603050405020304" pitchFamily="18" charset="0"/>
                <a:cs typeface="Times New Roman" panose="02020603050405020304" pitchFamily="18" charset="0"/>
              </a:rPr>
              <a:t>[How long does it take to catch a trend?]</a:t>
            </a:r>
          </a:p>
          <a:p>
            <a:pPr marL="0" marR="0">
              <a:lnSpc>
                <a:spcPct val="115000"/>
              </a:lnSpc>
              <a:spcBef>
                <a:spcPts val="0"/>
              </a:spcBef>
              <a:spcAft>
                <a:spcPts val="0"/>
              </a:spcAft>
            </a:pPr>
            <a:r>
              <a:rPr lang="en-US" sz="1800" i="0" kern="100" dirty="0">
                <a:effectLst/>
                <a:latin typeface="Aptos" panose="020B0004020202020204" pitchFamily="34" charset="0"/>
                <a:ea typeface="Times New Roman" panose="02020603050405020304" pitchFamily="18" charset="0"/>
                <a:cs typeface="Times New Roman" panose="02020603050405020304" pitchFamily="18" charset="0"/>
              </a:rPr>
              <a:t>It typically takes 6-9months to really catch a trend. </a:t>
            </a: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if you introduce a new product or a new channel, you would immediately suspect a sub segment of customers to adopt them, you will watch how are these people as they adopt this new product service? How does their behavior change? But you need a certain number of data points.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You probably can't be very confident until about six months. But you every single month, when you do the new dashboard and you look at it, although you cannot be confident in the total trajectory of the trend because you only have one or two or three data points, you can certainly be out there talking to those people.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So you should start segmenting your customers immediately. You start creating the dashboards. You probably won’t show the dashboards to anybody until MONTH six, but in the meantime, you sub segment those customers, and you go out and do qualitative research with them and talk with them. You say “Hey, I see that you're using this new product and service. What are you thinking?”</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You should also talk to the people who are not adopting it, and ask them: “Hey, we introduced this new product. How come you're not using it?”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i="0" kern="100" dirty="0">
                <a:effectLst/>
                <a:latin typeface="Arial" panose="020B0604020202020204" pitchFamily="34" charset="0"/>
                <a:ea typeface="Times New Roman" panose="02020603050405020304" pitchFamily="18" charset="0"/>
                <a:cs typeface="Times New Roman" panose="02020603050405020304" pitchFamily="18" charset="0"/>
              </a:rPr>
              <a:t>The recommendation would be to do qualitative analysis for the first six months until you have enough data to draw a statistically significant trend line.</a:t>
            </a:r>
            <a:endParaRPr lang="en-US" sz="1800" i="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43362" name="Google Shape;191;p12:notes">
            <a:extLst>
              <a:ext uri="{FF2B5EF4-FFF2-40B4-BE49-F238E27FC236}">
                <a16:creationId xmlns:a16="http://schemas.microsoft.com/office/drawing/2014/main" id="{4065FA0C-906A-EAFB-EAFC-DC117D8CCCBE}"/>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5409" name="Google Shape;190;p12:notes">
            <a:extLst>
              <a:ext uri="{FF2B5EF4-FFF2-40B4-BE49-F238E27FC236}">
                <a16:creationId xmlns:a16="http://schemas.microsoft.com/office/drawing/2014/main" id="{C5C7CFEB-2592-0C59-52A4-CDC18E25F33F}"/>
              </a:ext>
            </a:extLst>
          </p:cNvPr>
          <p:cNvSpPr txBox="1">
            <a:spLocks noGrp="1" noChangeArrowheads="1"/>
          </p:cNvSpPr>
          <p:nvPr>
            <p:ph type="body" idx="1"/>
          </p:nvPr>
        </p:nvSpPr>
        <p:spPr>
          <a:noFill/>
          <a:ln/>
        </p:spPr>
        <p:txBody>
          <a:bodyPr/>
          <a:lstStyle/>
          <a:p>
            <a:pPr marL="0" marR="0">
              <a:lnSpc>
                <a:spcPct val="115000"/>
              </a:lnSpc>
              <a:spcBef>
                <a:spcPts val="0"/>
              </a:spcBef>
              <a:spcAft>
                <a:spcPts val="0"/>
              </a:spcAft>
            </a:pP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Next, let’s look at doers and non-doers – or who is transacting and who is not transacting.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 can segment your doers and non-doers and just go out and you ask your clients why they are transacting or not. This is in fact one of the most useful way to answer questions you might have, and you can pretty comprehensive insights from a relatively small number of clients (less than 15), especially during the early phase, when you just want to validate what's going on and have a general direction. It’s quick, it's cheap, and it is effective to go out and pick 12 people who are doing what you would like them to do, and there's 12 people who are not, and you ask them why and you listen to their stories.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Here is an example here of how you find which 12 people to be asking.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you look at the graphs on the left, on the left, the first, on top, shows a company that has been growing very, very aggressively, and it's been adding its digital customers. You can see a big growth in digital customers, and you see that their traditional customers started to plateau years ago, and that's because this company had a very aggressive and comprehensive rollout of digital channels and products. Basically all of its new customers are digital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Now, if you look at the activity graphs, the bottom graphs on the left, the activity graph shows you that the traditional customers are almost all inactive. There's a very, very thin blue line on the top that shows you that handful of traditional customers are transacting.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below that you see the digital customers.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What is interesting about this graph is that although the number of digital customers is growing - again, the top dashboard shows you that very rapid growth - this graph on the bottom left is showing you that the actual number of customers who transact in the month is decreasing significantly.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orange line started at roughly 40,000 active customers back in January of 2019 and in July 2022 it was at 26,000.now today, 26,000 active customers, so the number of active digital customers reduced significantly.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big picture, we're saying, this is a company doing huge campaigns bringing in customers. The number of active customers is actually decreasing by a lot.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This company is seeing very significant growth in its balance sheet and its profit loss statements. It is very successful and the shareholders likely are very happy about this company.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what explains that? And this graph on the right gives us a clue.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This graph on the right is showing you the average number of transactions in a month. The graph for the traditional customers shows you that something happened in the last two months of 2022 where the number of transactions jumped significantly, but otherwise, the traditional customers have been doing about one and a half transactions per month, and that really hasn't changed - again, with exception of these last two months.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But if you look at the digital customers, you see from 2019 – during the same period when the the number of active customers went down - a rapid growth in the average number of transactions that the active customers are doing.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It goes from roughly 6.5 all the way to 13.5 and a half. It more than doubles.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What's happening in this company is that it is developing a smaller group of super users.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colors in this graph are telling you what kind of transactions that these customers do, and you can see that there is a very significant distribution. They've adopted bill pay that bottom red, it means that this company rolled out bill pay and their customers are using cards, they're doing cash withdrawals. The long list of transaction types on the right shows you the different kinds of transactions customers are doing.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so what we see here is that that this company is developing in a way that is attracting a set of super users. These are the people who adopt and stay with this company and love it.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They're using it for basically all of their full range of banking services. So then we think: who are these people? Quite a few people are choosing not to stay with us, but the ones who choose to stay are just adopting our services spectacularly. Who are these people, and what is it that they like about our services?  Why do some people love us and bring all their banking to us?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why do some people drop out? What's the difference? Could it be young people? Are super users less than 35 years old with smartphones? Are they women? Could it be there's a big difference between women and men? </a:t>
            </a:r>
            <a:b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with this approach of looking at doers and non-doers again, you see immediately who your doers are and can inquire further.</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a:buSzPts val="1400"/>
              <a:buFont typeface="Arial" panose="020B0604020202020204" pitchFamily="34" charset="0"/>
              <a:buNone/>
            </a:pPr>
            <a:endParaRPr lang="en-US" altLang="en-US" dirty="0">
              <a:latin typeface="Arial" panose="020B0604020202020204" pitchFamily="34" charset="0"/>
              <a:cs typeface="Arial" panose="020B0604020202020204" pitchFamily="34" charset="0"/>
            </a:endParaRPr>
          </a:p>
        </p:txBody>
      </p:sp>
      <p:sp>
        <p:nvSpPr>
          <p:cNvPr id="145410" name="Google Shape;191;p12:notes">
            <a:extLst>
              <a:ext uri="{FF2B5EF4-FFF2-40B4-BE49-F238E27FC236}">
                <a16:creationId xmlns:a16="http://schemas.microsoft.com/office/drawing/2014/main" id="{88837B90-8421-F200-381A-8A55904BAF12}"/>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1" name="Google Shape;171;g15915369887_0_1:notes">
            <a:extLst>
              <a:ext uri="{FF2B5EF4-FFF2-40B4-BE49-F238E27FC236}">
                <a16:creationId xmlns:a16="http://schemas.microsoft.com/office/drawing/2014/main" id="{7618EC87-0E45-E5B5-BB49-83E1532FD2C3}"/>
              </a:ext>
            </a:extLst>
          </p:cNvPr>
          <p:cNvSpPr txBox="1">
            <a:spLocks noGrp="1"/>
          </p:cNvSpPr>
          <p:nvPr>
            <p:ph type="body" idx="1"/>
          </p:nvPr>
        </p:nvSpPr>
        <p:spPr>
          <a:noFill/>
          <a:ln/>
        </p:spPr>
        <p:txBody>
          <a:bodyPr spcFirstLastPara="1">
            <a:noAutofit/>
          </a:bodyPr>
          <a:lstStyle/>
          <a:p>
            <a:pPr marL="342900" marR="0" lvl="0" indent="-342900">
              <a:lnSpc>
                <a:spcPct val="115000"/>
              </a:lnSpc>
              <a:spcBef>
                <a:spcPts val="0"/>
              </a:spcBef>
              <a:spcAft>
                <a:spcPts val="0"/>
              </a:spcAft>
              <a:buSzPts val="1100"/>
              <a:buFont typeface="Arial" panose="020B0604020202020204" pitchFamily="34" charset="0"/>
              <a:buAutoNum type="arabicPeriod"/>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will start by taking stock of the data that we have in front of us now, and what our options for getting to the discussions we want to have</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SzPts val="1100"/>
              <a:buFont typeface="Arial" panose="020B0604020202020204" pitchFamily="34" charset="0"/>
              <a:buAutoNum type="arabicPeriod"/>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will have a couple reflections on methodology for interpreting our findings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SzPts val="1100"/>
              <a:buFont typeface="Arial" panose="020B0604020202020204" pitchFamily="34" charset="0"/>
              <a:buAutoNum type="arabicPeriod"/>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then we will dive into the trends and insights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ptos" panose="020B0004020202020204" pitchFamily="34" charset="0"/>
                <a:ea typeface="Times New Roman" panose="02020603050405020304" pitchFamily="18" charset="0"/>
                <a:cs typeface="Times New Roman" panose="02020603050405020304" pitchFamily="18" charset="0"/>
              </a:rPr>
              <a:t> </a:t>
            </a:r>
          </a:p>
          <a:p>
            <a:pPr marL="139700" indent="0" eaLnBrk="1" fontAlgn="auto" hangingPunct="1">
              <a:spcBef>
                <a:spcPts val="0"/>
              </a:spcBef>
              <a:spcAft>
                <a:spcPts val="0"/>
              </a:spcAft>
              <a:buSzPts val="1400"/>
              <a:buFont typeface="Arial"/>
              <a:buNone/>
              <a:defRPr/>
            </a:pPr>
            <a:endParaRPr sz="1200" dirty="0">
              <a:solidFill>
                <a:schemeClr val="dk1"/>
              </a:solidFill>
              <a:latin typeface="Calibri"/>
              <a:ea typeface="Calibri"/>
              <a:cs typeface="Calibri"/>
              <a:sym typeface="Calibri"/>
            </a:endParaRPr>
          </a:p>
        </p:txBody>
      </p:sp>
      <p:sp>
        <p:nvSpPr>
          <p:cNvPr id="33794" name="Google Shape;172;g15915369887_0_1:notes">
            <a:extLst>
              <a:ext uri="{FF2B5EF4-FFF2-40B4-BE49-F238E27FC236}">
                <a16:creationId xmlns:a16="http://schemas.microsoft.com/office/drawing/2014/main" id="{0653AC68-C0DC-D548-8779-980A493F3CF4}"/>
              </a:ext>
            </a:extLst>
          </p:cNvPr>
          <p:cNvSpPr>
            <a:spLocks noGrp="1" noRot="1" noChangeAspect="1" noTextEdit="1"/>
          </p:cNvSpPr>
          <p:nvPr>
            <p:ph type="sldImg" idx="2"/>
          </p:nvPr>
        </p:nvSpPr>
        <p:spPr>
          <a:noFill/>
          <a:ln>
            <a:headEnd/>
            <a:tailEn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2465" name="Google Shape;186;g1cb5c59a2a2_0_1:notes">
            <a:extLst>
              <a:ext uri="{FF2B5EF4-FFF2-40B4-BE49-F238E27FC236}">
                <a16:creationId xmlns:a16="http://schemas.microsoft.com/office/drawing/2014/main" id="{FB942B0F-4303-6BB4-46BF-8E3B0C272E1B}"/>
              </a:ext>
            </a:extLst>
          </p:cNvPr>
          <p:cNvSpPr txBox="1">
            <a:spLocks noGrp="1" noChangeArrowheads="1"/>
          </p:cNvSpPr>
          <p:nvPr>
            <p:ph type="body" idx="1"/>
          </p:nvPr>
        </p:nvSpPr>
        <p:spPr>
          <a:noFill/>
        </p:spPr>
        <p:txBody>
          <a:bodyPr/>
          <a:lstStyle/>
          <a:p>
            <a:pPr marL="0" indent="0" eaLnBrk="1" hangingPunct="1">
              <a:buSzPts val="1400"/>
            </a:pPr>
            <a:endParaRPr lang="en-US" altLang="en-US" sz="1200">
              <a:latin typeface="Calibri" panose="020F0502020204030204" pitchFamily="34" charset="0"/>
              <a:cs typeface="Calibri" panose="020F0502020204030204" pitchFamily="34" charset="0"/>
              <a:sym typeface="Calibri" panose="020F0502020204030204" pitchFamily="34" charset="0"/>
            </a:endParaRPr>
          </a:p>
        </p:txBody>
      </p:sp>
      <p:sp>
        <p:nvSpPr>
          <p:cNvPr id="62466" name="Google Shape;187;g1cb5c59a2a2_0_1:notes">
            <a:extLst>
              <a:ext uri="{FF2B5EF4-FFF2-40B4-BE49-F238E27FC236}">
                <a16:creationId xmlns:a16="http://schemas.microsoft.com/office/drawing/2014/main" id="{A4368BD7-2CAE-AC3E-84DA-661874E6D5C2}"/>
              </a:ext>
            </a:extLst>
          </p:cNvPr>
          <p:cNvSpPr>
            <a:spLocks noGrp="1" noRot="1" noChangeAspect="1" noTextEdit="1"/>
          </p:cNvSpPr>
          <p:nvPr>
            <p:ph type="sldImg" idx="2"/>
          </p:nvPr>
        </p:nvSpPr>
        <p:spPr>
          <a:noFill/>
          <a:ln>
            <a:headEnd/>
            <a:tailEn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3" name="Google Shape;177;g19b4b019e43_0_71:notes">
            <a:extLst>
              <a:ext uri="{FF2B5EF4-FFF2-40B4-BE49-F238E27FC236}">
                <a16:creationId xmlns:a16="http://schemas.microsoft.com/office/drawing/2014/main" id="{67889AFD-15F2-7BC4-98FE-BE06C3F9CCAE}"/>
              </a:ext>
            </a:extLst>
          </p:cNvPr>
          <p:cNvSpPr>
            <a:spLocks noGrp="1" noRot="1" noChangeAspect="1" noTextEdit="1"/>
          </p:cNvSpPr>
          <p:nvPr>
            <p:ph type="sldImg" idx="2"/>
          </p:nvPr>
        </p:nvSpPr>
        <p:spPr>
          <a:noFill/>
          <a:ln>
            <a:headEnd/>
            <a:tailEnd/>
          </a:ln>
        </p:spPr>
      </p:sp>
      <p:sp>
        <p:nvSpPr>
          <p:cNvPr id="64514" name="Google Shape;178;g19b4b019e43_0_71:notes">
            <a:extLst>
              <a:ext uri="{FF2B5EF4-FFF2-40B4-BE49-F238E27FC236}">
                <a16:creationId xmlns:a16="http://schemas.microsoft.com/office/drawing/2014/main" id="{D00ECE66-ABCC-DCD4-AEB0-164234E5B560}"/>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To summarize the many slides that we just looked at, we can break this down and say what interests us most? What do we want to see?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And we can think of this in 3 ways (there are many other ways but these are a few examples):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What behavior do we want to explore?</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What digital implementations do we want to explore?</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What methods do we want to explore in detail?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b="1" kern="100" dirty="0">
                <a:effectLst/>
                <a:latin typeface="Arial" panose="020B0604020202020204" pitchFamily="34" charset="0"/>
                <a:ea typeface="Times New Roman" panose="02020603050405020304" pitchFamily="18" charset="0"/>
                <a:cs typeface="Times New Roman" panose="02020603050405020304" pitchFamily="18" charset="0"/>
              </a:rPr>
              <a:t>What behavior do we want to explore?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Increases in activity (</a:t>
            </a:r>
            <a:r>
              <a:rPr lang="en-GB" sz="1100" kern="100" dirty="0" err="1">
                <a:effectLst/>
                <a:latin typeface="Arial" panose="020B0604020202020204" pitchFamily="34" charset="0"/>
                <a:ea typeface="Times New Roman" panose="02020603050405020304" pitchFamily="18" charset="0"/>
                <a:cs typeface="Times New Roman" panose="02020603050405020304" pitchFamily="18" charset="0"/>
              </a:rPr>
              <a:t>txns</a:t>
            </a: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1100" kern="100" dirty="0" err="1">
                <a:effectLst/>
                <a:latin typeface="Arial" panose="020B0604020202020204" pitchFamily="34" charset="0"/>
                <a:ea typeface="Times New Roman" panose="02020603050405020304" pitchFamily="18" charset="0"/>
                <a:cs typeface="Times New Roman" panose="02020603050405020304" pitchFamily="18" charset="0"/>
              </a:rPr>
              <a:t>mo</a:t>
            </a: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0"/>
              </a:spcAft>
              <a:buFont typeface="Arial" panose="020B0604020202020204" pitchFamily="34" charset="0"/>
              <a:buChar char=""/>
              <a:tabLst>
                <a:tab pos="2286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To monitor the customer engagement with the financial institution (FI) while also assessing and improving the customer pain points.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Increases in deposit balance</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0"/>
              </a:spcAft>
              <a:buFont typeface="Arial" panose="020B0604020202020204" pitchFamily="34" charset="0"/>
              <a:buChar char=""/>
              <a:tabLst>
                <a:tab pos="2286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To monitor and encourage the savings behaviour by exploring means to promote financial literacy.</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Increases in the customer retention rate</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0"/>
              </a:spcAft>
              <a:buFont typeface="Arial" panose="020B0604020202020204" pitchFamily="34" charset="0"/>
              <a:buChar char=""/>
              <a:tabLst>
                <a:tab pos="2286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To encourage the existing customers to continue the relationship with the FI so that FI can retain the customers which is in more economical than acquisition of new customers.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GB" sz="1100" b="1" kern="100" dirty="0">
                <a:effectLst/>
                <a:latin typeface="Arial" panose="020B0604020202020204" pitchFamily="34" charset="0"/>
                <a:ea typeface="Times New Roman" panose="02020603050405020304" pitchFamily="18" charset="0"/>
                <a:cs typeface="Times New Roman" panose="02020603050405020304" pitchFamily="18" charset="0"/>
              </a:rPr>
              <a:t>What digital implementations do we want to explore?</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Alternative delivery channels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Digital signup and customer onboarding</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Mobile apps and websites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Times New Roman" panose="02020603050405020304" pitchFamily="18" charset="0"/>
              <a:buChar char="•"/>
              <a:tabLst>
                <a:tab pos="457200" algn="l"/>
              </a:tabLs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Digital loans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GB"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GB" sz="1100" b="1" kern="100" dirty="0">
                <a:effectLst/>
                <a:latin typeface="Arial" panose="020B0604020202020204" pitchFamily="34" charset="0"/>
                <a:ea typeface="Times New Roman" panose="02020603050405020304" pitchFamily="18" charset="0"/>
                <a:cs typeface="Times New Roman" panose="02020603050405020304" pitchFamily="18" charset="0"/>
              </a:rPr>
              <a:t>What methods do we want to explore in detail?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itchFamily="2" charset="2"/>
              <a:buChar char=""/>
            </a:pPr>
            <a:r>
              <a:rPr lang="en-GB" sz="1200" kern="100" dirty="0">
                <a:effectLst/>
                <a:latin typeface="Aptos" panose="020B0004020202020204" pitchFamily="34" charset="0"/>
                <a:ea typeface="Times New Roman" panose="02020603050405020304" pitchFamily="18" charset="0"/>
                <a:cs typeface="Times New Roman" panose="02020603050405020304" pitchFamily="18" charset="0"/>
              </a:rPr>
              <a:t>Case studies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0"/>
              </a:spcAft>
              <a:buFont typeface="Courier New" panose="02070309020205020404" pitchFamily="49" charset="0"/>
              <a:buChar char="o"/>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Individual MFIs present additional context and explanation for their trends</a:t>
            </a:r>
          </a:p>
          <a:p>
            <a:pPr marL="342900" marR="0" lvl="0" indent="-342900">
              <a:lnSpc>
                <a:spcPct val="115000"/>
              </a:lnSpc>
              <a:spcBef>
                <a:spcPts val="0"/>
              </a:spcBef>
              <a:spcAft>
                <a:spcPts val="0"/>
              </a:spcAft>
              <a:buFont typeface="Symbol" pitchFamily="2" charset="2"/>
              <a:buChar char=""/>
            </a:pPr>
            <a:r>
              <a:rPr lang="en-GB" sz="1200" kern="100" dirty="0">
                <a:effectLst/>
                <a:latin typeface="Aptos" panose="020B0004020202020204" pitchFamily="34" charset="0"/>
                <a:ea typeface="Times New Roman" panose="02020603050405020304" pitchFamily="18" charset="0"/>
                <a:cs typeface="Times New Roman" panose="02020603050405020304" pitchFamily="18" charset="0"/>
              </a:rPr>
              <a:t>More detailed segmentation</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We segment further to profile the doers and non-doers, for example …</a:t>
            </a:r>
          </a:p>
          <a:p>
            <a:pPr marL="742950" marR="0" lvl="1" indent="-285750">
              <a:lnSpc>
                <a:spcPct val="115000"/>
              </a:lnSpc>
              <a:spcBef>
                <a:spcPts val="0"/>
              </a:spcBef>
              <a:spcAft>
                <a:spcPts val="0"/>
              </a:spcAft>
              <a:buFont typeface="Courier New" panose="02070309020205020404" pitchFamily="49" charset="0"/>
              <a:buChar char="o"/>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by gender</a:t>
            </a:r>
          </a:p>
          <a:p>
            <a:pPr marL="742950" marR="0" lvl="1" indent="-285750">
              <a:lnSpc>
                <a:spcPct val="115000"/>
              </a:lnSpc>
              <a:spcBef>
                <a:spcPts val="0"/>
              </a:spcBef>
              <a:spcAft>
                <a:spcPts val="0"/>
              </a:spcAft>
              <a:buFont typeface="Courier New" panose="02070309020205020404" pitchFamily="49" charset="0"/>
              <a:buChar char="o"/>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by age segments</a:t>
            </a:r>
          </a:p>
          <a:p>
            <a:pPr marL="742950" marR="0" lvl="1" indent="-285750">
              <a:lnSpc>
                <a:spcPct val="115000"/>
              </a:lnSpc>
              <a:spcBef>
                <a:spcPts val="0"/>
              </a:spcBef>
              <a:spcAft>
                <a:spcPts val="0"/>
              </a:spcAft>
              <a:buFont typeface="Courier New" panose="02070309020205020404" pitchFamily="49" charset="0"/>
              <a:buChar char="o"/>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by income levels (using loan and deposit amounts as proxies)</a:t>
            </a:r>
          </a:p>
          <a:p>
            <a:pPr marL="342900" marR="0" lvl="0" indent="-342900">
              <a:lnSpc>
                <a:spcPct val="115000"/>
              </a:lnSpc>
              <a:spcBef>
                <a:spcPts val="0"/>
              </a:spcBef>
              <a:spcAft>
                <a:spcPts val="0"/>
              </a:spcAft>
              <a:buFont typeface="Symbol" pitchFamily="2" charset="2"/>
              <a:buChar char=""/>
            </a:pPr>
            <a:r>
              <a:rPr lang="en-GB" sz="1200" kern="100" dirty="0">
                <a:effectLst/>
                <a:latin typeface="Aptos" panose="020B0004020202020204" pitchFamily="34" charset="0"/>
                <a:ea typeface="Times New Roman" panose="02020603050405020304" pitchFamily="18" charset="0"/>
                <a:cs typeface="Times New Roman" panose="02020603050405020304" pitchFamily="18" charset="0"/>
              </a:rPr>
              <a:t>More qualitative analysis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800"/>
              </a:spcAft>
              <a:buFont typeface="Courier New" panose="02070309020205020404" pitchFamily="49" charset="0"/>
              <a:buChar char="o"/>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We do some quick interviews to gather qualitative information</a:t>
            </a: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I encourage you to continue this inquiry within your group, share your results, and reflect on the areas that are most interesting to you.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100" kern="100" dirty="0">
                <a:effectLst/>
                <a:latin typeface="Arial" panose="020B0604020202020204" pitchFamily="34" charset="0"/>
                <a:ea typeface="Times New Roman" panose="02020603050405020304" pitchFamily="18" charset="0"/>
                <a:cs typeface="Times New Roman" panose="02020603050405020304" pitchFamily="18" charset="0"/>
              </a:rPr>
              <a:t>We encourage you to explore these topics, both individually and as a group these issues and set priorities for the inquiry. </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To deepen our investigation, we are also encouraging you to reflect on a set of core questions. We have grouped them around 3 themes. We don’t have time to go into detail into these, but we encourage you to continue the conversations within your group later. A reflection on these will help to frame your inquiry. </a:t>
            </a:r>
          </a:p>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64515" name="Google Shape;179;g19b4b019e43_0_71:notes">
            <a:extLst>
              <a:ext uri="{FF2B5EF4-FFF2-40B4-BE49-F238E27FC236}">
                <a16:creationId xmlns:a16="http://schemas.microsoft.com/office/drawing/2014/main" id="{963BBC0F-00B0-27DD-93B7-3D2D2645E67D}"/>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buSzPts val="1400"/>
            </a:pPr>
            <a:fld id="{F958D681-7CEF-AF4A-BAB0-5D31D3244A89}" type="slidenum">
              <a:rPr lang="en-US" altLang="en-US"/>
              <a:pPr>
                <a:buSzPts val="1400"/>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D51FD381-BA84-ECD9-B775-A45A5839A4A4}"/>
            </a:ext>
          </a:extLst>
        </p:cNvPr>
        <p:cNvGrpSpPr/>
        <p:nvPr/>
      </p:nvGrpSpPr>
      <p:grpSpPr>
        <a:xfrm>
          <a:off x="0" y="0"/>
          <a:ext cx="0" cy="0"/>
          <a:chOff x="0" y="0"/>
          <a:chExt cx="0" cy="0"/>
        </a:xfrm>
      </p:grpSpPr>
      <p:sp>
        <p:nvSpPr>
          <p:cNvPr id="56321" name="Google Shape;190;p12:notes">
            <a:extLst>
              <a:ext uri="{FF2B5EF4-FFF2-40B4-BE49-F238E27FC236}">
                <a16:creationId xmlns:a16="http://schemas.microsoft.com/office/drawing/2014/main" id="{609C2C54-BC76-1EF9-3EB2-0265EAAA3E98}"/>
              </a:ext>
            </a:extLst>
          </p:cNvPr>
          <p:cNvSpPr txBox="1">
            <a:spLocks noGrp="1" noChangeArrowheads="1"/>
          </p:cNvSpPr>
          <p:nvPr>
            <p:ph type="body" idx="1"/>
          </p:nvPr>
        </p:nvSpPr>
        <p:spPr>
          <a:noFill/>
        </p:spPr>
        <p:txBody>
          <a:bodyPr/>
          <a:lstStyle/>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We are guessing that most of you have been involved in some kind of strategic planning exercise, thinking about whether or not to launch an agent network or whether to invest $1,000,000 in in developing a piece of software.</a:t>
            </a:r>
          </a:p>
          <a:p>
            <a:pPr marL="0" marR="0">
              <a:lnSpc>
                <a:spcPct val="115000"/>
              </a:lnSpc>
              <a:spcBef>
                <a:spcPts val="0"/>
              </a:spcBef>
              <a:spcAft>
                <a:spcPts val="800"/>
              </a:spcAft>
            </a:pP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In those reflections, we see the promise of digital implementations, and we read reports and we hear lots of cheerleading. But when we are able to actually see how customers are transacting with digital products and services and then we were able to ask which customers are transacting and which are not, that gets us much closer to a concrete understanding of whether the kinds of customers we have are actually using these services.</a:t>
            </a:r>
          </a:p>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56322" name="Google Shape;191;p12:notes">
            <a:extLst>
              <a:ext uri="{FF2B5EF4-FFF2-40B4-BE49-F238E27FC236}">
                <a16:creationId xmlns:a16="http://schemas.microsoft.com/office/drawing/2014/main" id="{41299F4C-9B04-F7BF-3D7B-5B171BDF82E5}"/>
              </a:ext>
            </a:extLst>
          </p:cNvPr>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1060244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DOES SUCCESS LOOK LIKE? </a:t>
            </a: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Out of all the digital channels implemented, which ones have the highest activity? </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made Digital financial services successful for you? Is it one specific product or many? </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problems do you face when transferring clients to digital?</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are strategies for MFIs to become 100% digital?</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is the best place to start if digital literacy is low?</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Overall, do we see performance patterns of services/ products/ channels which work most?</a:t>
            </a:r>
          </a:p>
          <a:p>
            <a:endParaRPr lang="en-US" dirty="0"/>
          </a:p>
        </p:txBody>
      </p:sp>
      <p:sp>
        <p:nvSpPr>
          <p:cNvPr id="4" name="Slide Number Placeholder 3"/>
          <p:cNvSpPr>
            <a:spLocks noGrp="1"/>
          </p:cNvSpPr>
          <p:nvPr>
            <p:ph type="sldNum" idx="12"/>
          </p:nvPr>
        </p:nvSpPr>
        <p:spPr/>
        <p:txBody>
          <a:bodyPr/>
          <a:lstStyle/>
          <a:p>
            <a:pPr>
              <a:defRPr/>
            </a:pPr>
            <a:fld id="{27F8679F-8F00-1241-A583-CF81F2E84C68}" type="slidenum">
              <a:rPr lang="en-US" altLang="en-US" smtClean="0"/>
              <a:pPr>
                <a:defRPr/>
              </a:pPr>
              <a:t>23</a:t>
            </a:fld>
            <a:endParaRPr lang="en-US" altLang="en-US"/>
          </a:p>
        </p:txBody>
      </p:sp>
    </p:spTree>
    <p:extLst>
      <p:ext uri="{BB962C8B-B14F-4D97-AF65-F5344CB8AC3E}">
        <p14:creationId xmlns:p14="http://schemas.microsoft.com/office/powerpoint/2010/main" val="2684479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WHAT IMPLEMENTATIONS ARE PROFITABLE? </a:t>
            </a:r>
          </a:p>
          <a:p>
            <a:pPr marL="0" marR="0">
              <a:lnSpc>
                <a:spcPct val="115000"/>
              </a:lnSpc>
              <a:spcBef>
                <a:spcPts val="0"/>
              </a:spcBef>
              <a:spcAft>
                <a:spcPts val="800"/>
              </a:spcAf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This is a core question that comes down to how much business value are we creating with digital? Are our digital customers more profitable for us? </a:t>
            </a:r>
          </a:p>
          <a:p>
            <a:pPr marL="0" marR="0">
              <a:lnSpc>
                <a:spcPct val="115000"/>
              </a:lnSpc>
              <a:spcBef>
                <a:spcPts val="0"/>
              </a:spcBef>
              <a:spcAft>
                <a:spcPts val="800"/>
              </a:spcAf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How much business value are we creating with digital?</a:t>
            </a:r>
          </a:p>
          <a:p>
            <a:pPr marL="342900" marR="0" lvl="0" indent="-342900">
              <a:lnSpc>
                <a:spcPct val="115000"/>
              </a:lnSpc>
              <a:spcBef>
                <a:spcPts val="0"/>
              </a:spcBef>
              <a:spcAft>
                <a:spcPts val="800"/>
              </a:spcAft>
              <a:buFont typeface="Times New Roman" panose="02020603050405020304" pitchFamily="18" charset="0"/>
              <a:buChar char="•"/>
              <a:tabLst>
                <a:tab pos="457200" algn="l"/>
              </a:tabLs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What is the avg profitability of the digital customer / non digital?</a:t>
            </a:r>
          </a:p>
          <a:p>
            <a:pPr marL="342900" marR="0" lvl="0" indent="-342900">
              <a:lnSpc>
                <a:spcPct val="115000"/>
              </a:lnSpc>
              <a:spcBef>
                <a:spcPts val="0"/>
              </a:spcBef>
              <a:spcAft>
                <a:spcPts val="800"/>
              </a:spcAft>
              <a:buFont typeface="Times New Roman" panose="02020603050405020304" pitchFamily="18" charset="0"/>
              <a:buChar char="•"/>
              <a:tabLst>
                <a:tab pos="457200" algn="l"/>
              </a:tabLs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What made digital financial services successful for you?</a:t>
            </a:r>
          </a:p>
          <a:p>
            <a:pPr marL="342900" marR="0" lvl="0" indent="-342900">
              <a:lnSpc>
                <a:spcPct val="115000"/>
              </a:lnSpc>
              <a:spcBef>
                <a:spcPts val="0"/>
              </a:spcBef>
              <a:spcAft>
                <a:spcPts val="800"/>
              </a:spcAft>
              <a:buFont typeface="Times New Roman" panose="02020603050405020304" pitchFamily="18" charset="0"/>
              <a:buChar char="•"/>
              <a:tabLst>
                <a:tab pos="457200" algn="l"/>
              </a:tabLs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Have MFIs  digitized their internal process &amp; how did this impact both tasks reorganization and productivity? </a:t>
            </a:r>
          </a:p>
          <a:p>
            <a:pPr marL="0" marR="0">
              <a:lnSpc>
                <a:spcPct val="115000"/>
              </a:lnSpc>
              <a:spcBef>
                <a:spcPts val="0"/>
              </a:spcBef>
              <a:spcAft>
                <a:spcPts val="800"/>
              </a:spcAf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Another core question is how HOW IMPACTFUL ARE WE? </a:t>
            </a:r>
          </a:p>
          <a:p>
            <a:pPr marL="0" marR="0">
              <a:lnSpc>
                <a:spcPct val="115000"/>
              </a:lnSpc>
              <a:spcBef>
                <a:spcPts val="0"/>
              </a:spcBef>
              <a:spcAft>
                <a:spcPts val="800"/>
              </a:spcAft>
            </a:pPr>
            <a:r>
              <a:rPr lang="en-US" sz="1400" kern="100" dirty="0">
                <a:effectLst/>
                <a:latin typeface="Aptos" panose="020B0004020202020204" pitchFamily="34" charset="0"/>
                <a:ea typeface="Times New Roman" panose="02020603050405020304" pitchFamily="18" charset="0"/>
                <a:cs typeface="Times New Roman" panose="02020603050405020304" pitchFamily="18" charset="0"/>
              </a:rPr>
              <a:t>How much customer value are we creating? </a:t>
            </a:r>
          </a:p>
          <a:p>
            <a:endParaRPr lang="en-US" dirty="0"/>
          </a:p>
        </p:txBody>
      </p:sp>
      <p:sp>
        <p:nvSpPr>
          <p:cNvPr id="4" name="Slide Number Placeholder 3"/>
          <p:cNvSpPr>
            <a:spLocks noGrp="1"/>
          </p:cNvSpPr>
          <p:nvPr>
            <p:ph type="sldNum" idx="12"/>
          </p:nvPr>
        </p:nvSpPr>
        <p:spPr/>
        <p:txBody>
          <a:bodyPr/>
          <a:lstStyle/>
          <a:p>
            <a:pPr>
              <a:defRPr/>
            </a:pPr>
            <a:fld id="{27F8679F-8F00-1241-A583-CF81F2E84C68}" type="slidenum">
              <a:rPr lang="en-US" altLang="en-US" smtClean="0"/>
              <a:pPr>
                <a:defRPr/>
              </a:pPr>
              <a:t>24</a:t>
            </a:fld>
            <a:endParaRPr lang="en-US" altLang="en-US"/>
          </a:p>
        </p:txBody>
      </p:sp>
    </p:spTree>
    <p:extLst>
      <p:ext uri="{BB962C8B-B14F-4D97-AF65-F5344CB8AC3E}">
        <p14:creationId xmlns:p14="http://schemas.microsoft.com/office/powerpoint/2010/main" val="1228233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DO WE KNOW ABOUT AUTOMATING LOAN ORIGINATION?</a:t>
            </a: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Are MFIs achieving efficiency and scale by automating loan origination?</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variables are MFIs using to score loans?</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What is the approval rate of automated loans?</a:t>
            </a:r>
          </a:p>
          <a:p>
            <a:pPr marL="742950" marR="0" lvl="1" indent="-285750">
              <a:lnSpc>
                <a:spcPct val="115000"/>
              </a:lnSpc>
              <a:spcBef>
                <a:spcPts val="0"/>
              </a:spcBef>
              <a:spcAft>
                <a:spcPts val="800"/>
              </a:spcAft>
              <a:buFont typeface="Times New Roman" panose="02020603050405020304" pitchFamily="18" charset="0"/>
              <a:buChar char="•"/>
              <a:tabLst>
                <a:tab pos="914400" algn="l"/>
              </a:tabLs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How do we automate loan origination?</a:t>
            </a:r>
          </a:p>
          <a:p>
            <a:pPr marL="0" marR="0">
              <a:lnSpc>
                <a:spcPct val="115000"/>
              </a:lnSpc>
              <a:spcBef>
                <a:spcPts val="0"/>
              </a:spcBef>
              <a:spcAft>
                <a:spcPts val="800"/>
              </a:spcAft>
            </a:pPr>
            <a:r>
              <a:rPr lang="en-US" sz="1200" kern="100" dirty="0">
                <a:effectLst/>
                <a:latin typeface="Aptos" panose="020B00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idx="12"/>
          </p:nvPr>
        </p:nvSpPr>
        <p:spPr/>
        <p:txBody>
          <a:bodyPr/>
          <a:lstStyle/>
          <a:p>
            <a:pPr>
              <a:defRPr/>
            </a:pPr>
            <a:fld id="{27F8679F-8F00-1241-A583-CF81F2E84C68}" type="slidenum">
              <a:rPr lang="en-US" altLang="en-US" smtClean="0"/>
              <a:pPr>
                <a:defRPr/>
              </a:pPr>
              <a:t>25</a:t>
            </a:fld>
            <a:endParaRPr lang="en-US" altLang="en-US"/>
          </a:p>
        </p:txBody>
      </p:sp>
    </p:spTree>
    <p:extLst>
      <p:ext uri="{BB962C8B-B14F-4D97-AF65-F5344CB8AC3E}">
        <p14:creationId xmlns:p14="http://schemas.microsoft.com/office/powerpoint/2010/main" val="2009753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5777" name="Google Shape;178;g15915369887_0_225:notes">
            <a:extLst>
              <a:ext uri="{FF2B5EF4-FFF2-40B4-BE49-F238E27FC236}">
                <a16:creationId xmlns:a16="http://schemas.microsoft.com/office/drawing/2014/main" id="{7F0A8C83-1393-30BD-6A52-BEE7E0483767}"/>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Just a reminder that these conversations are the reasons that we went through the data bootcamp and created the dashboards. The work we've done in putting the dashboards together brings us to this conversation and allows us to have a very evidence informed conversation about what is driving customer sign up – or adoption – of digital products and channels, and what is driving their usage.</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will hear from a few institutions in the group that completed the dashboards and explore these 2 questions: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Wingdings" pitchFamily="2" charset="2"/>
              <a:buChar char="Ø"/>
              <a:tabLst>
                <a:tab pos="457200" algn="l"/>
              </a:tabLs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What is motivating customers to sign up for digital channels?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Wingdings" pitchFamily="2" charset="2"/>
              <a:buChar char="Ø"/>
              <a:tabLst>
                <a:tab pos="457200" algn="l"/>
              </a:tabLs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What is driving customers to [not] use those channels?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75778" name="Google Shape;179;g15915369887_0_225:notes">
            <a:extLst>
              <a:ext uri="{FF2B5EF4-FFF2-40B4-BE49-F238E27FC236}">
                <a16:creationId xmlns:a16="http://schemas.microsoft.com/office/drawing/2014/main" id="{6BB93219-B943-81C4-4704-F16A0C6D8273}"/>
              </a:ext>
            </a:extLst>
          </p:cNvPr>
          <p:cNvSpPr>
            <a:spLocks noGrp="1" noRot="1" noChangeAspect="1" noTextEdit="1"/>
          </p:cNvSpPr>
          <p:nvPr>
            <p:ph type="sldImg" idx="2"/>
          </p:nvPr>
        </p:nvSpPr>
        <p:spPr>
          <a:noFill/>
          <a:ln>
            <a:headEnd/>
            <a:tailEnd/>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9873" name="Google Shape;197;g19b4b019e43_0_22:notes">
            <a:extLst>
              <a:ext uri="{FF2B5EF4-FFF2-40B4-BE49-F238E27FC236}">
                <a16:creationId xmlns:a16="http://schemas.microsoft.com/office/drawing/2014/main" id="{0F9F33DD-E388-9E1F-078F-240971E06964}"/>
              </a:ext>
            </a:extLst>
          </p:cNvPr>
          <p:cNvSpPr>
            <a:spLocks noGrp="1" noRot="1" noChangeAspect="1" noTextEdit="1"/>
          </p:cNvSpPr>
          <p:nvPr>
            <p:ph type="sldImg" idx="2"/>
          </p:nvPr>
        </p:nvSpPr>
        <p:spPr>
          <a:noFill/>
          <a:ln>
            <a:headEnd/>
            <a:tailEnd/>
          </a:ln>
        </p:spPr>
      </p:sp>
      <p:sp>
        <p:nvSpPr>
          <p:cNvPr id="79874" name="Google Shape;198;g19b4b019e43_0_22:notes">
            <a:extLst>
              <a:ext uri="{FF2B5EF4-FFF2-40B4-BE49-F238E27FC236}">
                <a16:creationId xmlns:a16="http://schemas.microsoft.com/office/drawing/2014/main" id="{7C4E837A-2108-F57E-6C1E-6BFD4B4E2E36}"/>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79875" name="Google Shape;199;g19b4b019e43_0_22:notes">
            <a:extLst>
              <a:ext uri="{FF2B5EF4-FFF2-40B4-BE49-F238E27FC236}">
                <a16:creationId xmlns:a16="http://schemas.microsoft.com/office/drawing/2014/main" id="{1900ADC7-1F11-F816-C325-50605B1BD121}"/>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7A7ABF3D-708C-4C46-9F54-A8FCA979C23A}" type="slidenum">
              <a:rPr lang="en-US" altLang="en-US"/>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3969" name="Google Shape;197;g19b4b019e43_0_22:notes">
            <a:extLst>
              <a:ext uri="{FF2B5EF4-FFF2-40B4-BE49-F238E27FC236}">
                <a16:creationId xmlns:a16="http://schemas.microsoft.com/office/drawing/2014/main" id="{AF68FBD4-B828-E68C-639D-2C4F6E9A4A26}"/>
              </a:ext>
            </a:extLst>
          </p:cNvPr>
          <p:cNvSpPr>
            <a:spLocks noGrp="1" noRot="1" noChangeAspect="1" noTextEdit="1"/>
          </p:cNvSpPr>
          <p:nvPr>
            <p:ph type="sldImg" idx="2"/>
          </p:nvPr>
        </p:nvSpPr>
        <p:spPr>
          <a:noFill/>
          <a:ln>
            <a:headEnd/>
            <a:tailEnd/>
          </a:ln>
        </p:spPr>
      </p:sp>
      <p:sp>
        <p:nvSpPr>
          <p:cNvPr id="83970" name="Google Shape;198;g19b4b019e43_0_22:notes">
            <a:extLst>
              <a:ext uri="{FF2B5EF4-FFF2-40B4-BE49-F238E27FC236}">
                <a16:creationId xmlns:a16="http://schemas.microsoft.com/office/drawing/2014/main" id="{CE35B8F3-B1C4-6B3C-677E-1BB5F0E7EDBC}"/>
              </a:ext>
            </a:extLst>
          </p:cNvPr>
          <p:cNvSpPr txBox="1">
            <a:spLocks noGrp="1" noChangeArrowheads="1"/>
          </p:cNvSpPr>
          <p:nvPr>
            <p:ph type="body" idx="1"/>
          </p:nvPr>
        </p:nvSpPr>
        <p:spPr>
          <a:noFill/>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83971" name="Google Shape;199;g19b4b019e43_0_22:notes">
            <a:extLst>
              <a:ext uri="{FF2B5EF4-FFF2-40B4-BE49-F238E27FC236}">
                <a16:creationId xmlns:a16="http://schemas.microsoft.com/office/drawing/2014/main" id="{333CC72A-397E-22F8-DF69-EAD8C90E152D}"/>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B27F4D62-7AA2-C74D-AB00-00DE1FC5BCED}" type="slidenum">
              <a:rPr lang="en-US" altLang="en-US"/>
              <a:pPr/>
              <a:t>28</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2E29580-FFAD-2D20-3F22-BC4C86E894F4}"/>
            </a:ext>
          </a:extLst>
        </p:cNvPr>
        <p:cNvGrpSpPr/>
        <p:nvPr/>
      </p:nvGrpSpPr>
      <p:grpSpPr>
        <a:xfrm>
          <a:off x="0" y="0"/>
          <a:ext cx="0" cy="0"/>
          <a:chOff x="0" y="0"/>
          <a:chExt cx="0" cy="0"/>
        </a:xfrm>
      </p:grpSpPr>
      <p:sp>
        <p:nvSpPr>
          <p:cNvPr id="75777" name="Google Shape;178;g15915369887_0_225:notes">
            <a:extLst>
              <a:ext uri="{FF2B5EF4-FFF2-40B4-BE49-F238E27FC236}">
                <a16:creationId xmlns:a16="http://schemas.microsoft.com/office/drawing/2014/main" id="{D04359DF-66D4-5DAB-294E-8901E23753D3}"/>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[User to customize]</a:t>
            </a: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75778" name="Google Shape;179;g15915369887_0_225:notes">
            <a:extLst>
              <a:ext uri="{FF2B5EF4-FFF2-40B4-BE49-F238E27FC236}">
                <a16:creationId xmlns:a16="http://schemas.microsoft.com/office/drawing/2014/main" id="{0420BE4C-2AF9-107B-6C97-B8E4D7704548}"/>
              </a:ext>
            </a:extLst>
          </p:cNvPr>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2385650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1" name="Google Shape;171;g1883d8440c1_0_0:notes">
            <a:extLst>
              <a:ext uri="{FF2B5EF4-FFF2-40B4-BE49-F238E27FC236}">
                <a16:creationId xmlns:a16="http://schemas.microsoft.com/office/drawing/2014/main" id="{DB4201AE-4C09-1EA4-5191-1B860F93EDA4}"/>
              </a:ext>
            </a:extLst>
          </p:cNvPr>
          <p:cNvSpPr txBox="1">
            <a:spLocks noGrp="1" noChangeArrowheads="1"/>
          </p:cNvSpPr>
          <p:nvPr>
            <p:ph type="body" idx="1"/>
          </p:nvPr>
        </p:nvSpPr>
        <p:spPr>
          <a:noFill/>
        </p:spPr>
        <p:txBody>
          <a:bodyPr/>
          <a:lstStyle/>
          <a:p>
            <a:pPr marL="0" indent="0" eaLnBrk="1" hangingPunct="1">
              <a:buSzPts val="1400"/>
            </a:pPr>
            <a:r>
              <a:rPr lang="en-US" altLang="en-US" sz="1200" dirty="0">
                <a:latin typeface="Calibri" panose="020F0502020204030204" pitchFamily="34" charset="0"/>
                <a:cs typeface="Calibri" panose="020F0502020204030204" pitchFamily="34" charset="0"/>
                <a:sym typeface="Calibri" panose="020F0502020204030204" pitchFamily="34" charset="0"/>
              </a:rPr>
              <a:t>[User to customize]</a:t>
            </a:r>
          </a:p>
        </p:txBody>
      </p:sp>
      <p:sp>
        <p:nvSpPr>
          <p:cNvPr id="35842" name="Google Shape;172;g1883d8440c1_0_0:notes">
            <a:extLst>
              <a:ext uri="{FF2B5EF4-FFF2-40B4-BE49-F238E27FC236}">
                <a16:creationId xmlns:a16="http://schemas.microsoft.com/office/drawing/2014/main" id="{CE77AA2A-61E4-7614-7413-3A8707539171}"/>
              </a:ext>
            </a:extLst>
          </p:cNvPr>
          <p:cNvSpPr>
            <a:spLocks noGrp="1" noRot="1" noChangeAspect="1" noTextEdit="1"/>
          </p:cNvSpPr>
          <p:nvPr>
            <p:ph type="sldImg" idx="2"/>
          </p:nvPr>
        </p:nvSpPr>
        <p:spPr>
          <a:noFill/>
          <a:ln>
            <a:headEnd/>
            <a:tailEnd/>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2161" name="Google Shape;178;g15915369887_0_225:notes">
            <a:extLst>
              <a:ext uri="{FF2B5EF4-FFF2-40B4-BE49-F238E27FC236}">
                <a16:creationId xmlns:a16="http://schemas.microsoft.com/office/drawing/2014/main" id="{E6E78F2C-5629-44FA-B568-F0D4AAD07ACE}"/>
              </a:ext>
            </a:extLst>
          </p:cNvPr>
          <p:cNvSpPr txBox="1">
            <a:spLocks noGrp="1" noChangeArrowheads="1"/>
          </p:cNvSpPr>
          <p:nvPr>
            <p:ph type="body" idx="1"/>
          </p:nvPr>
        </p:nvSpPr>
        <p:spPr>
          <a:noFill/>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92162" name="Google Shape;179;g15915369887_0_225:notes">
            <a:extLst>
              <a:ext uri="{FF2B5EF4-FFF2-40B4-BE49-F238E27FC236}">
                <a16:creationId xmlns:a16="http://schemas.microsoft.com/office/drawing/2014/main" id="{8CB6DD4A-A243-C83A-9083-36C10A8BF319}"/>
              </a:ext>
            </a:extLst>
          </p:cNvPr>
          <p:cNvSpPr>
            <a:spLocks noGrp="1" noRot="1" noChangeAspect="1" noTextEdit="1"/>
          </p:cNvSpPr>
          <p:nvPr>
            <p:ph type="sldImg" idx="2"/>
          </p:nvPr>
        </p:nvSpPr>
        <p:spPr>
          <a:noFill/>
          <a:ln>
            <a:headEnd/>
            <a:tailEnd/>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8305" name="Google Shape;197;g19b4b019e43_0_22:notes">
            <a:extLst>
              <a:ext uri="{FF2B5EF4-FFF2-40B4-BE49-F238E27FC236}">
                <a16:creationId xmlns:a16="http://schemas.microsoft.com/office/drawing/2014/main" id="{DFBC2BF8-586B-32B6-B811-9E357D8CAAD4}"/>
              </a:ext>
            </a:extLst>
          </p:cNvPr>
          <p:cNvSpPr>
            <a:spLocks noGrp="1" noRot="1" noChangeAspect="1" noTextEdit="1"/>
          </p:cNvSpPr>
          <p:nvPr>
            <p:ph type="sldImg" idx="2"/>
          </p:nvPr>
        </p:nvSpPr>
        <p:spPr>
          <a:noFill/>
          <a:ln>
            <a:headEnd/>
            <a:tailEnd/>
          </a:ln>
        </p:spPr>
      </p:sp>
      <p:sp>
        <p:nvSpPr>
          <p:cNvPr id="98306" name="Google Shape;198;g19b4b019e43_0_22:notes">
            <a:extLst>
              <a:ext uri="{FF2B5EF4-FFF2-40B4-BE49-F238E27FC236}">
                <a16:creationId xmlns:a16="http://schemas.microsoft.com/office/drawing/2014/main" id="{2AB504C5-A0BA-18C5-97DB-28D5317C2910}"/>
              </a:ext>
            </a:extLst>
          </p:cNvPr>
          <p:cNvSpPr txBox="1">
            <a:spLocks noGrp="1" noChangeArrowheads="1"/>
          </p:cNvSpPr>
          <p:nvPr>
            <p:ph type="body" idx="1"/>
          </p:nvPr>
        </p:nvSpPr>
        <p:spPr>
          <a:noFill/>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98307" name="Google Shape;199;g19b4b019e43_0_22:notes">
            <a:extLst>
              <a:ext uri="{FF2B5EF4-FFF2-40B4-BE49-F238E27FC236}">
                <a16:creationId xmlns:a16="http://schemas.microsoft.com/office/drawing/2014/main" id="{679B0156-D016-F194-AF92-3FE513305F58}"/>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BAAE1DF-7332-8E45-988D-69000AB57E6F}" type="slidenum">
              <a:rPr lang="en-US" altLang="en-US"/>
              <a:pPr/>
              <a:t>31</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4449" name="Google Shape;197;g19b4b019e43_0_22:notes">
            <a:extLst>
              <a:ext uri="{FF2B5EF4-FFF2-40B4-BE49-F238E27FC236}">
                <a16:creationId xmlns:a16="http://schemas.microsoft.com/office/drawing/2014/main" id="{3A865DB5-DAC2-8251-37C3-23FB379FAE34}"/>
              </a:ext>
            </a:extLst>
          </p:cNvPr>
          <p:cNvSpPr>
            <a:spLocks noGrp="1" noRot="1" noChangeAspect="1" noTextEdit="1"/>
          </p:cNvSpPr>
          <p:nvPr>
            <p:ph type="sldImg" idx="2"/>
          </p:nvPr>
        </p:nvSpPr>
        <p:spPr>
          <a:noFill/>
          <a:ln>
            <a:headEnd/>
            <a:tailEnd/>
          </a:ln>
        </p:spPr>
      </p:sp>
      <p:sp>
        <p:nvSpPr>
          <p:cNvPr id="104450" name="Google Shape;198;g19b4b019e43_0_22:notes">
            <a:extLst>
              <a:ext uri="{FF2B5EF4-FFF2-40B4-BE49-F238E27FC236}">
                <a16:creationId xmlns:a16="http://schemas.microsoft.com/office/drawing/2014/main" id="{FED6C55D-419D-CD32-3890-50076EFF4FD0}"/>
              </a:ext>
            </a:extLst>
          </p:cNvPr>
          <p:cNvSpPr txBox="1">
            <a:spLocks noGrp="1" noChangeArrowheads="1"/>
          </p:cNvSpPr>
          <p:nvPr>
            <p:ph type="body" idx="1"/>
          </p:nvPr>
        </p:nvSpPr>
        <p:spPr>
          <a:noFill/>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104451" name="Google Shape;199;g19b4b019e43_0_22:notes">
            <a:extLst>
              <a:ext uri="{FF2B5EF4-FFF2-40B4-BE49-F238E27FC236}">
                <a16:creationId xmlns:a16="http://schemas.microsoft.com/office/drawing/2014/main" id="{58D29110-A550-92CB-1569-0C674AC55DE7}"/>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B85DE32-1B85-5F4C-ACF3-3888AA9B69F9}" type="slidenum">
              <a:rPr lang="en-US" altLang="en-US"/>
              <a:pPr/>
              <a:t>32</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68920422-AA4B-90F2-B6B8-CACBFE80A603}"/>
            </a:ext>
          </a:extLst>
        </p:cNvPr>
        <p:cNvGrpSpPr/>
        <p:nvPr/>
      </p:nvGrpSpPr>
      <p:grpSpPr>
        <a:xfrm>
          <a:off x="0" y="0"/>
          <a:ext cx="0" cy="0"/>
          <a:chOff x="0" y="0"/>
          <a:chExt cx="0" cy="0"/>
        </a:xfrm>
      </p:grpSpPr>
      <p:sp>
        <p:nvSpPr>
          <p:cNvPr id="75777" name="Google Shape;178;g15915369887_0_225:notes">
            <a:extLst>
              <a:ext uri="{FF2B5EF4-FFF2-40B4-BE49-F238E27FC236}">
                <a16:creationId xmlns:a16="http://schemas.microsoft.com/office/drawing/2014/main" id="{7168F665-0E08-7F89-2095-3D1791B855C3}"/>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[User to customize]</a:t>
            </a: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75778" name="Google Shape;179;g15915369887_0_225:notes">
            <a:extLst>
              <a:ext uri="{FF2B5EF4-FFF2-40B4-BE49-F238E27FC236}">
                <a16:creationId xmlns:a16="http://schemas.microsoft.com/office/drawing/2014/main" id="{DC1D78AF-ED8B-C7C5-A710-8BC526D5C77D}"/>
              </a:ext>
            </a:extLst>
          </p:cNvPr>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33866803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0593" name="Google Shape;213;p37:notes">
            <a:extLst>
              <a:ext uri="{FF2B5EF4-FFF2-40B4-BE49-F238E27FC236}">
                <a16:creationId xmlns:a16="http://schemas.microsoft.com/office/drawing/2014/main" id="{B61E0D92-DD2F-B016-390E-25278B4CF739}"/>
              </a:ext>
            </a:extLst>
          </p:cNvPr>
          <p:cNvSpPr txBox="1">
            <a:spLocks noGrp="1" noChangeArrowheads="1"/>
          </p:cNvSpPr>
          <p:nvPr>
            <p:ph type="body" idx="1"/>
          </p:nvPr>
        </p:nvSpPr>
        <p:spPr>
          <a:noFill/>
        </p:spPr>
        <p:txBody>
          <a:bodyPr/>
          <a:lstStyle/>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110594" name="Google Shape;214;p37:notes">
            <a:extLst>
              <a:ext uri="{FF2B5EF4-FFF2-40B4-BE49-F238E27FC236}">
                <a16:creationId xmlns:a16="http://schemas.microsoft.com/office/drawing/2014/main" id="{3CBB8777-3A02-52E0-9639-CDF9E741735D}"/>
              </a:ext>
            </a:extLst>
          </p:cNvPr>
          <p:cNvSpPr>
            <a:spLocks noGrp="1" noRot="1" noChangeAspect="1" noTextEdit="1"/>
          </p:cNvSpPr>
          <p:nvPr>
            <p:ph type="sldImg" idx="2"/>
          </p:nvPr>
        </p:nvSpPr>
        <p:spPr>
          <a:noFill/>
          <a:ln>
            <a:headEnd/>
            <a:tailEnd/>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41" name="Google Shape;220;p40:notes">
            <a:extLst>
              <a:ext uri="{FF2B5EF4-FFF2-40B4-BE49-F238E27FC236}">
                <a16:creationId xmlns:a16="http://schemas.microsoft.com/office/drawing/2014/main" id="{68E7852F-FA6A-A59B-0621-AE40C3CACC9D}"/>
              </a:ext>
            </a:extLst>
          </p:cNvPr>
          <p:cNvSpPr>
            <a:spLocks noGrp="1" noRot="1" noChangeAspect="1" noTextEdit="1"/>
          </p:cNvSpPr>
          <p:nvPr>
            <p:ph type="sldImg" idx="2"/>
          </p:nvPr>
        </p:nvSpPr>
        <p:spPr>
          <a:noFill/>
          <a:ln>
            <a:headEnd/>
            <a:tailEnd/>
          </a:ln>
        </p:spPr>
      </p:sp>
      <p:sp>
        <p:nvSpPr>
          <p:cNvPr id="112642" name="Google Shape;221;p40:notes">
            <a:extLst>
              <a:ext uri="{FF2B5EF4-FFF2-40B4-BE49-F238E27FC236}">
                <a16:creationId xmlns:a16="http://schemas.microsoft.com/office/drawing/2014/main" id="{15F60BBA-3DE8-63A5-EC89-DEC7DAEC0E15}"/>
              </a:ext>
            </a:extLst>
          </p:cNvPr>
          <p:cNvSpPr txBox="1">
            <a:spLocks noGrp="1" noChangeArrowheads="1"/>
          </p:cNvSpPr>
          <p:nvPr>
            <p:ph type="body" idx="1"/>
          </p:nvPr>
        </p:nvSpPr>
        <p:spPr>
          <a:noFill/>
        </p:spPr>
        <p:txBody>
          <a:bodyPr/>
          <a:lstStyle/>
          <a:p>
            <a:pPr marL="0" indent="0" eaLnBrk="1" hangingPunct="1">
              <a:buSzPts val="1400"/>
            </a:pPr>
            <a:endParaRPr lang="en-US" altLang="en-US" sz="1200">
              <a:latin typeface="Calibri" panose="020F0502020204030204" pitchFamily="34" charset="0"/>
              <a:cs typeface="Calibri" panose="020F0502020204030204" pitchFamily="34" charset="0"/>
              <a:sym typeface="Calibri" panose="020F0502020204030204" pitchFamily="34" charset="0"/>
            </a:endParaRPr>
          </a:p>
        </p:txBody>
      </p:sp>
      <p:sp>
        <p:nvSpPr>
          <p:cNvPr id="112643" name="Google Shape;222;p40:notes">
            <a:extLst>
              <a:ext uri="{FF2B5EF4-FFF2-40B4-BE49-F238E27FC236}">
                <a16:creationId xmlns:a16="http://schemas.microsoft.com/office/drawing/2014/main" id="{DDC1A0B2-AE3F-3FA1-513E-8DBFB75C0E02}"/>
              </a:ext>
            </a:extLst>
          </p:cNvPr>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buSzPts val="1400"/>
            </a:pPr>
            <a:fld id="{3E9BE08A-8E78-DF43-A61A-F3DDB56C6787}" type="slidenum">
              <a:rPr lang="en-US" altLang="en-US"/>
              <a:pPr>
                <a:buSzPts val="1400"/>
              </a:pPr>
              <a:t>36</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7" name="Google Shape;190;p12:notes">
            <a:extLst>
              <a:ext uri="{FF2B5EF4-FFF2-40B4-BE49-F238E27FC236}">
                <a16:creationId xmlns:a16="http://schemas.microsoft.com/office/drawing/2014/main" id="{5F17BD0C-EA3A-4DCB-AD79-66A96CF02D86}"/>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These are some of the lessons we've learned so far about building dashboards in a business intelligence practice. Number one:  our completion rate suggests there are challenges.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It's been a lot of work, and that's a normal thing. We have a completion rate of 33% and some of us are struggling with the ability to convert our data into intelligible business intelligence.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Some of this has to do with our core banking systems and the way it stores data, or what data it stores. Sometimes it's the visualization tools. Some people are having issues with where they choose to warehouse the Data, Local versus cloud based, server environments, production, production environments versus development environments. Sometimes it's a skills issue. Sometimes maybe it's management, just giving enough resources or allocating enough time, and then, just more broadly, change management issues.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This is a topic that is also interesting to CGAP and we would like to hear more about the problems you are encountering on that front too, so please continue to provide your feedback even beyond this exercise.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ideally in an exercise like this we would have a complete set of dashboards and we would take stock of the initial results and insights and decide on next steps collectively.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Because we have relatively little data, we will focus on some of the issues to take into account when you are getting ready to interpret your findings, and some of the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39938" name="Google Shape;191;p12:notes">
            <a:extLst>
              <a:ext uri="{FF2B5EF4-FFF2-40B4-BE49-F238E27FC236}">
                <a16:creationId xmlns:a16="http://schemas.microsoft.com/office/drawing/2014/main" id="{78CC538C-014A-F7EA-C8D1-6DF2F567B236}"/>
              </a:ext>
            </a:extLst>
          </p:cNvPr>
          <p:cNvSpPr>
            <a:spLocks noGrp="1" noRot="1" noChangeAspect="1" noTextEdit="1"/>
          </p:cNvSpPr>
          <p:nvPr>
            <p:ph type="sldImg" idx="2"/>
          </p:nvPr>
        </p:nvSpPr>
        <p:spPr>
          <a:noFill/>
          <a:ln>
            <a:headEnd/>
            <a:tailEn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5" name="Google Shape;186;g1cb5c59a2a2_0_1:notes">
            <a:extLst>
              <a:ext uri="{FF2B5EF4-FFF2-40B4-BE49-F238E27FC236}">
                <a16:creationId xmlns:a16="http://schemas.microsoft.com/office/drawing/2014/main" id="{49D5D6C6-8015-2AA1-620F-D73D8942C477}"/>
              </a:ext>
            </a:extLst>
          </p:cNvPr>
          <p:cNvSpPr txBox="1">
            <a:spLocks noGrp="1" noChangeArrowheads="1"/>
          </p:cNvSpPr>
          <p:nvPr>
            <p:ph type="body" idx="1"/>
          </p:nvPr>
        </p:nvSpPr>
        <p:spPr>
          <a:noFill/>
        </p:spPr>
        <p:txBody>
          <a:bodyPr/>
          <a:lstStyle/>
          <a:p>
            <a:pPr marL="0" marR="0" lvl="0" indent="0" algn="l" defTabSz="914400" rtl="0" eaLnBrk="1" fontAlgn="base" latinLnBrk="0" hangingPunct="1">
              <a:lnSpc>
                <a:spcPct val="100000"/>
              </a:lnSpc>
              <a:spcBef>
                <a:spcPct val="0"/>
              </a:spcBef>
              <a:spcAft>
                <a:spcPct val="0"/>
              </a:spcAft>
              <a:buClr>
                <a:srgbClr val="000000"/>
              </a:buClr>
              <a:buSzPts val="1400"/>
              <a:buFont typeface="Arial" panose="020B0604020202020204" pitchFamily="34" charset="0"/>
              <a:buNone/>
              <a:tabLst/>
              <a:defRPr/>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Just a few methodological reflections.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41986" name="Google Shape;187;g1cb5c59a2a2_0_1:notes">
            <a:extLst>
              <a:ext uri="{FF2B5EF4-FFF2-40B4-BE49-F238E27FC236}">
                <a16:creationId xmlns:a16="http://schemas.microsoft.com/office/drawing/2014/main" id="{CE97F017-B48D-D5B0-FA51-D4FAC4C26B82}"/>
              </a:ext>
            </a:extLst>
          </p:cNvPr>
          <p:cNvSpPr>
            <a:spLocks noGrp="1" noRot="1" noChangeAspect="1" noTextEdit="1"/>
          </p:cNvSpPr>
          <p:nvPr>
            <p:ph type="sldImg" idx="2"/>
          </p:nvPr>
        </p:nvSpPr>
        <p:spPr>
          <a:noFill/>
          <a:ln>
            <a:headEnd/>
            <a:tailEn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033" name="Google Shape;190;p12:notes">
            <a:extLst>
              <a:ext uri="{FF2B5EF4-FFF2-40B4-BE49-F238E27FC236}">
                <a16:creationId xmlns:a16="http://schemas.microsoft.com/office/drawing/2014/main" id="{C72BC723-6879-6FF5-AD21-16F968A15DE0}"/>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As a reminder, this stage is where we begin forming hypotheses – and I want to emphasize that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they are just hypotheses</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One trend on a graph is a more informed guess, but it is not truth, and it is very important to be careful about what is driving the adoption of digital and whether it is a cause or effect.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Sometimes we will see very, very clear trends, and it will be tempting to jump to conclusions.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For example, we have segmented our customers now into digital and traditional customers, and in some of our institutions, we're going to see very significant different behavioral differences in digital versus traditional customers, with a significant update of digital products and channels.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it’s tempting, then, to interpret that the people using our digital products and channels are happy - or fundamentally changing their behavior.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But it's important to be cautious about that, because, in fact, there is a trend that whenever we introduce a new product or a new channel that is digital, our most active customers are the first ones to adopt it, and very quickly, then you see a very big behavioral difference between your digital and your traditional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But that is not always because their behavior changed. It's simply because the more active customers migrated over to digital, and while digital remains interesting, it actually may or may not have changed their behavior. They are showing the same behavior, only in a digital vs a traditional context.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One of the most robust ways of verifying against that is to look at their behavior before and after they migrate it over.</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In the data bootcamp, you will be able to see this if you have used the second approach to segmentation that we covered in Session 1, where digital customers are broken down into the New customers (New To Bank, who have just joined the bank) and the Existing customers (Existing To Bank, who transitioned from a traditional to a digital channel).</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if you have used the Existing To Bank segment where you see your customers moving from traditional to digital, you actually have a segment of customers that you can contrast against the Traditional segment, and see the behavior of customers before and after you introduced the digital product or channel.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will not be able to do this in our in our time together, because we don't have enough time, but  this is just a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cautionary note</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that when we're looking at these graphs, we always have to ask ourselves, are we sure that we're looking at a cause or we're looking at an effect?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 third consideration is that </a:t>
            </a:r>
            <a:r>
              <a:rPr lang="en-US" sz="1800" b="1" u="sng" kern="100" dirty="0">
                <a:effectLst/>
                <a:latin typeface="Arial" panose="020B0604020202020204" pitchFamily="34" charset="0"/>
                <a:ea typeface="Times New Roman" panose="02020603050405020304" pitchFamily="18" charset="0"/>
                <a:cs typeface="Times New Roman" panose="02020603050405020304" pitchFamily="18" charset="0"/>
              </a:rPr>
              <a:t>our insights are limited or delimited by our by our definitions of digital</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You did a pretty good job at narrowing the definition of digital to the segment you wanted to focus on for the analysis, but in some cases (and we have seen this over and over again), the definition of digital was much larger than the implementation that you wanted to focus on.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for example, if want to see customer adoption of a new mobile app that you are producing, your definition of digital has to focus on that/ If your definition of digital includes everyone who signed up through an automated channel, they could be using agent networks, or doing bank transfers to repay their loans.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customers in your digital segment now cover a wide range of behaviors, and so you cannot interpret those behaviors as indicative of simply their use of the mobile app.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you want to do that, the best thing to do is to create a subsector of digital that are customers using your mobile app.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then you would have traditional digital and mobile app users, and you would essentially be running your dashboards now with three segments.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after this session, I would encourage all of you to go back and look at your definition of digital and ask yourself what you are going to be able to interpret out of this, because we can only make interpretations about the behavior of people according to who is in that digital segment, and we can't be more specific than the definition.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Finally, we're going to </a:t>
            </a:r>
            <a:r>
              <a:rPr lang="en-US" sz="1800" b="1" u="sng" kern="100" dirty="0">
                <a:effectLst/>
                <a:latin typeface="Arial" panose="020B0604020202020204" pitchFamily="34" charset="0"/>
                <a:ea typeface="Times New Roman" panose="02020603050405020304" pitchFamily="18" charset="0"/>
                <a:cs typeface="Times New Roman" panose="02020603050405020304" pitchFamily="18" charset="0"/>
              </a:rPr>
              <a:t>watch out for data anomalies</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which is very revealing. For those of you who are doing this kind of customer behavior analysis for the first time, you will find that this data set that we're working with, which you have pulled out of your core banking system, is a giant, muddy data set that's been used for other things for a long time, maybe decades.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But when you start using this data set now for this kind of customer behavior activity tracking, we find very often that the data sets may have been perfectly adequate for financial reporting in the past, but that there are strange features about them which have to be fixed or interpreted correctly in order to do what we are doing now.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so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anytime we see data anomalies, we're going to investigate them</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because that is very often where we find some of our most interesting insights.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One piece is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data consistency</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44034" name="Google Shape;191;p12:notes">
            <a:extLst>
              <a:ext uri="{FF2B5EF4-FFF2-40B4-BE49-F238E27FC236}">
                <a16:creationId xmlns:a16="http://schemas.microsoft.com/office/drawing/2014/main" id="{61276223-663C-1C18-1FED-1CE3CD543BB4}"/>
              </a:ext>
            </a:extLst>
          </p:cNvPr>
          <p:cNvSpPr>
            <a:spLocks noGrp="1" noRot="1" noChangeAspect="1" noTextEdit="1"/>
          </p:cNvSpPr>
          <p:nvPr>
            <p:ph type="sldImg" idx="2"/>
          </p:nvPr>
        </p:nvSpPr>
        <p:spPr>
          <a:noFill/>
          <a:ln>
            <a:headEnd/>
            <a:tailEn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8129" name="Google Shape;190;p12:notes">
            <a:extLst>
              <a:ext uri="{FF2B5EF4-FFF2-40B4-BE49-F238E27FC236}">
                <a16:creationId xmlns:a16="http://schemas.microsoft.com/office/drawing/2014/main" id="{4E86991C-8C8F-73CF-2B69-C71BF770F8F2}"/>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You have heard this from us, in our responses to your initial drafts.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 the left, you can see the total acquisition graph, and to the right, the activity graphs customers by activity center (digital or traditional).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 the right, you see the digital clients (top right) segmented into their activity segments, from inactive to low, medium and high. And it is the same with the traditional clients (bottom right).</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important thing here is that the number of clients that are in the two groups on the right correspond to the left graph.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you look at the left graph, let's just pick the digital clients - it's a little over 9,000. And then if you at the bottom graph on the right hand side, you'll see at the bottom graph does not equal that number. It's close (a little less than 9,000), but it doesn't equal it.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reason that these data consistencies are important is what this is telling us is that somehow, when we're running the queries and we're creating the acquisition graph, we are picking up a group of customers that is higher than when we're picking up when looking at level of  activity. And this distorts our numbers.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we're not using the same customers in all of our queries, then we're simply not comparing the same group of people.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Very importantly, imagine that you are standing right now in front of your C suite, and you're presenting this graph, and your CFO looks up and says, hey, the number you have up there for digital customers is different than the one you have down there. And when that statement happens and we can't answer, it discredits immediately any finding you want to share.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So these kinds of data consistencies are just the data mechanics, and we need to go back, and we need to explore the queries, and we need to explore the data set and sort that out. This is the easy one.  This is something you'll want to be mindful of, as we're talking today and afterwards.</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Double checking your data sets to make sure that the number of customers in the segments remains the same all the way through is a different kind of data issue that we refer to as </a:t>
            </a:r>
            <a:r>
              <a:rPr lang="en-US" sz="1800" b="1" kern="100" dirty="0">
                <a:effectLst/>
                <a:latin typeface="Arial" panose="020B0604020202020204" pitchFamily="34" charset="0"/>
                <a:ea typeface="Times New Roman" panose="02020603050405020304" pitchFamily="18" charset="0"/>
                <a:cs typeface="Times New Roman" panose="02020603050405020304" pitchFamily="18" charset="0"/>
              </a:rPr>
              <a:t>Data Alignment.</a:t>
            </a: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I’m going to show two examples.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eaLnBrk="1" hangingPunct="1">
              <a:buSzPts val="1400"/>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48130" name="Google Shape;191;p12:notes">
            <a:extLst>
              <a:ext uri="{FF2B5EF4-FFF2-40B4-BE49-F238E27FC236}">
                <a16:creationId xmlns:a16="http://schemas.microsoft.com/office/drawing/2014/main" id="{190BDAF6-8804-5351-332D-9BFE530BC8F7}"/>
              </a:ext>
            </a:extLst>
          </p:cNvPr>
          <p:cNvSpPr>
            <a:spLocks noGrp="1" noRot="1" noChangeAspect="1" noTextEdit="1"/>
          </p:cNvSpPr>
          <p:nvPr>
            <p:ph type="sldImg" idx="2"/>
          </p:nvPr>
        </p:nvSpPr>
        <p:spPr>
          <a:noFill/>
          <a:ln>
            <a:headEnd/>
            <a:tailEn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0177" name="Google Shape;190;p12:notes">
            <a:extLst>
              <a:ext uri="{FF2B5EF4-FFF2-40B4-BE49-F238E27FC236}">
                <a16:creationId xmlns:a16="http://schemas.microsoft.com/office/drawing/2014/main" id="{3E9E4057-910A-F41F-311F-690962F99297}"/>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On the left, you're looking at a customer journey dashboard, and it shows you know that the digital customers are making a little bit more than 4 transactions a month (actually closer to 5), and the traditional customers are making a little more than 2.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if you look at the activity segmentation dashboards on the right, you're going to see that they make sense compared to that one on the left.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If you look at the one on the top right, you see that the digital customers there are some of those customers that are not making a transaction, but most of them are, and you see a fairly significant number of customers in the high and medium segments (so that's more than 5 transactions, and 3-4 transactions).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We can just look quickly and can sort of estimate that the average of that could easily be almost 5, and how the growth in the monthly transactions over time that we see to the left is due to both a slight increase of the high transacting clients and a steady growth of clients who make 1-2 transactions a month.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 same this goes for the traditional clients. On the bottom right graph, we do have a lot that are that are not transacting. But we that the ones transacting are mostly concentrated in the 1-2 transactions, with some in the higher transacting categories. So an average of 2 makes sense.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There are no flags. It looks like we're using the same data sets to do the customer journey analysis as we are to do the segmentation analysis by level of activity on the right. These graphs look right.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Remember, we are not looking for exact numbers here as we were with the Data Consistency check. We are flagging anomalies that may not have been caught otherwise.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Now I'm going to show you a different example.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50178" name="Google Shape;191;p12:notes">
            <a:extLst>
              <a:ext uri="{FF2B5EF4-FFF2-40B4-BE49-F238E27FC236}">
                <a16:creationId xmlns:a16="http://schemas.microsoft.com/office/drawing/2014/main" id="{4EEE53CA-F7F2-AA78-7230-C2B485F17620}"/>
              </a:ext>
            </a:extLst>
          </p:cNvPr>
          <p:cNvSpPr>
            <a:spLocks noGrp="1" noRot="1" noChangeAspect="1" noTextEdit="1"/>
          </p:cNvSpPr>
          <p:nvPr>
            <p:ph type="sldImg" idx="2"/>
          </p:nvPr>
        </p:nvSpPr>
        <p:spPr>
          <a:noFill/>
          <a:ln>
            <a:headEnd/>
            <a:tailEn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2225" name="Google Shape;190;p12:notes">
            <a:extLst>
              <a:ext uri="{FF2B5EF4-FFF2-40B4-BE49-F238E27FC236}">
                <a16:creationId xmlns:a16="http://schemas.microsoft.com/office/drawing/2014/main" id="{DB0AFD60-507A-998C-475F-0B51462BA6F5}"/>
              </a:ext>
            </a:extLst>
          </p:cNvPr>
          <p:cNvSpPr txBox="1">
            <a:spLocks noGrp="1" noChangeArrowheads="1"/>
          </p:cNvSpPr>
          <p:nvPr>
            <p:ph type="body" idx="1"/>
          </p:nvPr>
        </p:nvSpPr>
        <p:spPr>
          <a:noFill/>
        </p:spPr>
        <p:txBody>
          <a:bodyPr/>
          <a:lstStyle/>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Again, the in this example, on the customer journey dashboard on the left, it shows that digital customer make a little less than 2 transactions a month, and the traditional customers 0.25, so a quarter of a transaction, or 1 transaction per 4 customers.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But if you look at the graphs to the right, you see that the digital customers have very few that don't make any transactions, and you have a very significant number that are in the over five (and also in the 3-4category below).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Just a quick estimate would say that the average has to be greater than what we see on the Customer Journey graph.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1800" kern="100" dirty="0">
                <a:effectLst/>
                <a:latin typeface="Arial" panose="020B0604020202020204" pitchFamily="34" charset="0"/>
                <a:ea typeface="Times New Roman" panose="02020603050405020304" pitchFamily="18" charset="0"/>
                <a:cs typeface="Times New Roman" panose="02020603050405020304" pitchFamily="18" charset="0"/>
              </a:rPr>
              <a:t>And the same is true for the for the traditional customers. So again, this is not exact, because these graphs are measuring different things, but when we see an anomaly like this, I should give us pause. We should think ”Wait a minute, when I segment the customers, I'm just showing a lot of customers doing a lot of transactions, but when I do the customer journey dashboard, it's very low.” That is a good hint to go back and check the data, because something does not look right. </a:t>
            </a:r>
            <a:endParaRPr lang="en-US" sz="18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139700" indent="0" eaLnBrk="1" hangingPunct="1">
              <a:buSzPts val="1400"/>
              <a:buFont typeface="Arial" panose="020B0604020202020204" pitchFamily="34" charset="0"/>
              <a:buNone/>
            </a:pPr>
            <a:endParaRPr lang="en-US" altLang="en-US" sz="1200" dirty="0">
              <a:latin typeface="Calibri" panose="020F0502020204030204" pitchFamily="34" charset="0"/>
              <a:cs typeface="Calibri" panose="020F0502020204030204" pitchFamily="34" charset="0"/>
              <a:sym typeface="Calibri" panose="020F0502020204030204" pitchFamily="34" charset="0"/>
            </a:endParaRPr>
          </a:p>
        </p:txBody>
      </p:sp>
      <p:sp>
        <p:nvSpPr>
          <p:cNvPr id="52226" name="Google Shape;191;p12:notes">
            <a:extLst>
              <a:ext uri="{FF2B5EF4-FFF2-40B4-BE49-F238E27FC236}">
                <a16:creationId xmlns:a16="http://schemas.microsoft.com/office/drawing/2014/main" id="{6B0AAC19-60A3-0945-5D31-3D143105FEB5}"/>
              </a:ext>
            </a:extLst>
          </p:cNvPr>
          <p:cNvSpPr>
            <a:spLocks noGrp="1" noRot="1" noChangeAspect="1" noTextEdit="1"/>
          </p:cNvSpPr>
          <p:nvPr>
            <p:ph type="sldImg" idx="2"/>
          </p:nvPr>
        </p:nvSpPr>
        <p:spPr>
          <a:noFill/>
          <a:ln>
            <a:headEnd/>
            <a:tailEn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2" name="Google Shape;15;p44">
            <a:extLst>
              <a:ext uri="{FF2B5EF4-FFF2-40B4-BE49-F238E27FC236}">
                <a16:creationId xmlns:a16="http://schemas.microsoft.com/office/drawing/2014/main" id="{571CEA04-3912-20A1-BB93-86EAE46750CB}"/>
              </a:ext>
            </a:extLst>
          </p:cNvPr>
          <p:cNvSpPr>
            <a:spLocks noChangeArrowheads="1"/>
          </p:cNvSpPr>
          <p:nvPr/>
        </p:nvSpPr>
        <p:spPr bwMode="auto">
          <a:xfrm>
            <a:off x="0" y="0"/>
            <a:ext cx="12192000" cy="3429000"/>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pic>
        <p:nvPicPr>
          <p:cNvPr id="3" name="Google Shape;19;p44" descr="A close up of a logo&#10;&#10;Description generated with very high confidence">
            <a:extLst>
              <a:ext uri="{FF2B5EF4-FFF2-40B4-BE49-F238E27FC236}">
                <a16:creationId xmlns:a16="http://schemas.microsoft.com/office/drawing/2014/main" id="{5EF8E720-F039-20EE-4F90-D4571F2E9EA7}"/>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9200" y="3892550"/>
            <a:ext cx="27432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53799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spTree>
      <p:nvGrpSpPr>
        <p:cNvPr id="1" name="Shape 83"/>
        <p:cNvGrpSpPr/>
        <p:nvPr/>
      </p:nvGrpSpPr>
      <p:grpSpPr>
        <a:xfrm>
          <a:off x="0" y="0"/>
          <a:ext cx="0" cy="0"/>
          <a:chOff x="0" y="0"/>
          <a:chExt cx="0" cy="0"/>
        </a:xfrm>
      </p:grpSpPr>
      <p:pic>
        <p:nvPicPr>
          <p:cNvPr id="2" name="Google Shape;86;p58" descr="A close up of a logo&#10;&#10;Description generated with very high confidence">
            <a:extLst>
              <a:ext uri="{FF2B5EF4-FFF2-40B4-BE49-F238E27FC236}">
                <a16:creationId xmlns:a16="http://schemas.microsoft.com/office/drawing/2014/main" id="{EAD305A6-580C-1ACB-E000-65D3417B9DAE}"/>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38" y="6145213"/>
            <a:ext cx="140017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Google Shape;84;p58"/>
          <p:cNvSpPr txBox="1">
            <a:spLocks noGrp="1"/>
          </p:cNvSpPr>
          <p:nvPr>
            <p:ph type="title"/>
          </p:nvPr>
        </p:nvSpPr>
        <p:spPr>
          <a:xfrm>
            <a:off x="609600" y="3192086"/>
            <a:ext cx="10972800" cy="788049"/>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58"/>
          <p:cNvSpPr txBox="1">
            <a:spLocks noGrp="1"/>
          </p:cNvSpPr>
          <p:nvPr>
            <p:ph type="body" idx="1"/>
          </p:nvPr>
        </p:nvSpPr>
        <p:spPr>
          <a:xfrm>
            <a:off x="609600" y="3978750"/>
            <a:ext cx="10972800" cy="668334"/>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Tree>
    <p:extLst>
      <p:ext uri="{BB962C8B-B14F-4D97-AF65-F5344CB8AC3E}">
        <p14:creationId xmlns:p14="http://schemas.microsoft.com/office/powerpoint/2010/main" val="2928190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7"/>
        <p:cNvGrpSpPr/>
        <p:nvPr/>
      </p:nvGrpSpPr>
      <p:grpSpPr>
        <a:xfrm>
          <a:off x="0" y="0"/>
          <a:ext cx="0" cy="0"/>
          <a:chOff x="0" y="0"/>
          <a:chExt cx="0" cy="0"/>
        </a:xfrm>
      </p:grpSpPr>
      <p:sp>
        <p:nvSpPr>
          <p:cNvPr id="2" name="Google Shape;88;p59">
            <a:extLst>
              <a:ext uri="{FF2B5EF4-FFF2-40B4-BE49-F238E27FC236}">
                <a16:creationId xmlns:a16="http://schemas.microsoft.com/office/drawing/2014/main" id="{4C7C6C4D-02D6-7021-E54B-167E38D0915F}"/>
              </a:ext>
            </a:extLst>
          </p:cNvPr>
          <p:cNvSpPr/>
          <p:nvPr/>
        </p:nvSpPr>
        <p:spPr>
          <a:xfrm>
            <a:off x="0" y="4737100"/>
            <a:ext cx="12192000" cy="212090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lIns="91425" tIns="45700" rIns="91425" bIns="45700" anchor="ctr"/>
          <a:lstStyle/>
          <a:p>
            <a:pPr algn="ctr" eaLnBrk="1" fontAlgn="auto" hangingPunct="1">
              <a:spcBef>
                <a:spcPts val="0"/>
              </a:spcBef>
              <a:spcAft>
                <a:spcPts val="0"/>
              </a:spcAft>
              <a:buClr>
                <a:srgbClr val="000000"/>
              </a:buClr>
              <a:buSzPts val="1800"/>
              <a:buFont typeface="Arial"/>
              <a:buNone/>
              <a:defRPr/>
            </a:pPr>
            <a:endParaRPr sz="1800" kern="0">
              <a:solidFill>
                <a:schemeClr val="lt1"/>
              </a:solidFill>
              <a:latin typeface="Arial"/>
              <a:ea typeface="Arial"/>
              <a:cs typeface="Arial"/>
              <a:sym typeface="Arial"/>
            </a:endParaRPr>
          </a:p>
        </p:txBody>
      </p:sp>
      <p:pic>
        <p:nvPicPr>
          <p:cNvPr id="3" name="Google Shape;92;p59">
            <a:extLst>
              <a:ext uri="{FF2B5EF4-FFF2-40B4-BE49-F238E27FC236}">
                <a16:creationId xmlns:a16="http://schemas.microsoft.com/office/drawing/2014/main" id="{2A74E1C0-8858-B7F6-055E-773531F9011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0688" y="6103938"/>
            <a:ext cx="13065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Google Shape;89;p59"/>
          <p:cNvSpPr>
            <a:spLocks noGrp="1"/>
          </p:cNvSpPr>
          <p:nvPr>
            <p:ph type="pic" idx="2"/>
          </p:nvPr>
        </p:nvSpPr>
        <p:spPr>
          <a:xfrm>
            <a:off x="0" y="-1"/>
            <a:ext cx="12192000" cy="4738511"/>
          </a:xfrm>
          <a:prstGeom prst="rect">
            <a:avLst/>
          </a:prstGeom>
          <a:noFill/>
          <a:ln>
            <a:noFill/>
          </a:ln>
        </p:spPr>
      </p:sp>
      <p:sp>
        <p:nvSpPr>
          <p:cNvPr id="90" name="Google Shape;90;p59"/>
          <p:cNvSpPr txBox="1">
            <a:spLocks noGrp="1"/>
          </p:cNvSpPr>
          <p:nvPr>
            <p:ph type="title"/>
          </p:nvPr>
        </p:nvSpPr>
        <p:spPr>
          <a:xfrm>
            <a:off x="609600" y="5106683"/>
            <a:ext cx="10972800" cy="779736"/>
          </a:xfrm>
          <a:prstGeom prst="rect">
            <a:avLst/>
          </a:prstGeom>
          <a:noFill/>
          <a:ln>
            <a:noFill/>
          </a:ln>
        </p:spPr>
        <p:txBody>
          <a:bodyPr spcFirstLastPara="1">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59"/>
          <p:cNvSpPr txBox="1">
            <a:spLocks noGrp="1"/>
          </p:cNvSpPr>
          <p:nvPr>
            <p:ph type="body" idx="1"/>
          </p:nvPr>
        </p:nvSpPr>
        <p:spPr>
          <a:xfrm>
            <a:off x="609600" y="5886419"/>
            <a:ext cx="10972800" cy="668334"/>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Tree>
    <p:extLst>
      <p:ext uri="{BB962C8B-B14F-4D97-AF65-F5344CB8AC3E}">
        <p14:creationId xmlns:p14="http://schemas.microsoft.com/office/powerpoint/2010/main" val="2880747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 name="Google Shape;12;p42">
            <a:extLst>
              <a:ext uri="{FF2B5EF4-FFF2-40B4-BE49-F238E27FC236}">
                <a16:creationId xmlns:a16="http://schemas.microsoft.com/office/drawing/2014/main" id="{F8CB7566-9349-9104-D79B-116BFC802440}"/>
              </a:ext>
            </a:extLst>
          </p:cNvPr>
          <p:cNvSpPr txBox="1">
            <a:spLocks noGrp="1" noChangeArrowheads="1"/>
          </p:cNvSpPr>
          <p:nvPr>
            <p:ph type="sldNum" idx="13"/>
          </p:nvPr>
        </p:nvSpPr>
        <p:spPr>
          <a:ln/>
        </p:spPr>
        <p:txBody>
          <a:bodyPr/>
          <a:lstStyle>
            <a:lvl1pPr>
              <a:defRPr/>
            </a:lvl1pPr>
          </a:lstStyle>
          <a:p>
            <a:pPr>
              <a:defRPr/>
            </a:pPr>
            <a:fld id="{97215913-88F5-CB4A-9145-7507228D8BCC}" type="slidenum">
              <a:rPr lang="en-US" altLang="en-US"/>
              <a:pPr>
                <a:defRPr/>
              </a:pPr>
              <a:t>‹#›</a:t>
            </a:fld>
            <a:endParaRPr lang="en-US" altLang="en-US"/>
          </a:p>
        </p:txBody>
      </p:sp>
    </p:spTree>
    <p:extLst>
      <p:ext uri="{BB962C8B-B14F-4D97-AF65-F5344CB8AC3E}">
        <p14:creationId xmlns:p14="http://schemas.microsoft.com/office/powerpoint/2010/main" val="1986140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dpi="0" rotWithShape="0">
          <a:blip r:embed="rId2"/>
          <a:srcRect/>
          <a:stretch>
            <a:fillRect/>
          </a:stretch>
        </a:blipFill>
        <a:effectLst/>
      </p:bgPr>
    </p:bg>
    <p:spTree>
      <p:nvGrpSpPr>
        <p:cNvPr id="1" name="Shape 97"/>
        <p:cNvGrpSpPr/>
        <p:nvPr/>
      </p:nvGrpSpPr>
      <p:grpSpPr>
        <a:xfrm>
          <a:off x="0" y="0"/>
          <a:ext cx="0" cy="0"/>
          <a:chOff x="0" y="0"/>
          <a:chExt cx="0" cy="0"/>
        </a:xfrm>
      </p:grpSpPr>
      <p:sp>
        <p:nvSpPr>
          <p:cNvPr id="2" name="Google Shape;98;p67">
            <a:extLst>
              <a:ext uri="{FF2B5EF4-FFF2-40B4-BE49-F238E27FC236}">
                <a16:creationId xmlns:a16="http://schemas.microsoft.com/office/drawing/2014/main" id="{94D67C3C-59BF-6D36-3765-D36E0B48BB08}"/>
              </a:ext>
            </a:extLst>
          </p:cNvPr>
          <p:cNvSpPr txBox="1">
            <a:spLocks noGrp="1" noChangeArrowheads="1"/>
          </p:cNvSpPr>
          <p:nvPr>
            <p:ph type="sldNum" idx="10"/>
          </p:nvPr>
        </p:nvSpPr>
        <p:spPr>
          <a:xfrm>
            <a:off x="8836025" y="6294438"/>
            <a:ext cx="2844800" cy="365125"/>
          </a:xfrm>
        </p:spPr>
        <p:txBody>
          <a:bodyPr/>
          <a:lstStyle>
            <a:lvl1pPr>
              <a:defRPr smtClean="0"/>
            </a:lvl1pPr>
          </a:lstStyle>
          <a:p>
            <a:pPr>
              <a:defRPr/>
            </a:pPr>
            <a:fld id="{8F42AAA5-DA6D-AC48-B877-3A5AF382DC38}" type="slidenum">
              <a:rPr lang="en-US" altLang="en-US"/>
              <a:pPr>
                <a:defRPr/>
              </a:pPr>
              <a:t>‹#›</a:t>
            </a:fld>
            <a:endParaRPr lang="en-US" altLang="en-US"/>
          </a:p>
        </p:txBody>
      </p:sp>
    </p:spTree>
    <p:extLst>
      <p:ext uri="{BB962C8B-B14F-4D97-AF65-F5344CB8AC3E}">
        <p14:creationId xmlns:p14="http://schemas.microsoft.com/office/powerpoint/2010/main" val="1655247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 name="Google Shape;12;p42">
            <a:extLst>
              <a:ext uri="{FF2B5EF4-FFF2-40B4-BE49-F238E27FC236}">
                <a16:creationId xmlns:a16="http://schemas.microsoft.com/office/drawing/2014/main" id="{6393F383-7FAD-0B7E-647E-8BAC5D33CC6E}"/>
              </a:ext>
            </a:extLst>
          </p:cNvPr>
          <p:cNvSpPr txBox="1">
            <a:spLocks noGrp="1" noChangeArrowheads="1"/>
          </p:cNvSpPr>
          <p:nvPr>
            <p:ph type="sldNum" idx="13"/>
          </p:nvPr>
        </p:nvSpPr>
        <p:spPr>
          <a:ln/>
        </p:spPr>
        <p:txBody>
          <a:bodyPr/>
          <a:lstStyle>
            <a:lvl1pPr>
              <a:defRPr/>
            </a:lvl1pPr>
          </a:lstStyle>
          <a:p>
            <a:pPr>
              <a:defRPr/>
            </a:pPr>
            <a:fld id="{9DAFBFC7-3364-B34A-9D0A-A86C1D69B80A}" type="slidenum">
              <a:rPr lang="en-US" altLang="en-US"/>
              <a:pPr>
                <a:defRPr/>
              </a:pPr>
              <a:t>‹#›</a:t>
            </a:fld>
            <a:endParaRPr lang="en-US" altLang="en-US"/>
          </a:p>
        </p:txBody>
      </p:sp>
    </p:spTree>
    <p:extLst>
      <p:ext uri="{BB962C8B-B14F-4D97-AF65-F5344CB8AC3E}">
        <p14:creationId xmlns:p14="http://schemas.microsoft.com/office/powerpoint/2010/main" val="2585414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05"/>
        <p:cNvGrpSpPr/>
        <p:nvPr/>
      </p:nvGrpSpPr>
      <p:grpSpPr>
        <a:xfrm>
          <a:off x="0" y="0"/>
          <a:ext cx="0" cy="0"/>
          <a:chOff x="0" y="0"/>
          <a:chExt cx="0" cy="0"/>
        </a:xfrm>
      </p:grpSpPr>
      <p:sp>
        <p:nvSpPr>
          <p:cNvPr id="106" name="Google Shape;106;p51"/>
          <p:cNvSpPr txBox="1">
            <a:spLocks noGrp="1"/>
          </p:cNvSpPr>
          <p:nvPr>
            <p:ph type="body" idx="1"/>
          </p:nvPr>
        </p:nvSpPr>
        <p:spPr>
          <a:xfrm>
            <a:off x="609600" y="1401402"/>
            <a:ext cx="10972800"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68300" algn="l">
              <a:lnSpc>
                <a:spcPct val="100000"/>
              </a:lnSpc>
              <a:spcBef>
                <a:spcPts val="440"/>
              </a:spcBef>
              <a:spcAft>
                <a:spcPts val="0"/>
              </a:spcAft>
              <a:buSzPts val="2200"/>
              <a:buChar char="•"/>
              <a:defRPr sz="2200">
                <a:solidFill>
                  <a:schemeClr val="accent1"/>
                </a:solidFill>
              </a:defRPr>
            </a:lvl2pPr>
            <a:lvl3pPr marL="1371600" lvl="2" indent="-368300" algn="l">
              <a:lnSpc>
                <a:spcPct val="100000"/>
              </a:lnSpc>
              <a:spcBef>
                <a:spcPts val="440"/>
              </a:spcBef>
              <a:spcAft>
                <a:spcPts val="0"/>
              </a:spcAft>
              <a:buSzPts val="2200"/>
              <a:buChar char="•"/>
              <a:defRPr sz="2200">
                <a:solidFill>
                  <a:schemeClr val="accent1"/>
                </a:solidFill>
              </a:defRPr>
            </a:lvl3pPr>
            <a:lvl4pPr marL="1828800" lvl="3" indent="-368300" algn="l">
              <a:lnSpc>
                <a:spcPct val="100000"/>
              </a:lnSpc>
              <a:spcBef>
                <a:spcPts val="440"/>
              </a:spcBef>
              <a:spcAft>
                <a:spcPts val="0"/>
              </a:spcAft>
              <a:buSzPts val="2200"/>
              <a:buChar char="•"/>
              <a:defRPr sz="2200">
                <a:solidFill>
                  <a:schemeClr val="accent1"/>
                </a:solidFill>
              </a:defRPr>
            </a:lvl4pPr>
            <a:lvl5pPr marL="2286000" lvl="4" indent="-368300" algn="l">
              <a:lnSpc>
                <a:spcPct val="100000"/>
              </a:lnSpc>
              <a:spcBef>
                <a:spcPts val="440"/>
              </a:spcBef>
              <a:spcAft>
                <a:spcPts val="0"/>
              </a:spcAft>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8" name="Google Shape;108;p51"/>
          <p:cNvSpPr txBox="1">
            <a:spLocks noGrp="1"/>
          </p:cNvSpPr>
          <p:nvPr>
            <p:ph type="title"/>
          </p:nvPr>
        </p:nvSpPr>
        <p:spPr>
          <a:xfrm>
            <a:off x="609600" y="329184"/>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07;p51">
            <a:extLst>
              <a:ext uri="{FF2B5EF4-FFF2-40B4-BE49-F238E27FC236}">
                <a16:creationId xmlns:a16="http://schemas.microsoft.com/office/drawing/2014/main" id="{4F9C6B11-EFCF-AB81-796B-4C20A2DE974B}"/>
              </a:ext>
            </a:extLst>
          </p:cNvPr>
          <p:cNvSpPr txBox="1">
            <a:spLocks noGrp="1" noChangeArrowheads="1"/>
          </p:cNvSpPr>
          <p:nvPr>
            <p:ph type="sldNum" idx="10"/>
          </p:nvPr>
        </p:nvSpPr>
        <p:spPr>
          <a:xfrm>
            <a:off x="9347200" y="6626225"/>
            <a:ext cx="2844800" cy="231775"/>
          </a:xfrm>
        </p:spPr>
        <p:txBody>
          <a:bodyPr/>
          <a:lstStyle>
            <a:lvl1pPr>
              <a:defRPr smtClean="0"/>
            </a:lvl1pPr>
          </a:lstStyle>
          <a:p>
            <a:pPr>
              <a:defRPr/>
            </a:pPr>
            <a:fld id="{405BF8BC-0DEC-CD44-B7ED-E642059630E4}" type="slidenum">
              <a:rPr lang="en-US" altLang="en-US"/>
              <a:pPr>
                <a:defRPr/>
              </a:pPr>
              <a:t>‹#›</a:t>
            </a:fld>
            <a:endParaRPr lang="en-US" altLang="en-US"/>
          </a:p>
        </p:txBody>
      </p:sp>
    </p:spTree>
    <p:extLst>
      <p:ext uri="{BB962C8B-B14F-4D97-AF65-F5344CB8AC3E}">
        <p14:creationId xmlns:p14="http://schemas.microsoft.com/office/powerpoint/2010/main" val="28118614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 name="Google Shape;12;p42">
            <a:extLst>
              <a:ext uri="{FF2B5EF4-FFF2-40B4-BE49-F238E27FC236}">
                <a16:creationId xmlns:a16="http://schemas.microsoft.com/office/drawing/2014/main" id="{67876B4B-6B81-73F9-FB44-9CAAF10B5BFA}"/>
              </a:ext>
            </a:extLst>
          </p:cNvPr>
          <p:cNvSpPr txBox="1">
            <a:spLocks noGrp="1" noChangeArrowheads="1"/>
          </p:cNvSpPr>
          <p:nvPr>
            <p:ph type="sldNum" idx="13"/>
          </p:nvPr>
        </p:nvSpPr>
        <p:spPr>
          <a:ln/>
        </p:spPr>
        <p:txBody>
          <a:bodyPr/>
          <a:lstStyle>
            <a:lvl1pPr>
              <a:defRPr/>
            </a:lvl1pPr>
          </a:lstStyle>
          <a:p>
            <a:pPr>
              <a:defRPr/>
            </a:pPr>
            <a:fld id="{6E5F24E4-8084-BA4F-B7A9-1C3B90C7EA3D}" type="slidenum">
              <a:rPr lang="en-US" altLang="en-US"/>
              <a:pPr>
                <a:defRPr/>
              </a:pPr>
              <a:t>‹#›</a:t>
            </a:fld>
            <a:endParaRPr lang="en-US" altLang="en-US"/>
          </a:p>
        </p:txBody>
      </p:sp>
    </p:spTree>
    <p:extLst>
      <p:ext uri="{BB962C8B-B14F-4D97-AF65-F5344CB8AC3E}">
        <p14:creationId xmlns:p14="http://schemas.microsoft.com/office/powerpoint/2010/main" val="811456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2" name="Google Shape;116;p45">
            <a:extLst>
              <a:ext uri="{FF2B5EF4-FFF2-40B4-BE49-F238E27FC236}">
                <a16:creationId xmlns:a16="http://schemas.microsoft.com/office/drawing/2014/main" id="{D34FC717-FCEC-19C3-9326-DDFB5DA442F6}"/>
              </a:ext>
            </a:extLst>
          </p:cNvPr>
          <p:cNvSpPr/>
          <p:nvPr/>
        </p:nvSpPr>
        <p:spPr>
          <a:xfrm>
            <a:off x="0" y="0"/>
            <a:ext cx="12192000" cy="3429000"/>
          </a:xfrm>
          <a:prstGeom prst="rect">
            <a:avLst/>
          </a:prstGeom>
          <a:solidFill>
            <a:schemeClr val="accent4"/>
          </a:solidFill>
          <a:ln>
            <a:noFill/>
          </a:ln>
        </p:spPr>
        <p:txBody>
          <a:bodyPr spcFirstLastPara="1" lIns="91425" tIns="45700" rIns="91425" bIns="45700" anchor="ctr"/>
          <a:lstStyle/>
          <a:p>
            <a:pPr algn="ctr" eaLnBrk="1" fontAlgn="auto" hangingPunct="1">
              <a:spcBef>
                <a:spcPts val="0"/>
              </a:spcBef>
              <a:spcAft>
                <a:spcPts val="0"/>
              </a:spcAft>
              <a:buClr>
                <a:srgbClr val="000000"/>
              </a:buClr>
              <a:buSzPts val="1800"/>
              <a:buFont typeface="Arial"/>
              <a:buNone/>
              <a:defRPr/>
            </a:pPr>
            <a:endParaRPr sz="1800" kern="0">
              <a:solidFill>
                <a:schemeClr val="lt1"/>
              </a:solidFill>
              <a:latin typeface="Arial"/>
              <a:ea typeface="Arial"/>
              <a:cs typeface="Arial"/>
              <a:sym typeface="Arial"/>
            </a:endParaRPr>
          </a:p>
        </p:txBody>
      </p:sp>
      <p:pic>
        <p:nvPicPr>
          <p:cNvPr id="3" name="Google Shape;120;p45" descr="A close up of a logo&#10;&#10;Description generated with very high confidence">
            <a:extLst>
              <a:ext uri="{FF2B5EF4-FFF2-40B4-BE49-F238E27FC236}">
                <a16:creationId xmlns:a16="http://schemas.microsoft.com/office/drawing/2014/main" id="{055F9924-864A-C7AD-8E0F-135CD4ACCE93}"/>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9200" y="3892550"/>
            <a:ext cx="27432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001708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2" name="Google Shape;124;p46">
            <a:extLst>
              <a:ext uri="{FF2B5EF4-FFF2-40B4-BE49-F238E27FC236}">
                <a16:creationId xmlns:a16="http://schemas.microsoft.com/office/drawing/2014/main" id="{67245695-7C46-7DF5-9891-DD24C1DDC2D8}"/>
              </a:ext>
            </a:extLst>
          </p:cNvPr>
          <p:cNvSpPr/>
          <p:nvPr/>
        </p:nvSpPr>
        <p:spPr>
          <a:xfrm>
            <a:off x="0" y="0"/>
            <a:ext cx="12192000" cy="3429000"/>
          </a:xfrm>
          <a:prstGeom prst="rect">
            <a:avLst/>
          </a:prstGeom>
          <a:solidFill>
            <a:schemeClr val="accent4"/>
          </a:solidFill>
          <a:ln>
            <a:noFill/>
          </a:ln>
        </p:spPr>
        <p:txBody>
          <a:bodyPr spcFirstLastPara="1" lIns="91425" tIns="45700" rIns="91425" bIns="45700" anchor="ctr"/>
          <a:lstStyle/>
          <a:p>
            <a:pPr algn="ctr" eaLnBrk="1" fontAlgn="auto" hangingPunct="1">
              <a:spcBef>
                <a:spcPts val="0"/>
              </a:spcBef>
              <a:spcAft>
                <a:spcPts val="0"/>
              </a:spcAft>
              <a:buClr>
                <a:srgbClr val="000000"/>
              </a:buClr>
              <a:buSzPts val="1800"/>
              <a:buFont typeface="Arial"/>
              <a:buNone/>
              <a:defRPr/>
            </a:pPr>
            <a:endParaRPr sz="1800" kern="0">
              <a:solidFill>
                <a:schemeClr val="lt1"/>
              </a:solidFill>
              <a:latin typeface="Arial"/>
              <a:ea typeface="Arial"/>
              <a:cs typeface="Arial"/>
              <a:sym typeface="Arial"/>
            </a:endParaRPr>
          </a:p>
        </p:txBody>
      </p:sp>
      <p:pic>
        <p:nvPicPr>
          <p:cNvPr id="3" name="Google Shape;128;p46" descr="A close up of a logo&#10;&#10;Description generated with very high confidence">
            <a:extLst>
              <a:ext uri="{FF2B5EF4-FFF2-40B4-BE49-F238E27FC236}">
                <a16:creationId xmlns:a16="http://schemas.microsoft.com/office/drawing/2014/main" id="{E99EC1E8-A09C-E845-D6E4-B82D5A320A42}"/>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9200" y="3892550"/>
            <a:ext cx="27432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anchor="ctr">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anchor="ctr">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56573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2" name="Google Shape;130;p47">
            <a:extLst>
              <a:ext uri="{FF2B5EF4-FFF2-40B4-BE49-F238E27FC236}">
                <a16:creationId xmlns:a16="http://schemas.microsoft.com/office/drawing/2014/main" id="{54F32BB4-D5A4-E8B0-8E71-0408FFAB7B99}"/>
              </a:ext>
            </a:extLst>
          </p:cNvPr>
          <p:cNvSpPr>
            <a:spLocks noChangeArrowheads="1"/>
          </p:cNvSpPr>
          <p:nvPr/>
        </p:nvSpPr>
        <p:spPr bwMode="auto">
          <a:xfrm>
            <a:off x="0" y="0"/>
            <a:ext cx="12192000" cy="3429000"/>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67697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24"/>
        <p:cNvGrpSpPr/>
        <p:nvPr/>
      </p:nvGrpSpPr>
      <p:grpSpPr>
        <a:xfrm>
          <a:off x="0" y="0"/>
          <a:ext cx="0" cy="0"/>
          <a:chOff x="0" y="0"/>
          <a:chExt cx="0" cy="0"/>
        </a:xfrm>
      </p:grpSpPr>
      <p:pic>
        <p:nvPicPr>
          <p:cNvPr id="2" name="Google Shape;27;p56">
            <a:extLst>
              <a:ext uri="{FF2B5EF4-FFF2-40B4-BE49-F238E27FC236}">
                <a16:creationId xmlns:a16="http://schemas.microsoft.com/office/drawing/2014/main" id="{3B1A8DA8-3C98-5A99-366E-36B74701CC9D}"/>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5" y="6145213"/>
            <a:ext cx="14001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Google Shape;25;p56"/>
          <p:cNvSpPr txBox="1">
            <a:spLocks noGrp="1"/>
          </p:cNvSpPr>
          <p:nvPr>
            <p:ph type="title"/>
          </p:nvPr>
        </p:nvSpPr>
        <p:spPr>
          <a:xfrm>
            <a:off x="609600" y="2649264"/>
            <a:ext cx="10972800" cy="779736"/>
          </a:xfrm>
          <a:prstGeom prst="rect">
            <a:avLst/>
          </a:prstGeom>
          <a:noFill/>
          <a:ln>
            <a:noFill/>
          </a:ln>
        </p:spPr>
        <p:txBody>
          <a:bodyPr spcFirstLastPara="1">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56"/>
          <p:cNvSpPr txBox="1">
            <a:spLocks noGrp="1"/>
          </p:cNvSpPr>
          <p:nvPr>
            <p:ph type="body" idx="1"/>
          </p:nvPr>
        </p:nvSpPr>
        <p:spPr>
          <a:xfrm>
            <a:off x="609600" y="3429000"/>
            <a:ext cx="10972800" cy="668334"/>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Tree>
    <p:extLst>
      <p:ext uri="{BB962C8B-B14F-4D97-AF65-F5344CB8AC3E}">
        <p14:creationId xmlns:p14="http://schemas.microsoft.com/office/powerpoint/2010/main" val="388451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2" name="Google Shape;135;p49">
            <a:extLst>
              <a:ext uri="{FF2B5EF4-FFF2-40B4-BE49-F238E27FC236}">
                <a16:creationId xmlns:a16="http://schemas.microsoft.com/office/drawing/2014/main" id="{1CD68C1C-FE02-4DE5-3872-A487B0E3D46D}"/>
              </a:ext>
            </a:extLst>
          </p:cNvPr>
          <p:cNvSpPr>
            <a:spLocks noChangeArrowheads="1"/>
          </p:cNvSpPr>
          <p:nvPr/>
        </p:nvSpPr>
        <p:spPr bwMode="auto">
          <a:xfrm>
            <a:off x="0" y="0"/>
            <a:ext cx="12192000" cy="3429000"/>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55622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2;p42">
            <a:extLst>
              <a:ext uri="{FF2B5EF4-FFF2-40B4-BE49-F238E27FC236}">
                <a16:creationId xmlns:a16="http://schemas.microsoft.com/office/drawing/2014/main" id="{1ACAB9F1-2CFA-ACA8-65A9-CFC9F6C6510E}"/>
              </a:ext>
            </a:extLst>
          </p:cNvPr>
          <p:cNvSpPr txBox="1">
            <a:spLocks noGrp="1" noChangeArrowheads="1"/>
          </p:cNvSpPr>
          <p:nvPr>
            <p:ph type="sldNum" idx="13"/>
          </p:nvPr>
        </p:nvSpPr>
        <p:spPr>
          <a:ln/>
        </p:spPr>
        <p:txBody>
          <a:bodyPr/>
          <a:lstStyle>
            <a:lvl1pPr>
              <a:defRPr/>
            </a:lvl1pPr>
          </a:lstStyle>
          <a:p>
            <a:pPr>
              <a:defRPr/>
            </a:pPr>
            <a:fld id="{64183A71-68A2-B742-BC37-18FD809A40E6}" type="slidenum">
              <a:rPr lang="en-US" altLang="en-US"/>
              <a:pPr>
                <a:defRPr/>
              </a:pPr>
              <a:t>‹#›</a:t>
            </a:fld>
            <a:endParaRPr lang="en-US" altLang="en-US"/>
          </a:p>
        </p:txBody>
      </p:sp>
    </p:spTree>
    <p:extLst>
      <p:ext uri="{BB962C8B-B14F-4D97-AF65-F5344CB8AC3E}">
        <p14:creationId xmlns:p14="http://schemas.microsoft.com/office/powerpoint/2010/main" val="28722245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2;p42">
            <a:extLst>
              <a:ext uri="{FF2B5EF4-FFF2-40B4-BE49-F238E27FC236}">
                <a16:creationId xmlns:a16="http://schemas.microsoft.com/office/drawing/2014/main" id="{59CE1582-01C8-8351-94B7-BEBF4CE63331}"/>
              </a:ext>
            </a:extLst>
          </p:cNvPr>
          <p:cNvSpPr txBox="1">
            <a:spLocks noGrp="1" noChangeArrowheads="1"/>
          </p:cNvSpPr>
          <p:nvPr>
            <p:ph type="sldNum" idx="13"/>
          </p:nvPr>
        </p:nvSpPr>
        <p:spPr>
          <a:ln/>
        </p:spPr>
        <p:txBody>
          <a:bodyPr/>
          <a:lstStyle>
            <a:lvl1pPr>
              <a:defRPr/>
            </a:lvl1pPr>
          </a:lstStyle>
          <a:p>
            <a:pPr>
              <a:defRPr/>
            </a:pPr>
            <a:fld id="{F042B42C-17F4-3145-BCF6-1BAB0B6D4E66}" type="slidenum">
              <a:rPr lang="en-US" altLang="en-US"/>
              <a:pPr>
                <a:defRPr/>
              </a:pPr>
              <a:t>‹#›</a:t>
            </a:fld>
            <a:endParaRPr lang="en-US" altLang="en-US"/>
          </a:p>
        </p:txBody>
      </p:sp>
    </p:spTree>
    <p:extLst>
      <p:ext uri="{BB962C8B-B14F-4D97-AF65-F5344CB8AC3E}">
        <p14:creationId xmlns:p14="http://schemas.microsoft.com/office/powerpoint/2010/main" val="7866225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2;p42">
            <a:extLst>
              <a:ext uri="{FF2B5EF4-FFF2-40B4-BE49-F238E27FC236}">
                <a16:creationId xmlns:a16="http://schemas.microsoft.com/office/drawing/2014/main" id="{51428B5B-92D2-85AE-5455-704DAB12158A}"/>
              </a:ext>
            </a:extLst>
          </p:cNvPr>
          <p:cNvSpPr txBox="1">
            <a:spLocks noGrp="1" noChangeArrowheads="1"/>
          </p:cNvSpPr>
          <p:nvPr>
            <p:ph type="sldNum" idx="13"/>
          </p:nvPr>
        </p:nvSpPr>
        <p:spPr>
          <a:ln/>
        </p:spPr>
        <p:txBody>
          <a:bodyPr/>
          <a:lstStyle>
            <a:lvl1pPr>
              <a:defRPr/>
            </a:lvl1pPr>
          </a:lstStyle>
          <a:p>
            <a:pPr>
              <a:defRPr/>
            </a:pPr>
            <a:fld id="{A0312A11-9418-EA42-B2DC-E3F5770B5BD1}" type="slidenum">
              <a:rPr lang="en-US" altLang="en-US"/>
              <a:pPr>
                <a:defRPr/>
              </a:pPr>
              <a:t>‹#›</a:t>
            </a:fld>
            <a:endParaRPr lang="en-US" altLang="en-US"/>
          </a:p>
        </p:txBody>
      </p:sp>
    </p:spTree>
    <p:extLst>
      <p:ext uri="{BB962C8B-B14F-4D97-AF65-F5344CB8AC3E}">
        <p14:creationId xmlns:p14="http://schemas.microsoft.com/office/powerpoint/2010/main" val="25315605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2;p42">
            <a:extLst>
              <a:ext uri="{FF2B5EF4-FFF2-40B4-BE49-F238E27FC236}">
                <a16:creationId xmlns:a16="http://schemas.microsoft.com/office/drawing/2014/main" id="{3236CD6C-17A1-30FD-3211-003BACCE02A7}"/>
              </a:ext>
            </a:extLst>
          </p:cNvPr>
          <p:cNvSpPr txBox="1">
            <a:spLocks noGrp="1" noChangeArrowheads="1"/>
          </p:cNvSpPr>
          <p:nvPr>
            <p:ph type="sldNum" idx="13"/>
          </p:nvPr>
        </p:nvSpPr>
        <p:spPr>
          <a:ln/>
        </p:spPr>
        <p:txBody>
          <a:bodyPr/>
          <a:lstStyle>
            <a:lvl1pPr>
              <a:defRPr/>
            </a:lvl1pPr>
          </a:lstStyle>
          <a:p>
            <a:pPr>
              <a:defRPr/>
            </a:pPr>
            <a:fld id="{921DC2C7-6A15-3641-B417-33D37B4E27E3}" type="slidenum">
              <a:rPr lang="en-US" altLang="en-US"/>
              <a:pPr>
                <a:defRPr/>
              </a:pPr>
              <a:t>‹#›</a:t>
            </a:fld>
            <a:endParaRPr lang="en-US" altLang="en-US"/>
          </a:p>
        </p:txBody>
      </p:sp>
    </p:spTree>
    <p:extLst>
      <p:ext uri="{BB962C8B-B14F-4D97-AF65-F5344CB8AC3E}">
        <p14:creationId xmlns:p14="http://schemas.microsoft.com/office/powerpoint/2010/main" val="41097342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genda Slide">
  <p:cSld name="Agenda Slide">
    <p:spTree>
      <p:nvGrpSpPr>
        <p:cNvPr id="1" name="Shape 20"/>
        <p:cNvGrpSpPr/>
        <p:nvPr/>
      </p:nvGrpSpPr>
      <p:grpSpPr>
        <a:xfrm>
          <a:off x="0" y="0"/>
          <a:ext cx="0" cy="0"/>
          <a:chOff x="0" y="0"/>
          <a:chExt cx="0" cy="0"/>
        </a:xfrm>
      </p:grpSpPr>
      <p:sp>
        <p:nvSpPr>
          <p:cNvPr id="2" name="Google Shape;23;p50">
            <a:extLst>
              <a:ext uri="{FF2B5EF4-FFF2-40B4-BE49-F238E27FC236}">
                <a16:creationId xmlns:a16="http://schemas.microsoft.com/office/drawing/2014/main" id="{3F0E8A09-6B06-FD8E-F38C-367A9624273D}"/>
              </a:ext>
            </a:extLst>
          </p:cNvPr>
          <p:cNvSpPr txBox="1">
            <a:spLocks noChangeArrowheads="1"/>
          </p:cNvSpPr>
          <p:nvPr/>
        </p:nvSpPr>
        <p:spPr bwMode="auto">
          <a:xfrm>
            <a:off x="6737350" y="6318250"/>
            <a:ext cx="2133600" cy="365125"/>
          </a:xfrm>
          <a:prstGeom prst="rect">
            <a:avLst/>
          </a:prstGeom>
          <a:no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buSzPts val="1000"/>
              <a:defRPr/>
            </a:pPr>
            <a:fld id="{4AEAE947-EB28-1C42-8ECA-1DD9D8B62888}" type="slidenum">
              <a:rPr lang="en-US" altLang="en-US" sz="1000" smtClean="0">
                <a:solidFill>
                  <a:srgbClr val="FFFFFF"/>
                </a:solidFill>
              </a:rPr>
              <a:pPr algn="r" eaLnBrk="1" hangingPunct="1">
                <a:buSzPts val="1000"/>
                <a:defRPr/>
              </a:pPr>
              <a:t>‹#›</a:t>
            </a:fld>
            <a:endParaRPr lang="en-US" altLang="en-US" sz="1000">
              <a:solidFill>
                <a:srgbClr val="FFFFFF"/>
              </a:solidFill>
            </a:endParaRPr>
          </a:p>
        </p:txBody>
      </p:sp>
      <p:sp>
        <p:nvSpPr>
          <p:cNvPr id="22" name="Google Shape;22;p50"/>
          <p:cNvSpPr txBox="1">
            <a:spLocks noGrp="1"/>
          </p:cNvSpPr>
          <p:nvPr>
            <p:ph type="title"/>
          </p:nvPr>
        </p:nvSpPr>
        <p:spPr>
          <a:xfrm>
            <a:off x="609600" y="330993"/>
            <a:ext cx="10972800" cy="533400"/>
          </a:xfrm>
          <a:prstGeom prst="rect">
            <a:avLst/>
          </a:prstGeom>
          <a:solidFill>
            <a:schemeClr val="lt1"/>
          </a:solid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 name="Google Shape;21;p50">
            <a:extLst>
              <a:ext uri="{FF2B5EF4-FFF2-40B4-BE49-F238E27FC236}">
                <a16:creationId xmlns:a16="http://schemas.microsoft.com/office/drawing/2014/main" id="{52D4960D-9C1C-418D-5D09-B3670517F818}"/>
              </a:ext>
            </a:extLst>
          </p:cNvPr>
          <p:cNvSpPr txBox="1">
            <a:spLocks noGrp="1" noChangeArrowheads="1"/>
          </p:cNvSpPr>
          <p:nvPr>
            <p:ph type="sldNum" idx="10"/>
          </p:nvPr>
        </p:nvSpPr>
        <p:spPr>
          <a:xfrm>
            <a:off x="9347200" y="6683375"/>
            <a:ext cx="2844800" cy="182563"/>
          </a:xfrm>
        </p:spPr>
        <p:txBody>
          <a:bodyPr/>
          <a:lstStyle>
            <a:lvl1pPr>
              <a:defRPr smtClean="0"/>
            </a:lvl1pPr>
          </a:lstStyle>
          <a:p>
            <a:pPr>
              <a:defRPr/>
            </a:pPr>
            <a:fld id="{17690E03-0CC0-B745-BF84-99730C2111F8}" type="slidenum">
              <a:rPr lang="en-US" altLang="en-US"/>
              <a:pPr>
                <a:defRPr/>
              </a:pPr>
              <a:t>‹#›</a:t>
            </a:fld>
            <a:endParaRPr lang="en-US" altLang="en-US"/>
          </a:p>
        </p:txBody>
      </p:sp>
    </p:spTree>
    <p:extLst>
      <p:ext uri="{BB962C8B-B14F-4D97-AF65-F5344CB8AC3E}">
        <p14:creationId xmlns:p14="http://schemas.microsoft.com/office/powerpoint/2010/main" val="7961462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w/ logo (blue)">
  <p:cSld name="Blank w/ logo (blue)">
    <p:spTree>
      <p:nvGrpSpPr>
        <p:cNvPr id="1" name="Shape 33"/>
        <p:cNvGrpSpPr/>
        <p:nvPr/>
      </p:nvGrpSpPr>
      <p:grpSpPr>
        <a:xfrm>
          <a:off x="0" y="0"/>
          <a:ext cx="0" cy="0"/>
          <a:chOff x="0" y="0"/>
          <a:chExt cx="0" cy="0"/>
        </a:xfrm>
      </p:grpSpPr>
      <p:sp>
        <p:nvSpPr>
          <p:cNvPr id="2" name="Google Shape;34;p62">
            <a:extLst>
              <a:ext uri="{FF2B5EF4-FFF2-40B4-BE49-F238E27FC236}">
                <a16:creationId xmlns:a16="http://schemas.microsoft.com/office/drawing/2014/main" id="{177D3C97-1A35-0D49-B601-7B61BE055CC4}"/>
              </a:ext>
            </a:extLst>
          </p:cNvPr>
          <p:cNvSpPr>
            <a:spLocks noChangeArrowheads="1"/>
          </p:cNvSpPr>
          <p:nvPr/>
        </p:nvSpPr>
        <p:spPr bwMode="auto">
          <a:xfrm>
            <a:off x="0" y="0"/>
            <a:ext cx="12192000" cy="6858000"/>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pic>
        <p:nvPicPr>
          <p:cNvPr id="3" name="Google Shape;35;p62">
            <a:extLst>
              <a:ext uri="{FF2B5EF4-FFF2-40B4-BE49-F238E27FC236}">
                <a16:creationId xmlns:a16="http://schemas.microsoft.com/office/drawing/2014/main" id="{E6CE2687-2F5C-4199-53F4-103BFC7D5DE7}"/>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5" y="6145213"/>
            <a:ext cx="14001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4852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extLst>
      <p:ext uri="{BB962C8B-B14F-4D97-AF65-F5344CB8AC3E}">
        <p14:creationId xmlns:p14="http://schemas.microsoft.com/office/powerpoint/2010/main" val="3448602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Slide w/Subhead">
  <p:cSld name="Content Slide w/Subhead">
    <p:spTree>
      <p:nvGrpSpPr>
        <p:cNvPr id="1" name="Shape 28"/>
        <p:cNvGrpSpPr/>
        <p:nvPr/>
      </p:nvGrpSpPr>
      <p:grpSpPr>
        <a:xfrm>
          <a:off x="0" y="0"/>
          <a:ext cx="0" cy="0"/>
          <a:chOff x="0" y="0"/>
          <a:chExt cx="0" cy="0"/>
        </a:xfrm>
      </p:grpSpPr>
      <p:sp>
        <p:nvSpPr>
          <p:cNvPr id="29" name="Google Shape;29;p53"/>
          <p:cNvSpPr txBox="1">
            <a:spLocks noGrp="1"/>
          </p:cNvSpPr>
          <p:nvPr>
            <p:ph type="body" idx="1"/>
          </p:nvPr>
        </p:nvSpPr>
        <p:spPr>
          <a:xfrm>
            <a:off x="609599" y="1401402"/>
            <a:ext cx="10972800" cy="4291013"/>
          </a:xfrm>
          <a:prstGeom prst="rect">
            <a:avLst/>
          </a:prstGeom>
          <a:noFill/>
          <a:ln>
            <a:noFill/>
          </a:ln>
        </p:spPr>
        <p:txBody>
          <a:bodyPr spcFirstLastPara="1">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 name="Google Shape;31;p53"/>
          <p:cNvSpPr txBox="1">
            <a:spLocks noGrp="1"/>
          </p:cNvSpPr>
          <p:nvPr>
            <p:ph type="body" idx="2"/>
          </p:nvPr>
        </p:nvSpPr>
        <p:spPr>
          <a:xfrm>
            <a:off x="609599" y="864393"/>
            <a:ext cx="10972800" cy="296862"/>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 name="Google Shape;32;p53"/>
          <p:cNvSpPr txBox="1">
            <a:spLocks noGrp="1"/>
          </p:cNvSpPr>
          <p:nvPr>
            <p:ph type="title"/>
          </p:nvPr>
        </p:nvSpPr>
        <p:spPr>
          <a:xfrm>
            <a:off x="609599" y="330993"/>
            <a:ext cx="10972800" cy="533400"/>
          </a:xfrm>
          <a:prstGeom prst="rect">
            <a:avLst/>
          </a:prstGeom>
          <a:noFill/>
          <a:ln>
            <a:noFill/>
          </a:ln>
        </p:spPr>
        <p:txBody>
          <a:bodyPr spcFirstLastPara="1">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Google Shape;12;p42">
            <a:extLst>
              <a:ext uri="{FF2B5EF4-FFF2-40B4-BE49-F238E27FC236}">
                <a16:creationId xmlns:a16="http://schemas.microsoft.com/office/drawing/2014/main" id="{62085711-416D-C5F7-03B5-5072F5AA70B0}"/>
              </a:ext>
            </a:extLst>
          </p:cNvPr>
          <p:cNvSpPr txBox="1">
            <a:spLocks noGrp="1" noChangeArrowheads="1"/>
          </p:cNvSpPr>
          <p:nvPr>
            <p:ph type="sldNum" idx="13"/>
          </p:nvPr>
        </p:nvSpPr>
        <p:spPr>
          <a:ln/>
        </p:spPr>
        <p:txBody>
          <a:bodyPr/>
          <a:lstStyle>
            <a:lvl1pPr>
              <a:defRPr/>
            </a:lvl1pPr>
          </a:lstStyle>
          <a:p>
            <a:pPr>
              <a:defRPr/>
            </a:pPr>
            <a:fld id="{FEBB1987-D05A-3441-9A9B-1FAA054E713B}" type="slidenum">
              <a:rPr lang="en-US" altLang="en-US"/>
              <a:pPr>
                <a:defRPr/>
              </a:pPr>
              <a:t>‹#›</a:t>
            </a:fld>
            <a:endParaRPr lang="en-US" altLang="en-US"/>
          </a:p>
        </p:txBody>
      </p:sp>
    </p:spTree>
    <p:extLst>
      <p:ext uri="{BB962C8B-B14F-4D97-AF65-F5344CB8AC3E}">
        <p14:creationId xmlns:p14="http://schemas.microsoft.com/office/powerpoint/2010/main" val="1807364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36"/>
        <p:cNvGrpSpPr/>
        <p:nvPr/>
      </p:nvGrpSpPr>
      <p:grpSpPr>
        <a:xfrm>
          <a:off x="0" y="0"/>
          <a:ext cx="0" cy="0"/>
          <a:chOff x="0" y="0"/>
          <a:chExt cx="0" cy="0"/>
        </a:xfrm>
      </p:grpSpPr>
      <p:sp>
        <p:nvSpPr>
          <p:cNvPr id="2" name="Google Shape;37;p66">
            <a:extLst>
              <a:ext uri="{FF2B5EF4-FFF2-40B4-BE49-F238E27FC236}">
                <a16:creationId xmlns:a16="http://schemas.microsoft.com/office/drawing/2014/main" id="{29DB4844-5ECA-3240-856A-92D747E324F0}"/>
              </a:ext>
            </a:extLst>
          </p:cNvPr>
          <p:cNvSpPr>
            <a:spLocks noChangeArrowheads="1"/>
          </p:cNvSpPr>
          <p:nvPr/>
        </p:nvSpPr>
        <p:spPr bwMode="auto">
          <a:xfrm>
            <a:off x="-12700" y="0"/>
            <a:ext cx="12204700" cy="893763"/>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6C6463"/>
              </a:buClr>
              <a:buSzPts val="1800"/>
              <a:defRPr/>
            </a:pPr>
            <a:endParaRPr lang="en-US" altLang="en-US" sz="1800">
              <a:solidFill>
                <a:srgbClr val="FFFFFF"/>
              </a:solidFill>
            </a:endParaRPr>
          </a:p>
        </p:txBody>
      </p:sp>
      <p:sp>
        <p:nvSpPr>
          <p:cNvPr id="3" name="Google Shape;38;p66">
            <a:extLst>
              <a:ext uri="{FF2B5EF4-FFF2-40B4-BE49-F238E27FC236}">
                <a16:creationId xmlns:a16="http://schemas.microsoft.com/office/drawing/2014/main" id="{4BA1AAD6-C2A0-CEA5-EF9B-77BE8A725D6B}"/>
              </a:ext>
            </a:extLst>
          </p:cNvPr>
          <p:cNvSpPr txBox="1">
            <a:spLocks noChangeArrowheads="1"/>
          </p:cNvSpPr>
          <p:nvPr/>
        </p:nvSpPr>
        <p:spPr bwMode="auto">
          <a:xfrm>
            <a:off x="8228013" y="276225"/>
            <a:ext cx="3484562" cy="315913"/>
          </a:xfrm>
          <a:prstGeom prst="rect">
            <a:avLst/>
          </a:prstGeom>
          <a:noFill/>
          <a:ln>
            <a:noFill/>
          </a:ln>
        </p:spPr>
        <p:txBody>
          <a:bodyPr lIns="0" tIns="0" rIns="0" bIns="0"/>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lvl="2" algn="r" eaLnBrk="1" hangingPunct="1">
              <a:lnSpc>
                <a:spcPct val="120000"/>
              </a:lnSpc>
              <a:buClr>
                <a:srgbClr val="FFFFFF"/>
              </a:buClr>
              <a:buSzPts val="1800"/>
              <a:buFont typeface="Calibri" panose="020F0502020204030204" pitchFamily="34" charset="0"/>
              <a:buNone/>
              <a:defRPr/>
            </a:pPr>
            <a:r>
              <a:rPr lang="en-US" altLang="en-US" sz="1800">
                <a:solidFill>
                  <a:srgbClr val="FFFFFF"/>
                </a:solidFill>
                <a:latin typeface="Arimo" panose="020B0604020202020204" pitchFamily="34" charset="0"/>
                <a:sym typeface="Arimo" panose="020B0604020202020204" pitchFamily="34" charset="0"/>
              </a:rPr>
              <a:t>www.cgap.org</a:t>
            </a:r>
            <a:br>
              <a:rPr lang="en-US" altLang="en-US" sz="1800">
                <a:solidFill>
                  <a:srgbClr val="FFFFFF"/>
                </a:solidFill>
                <a:latin typeface="Arimo" panose="020B0604020202020204" pitchFamily="34" charset="0"/>
                <a:sym typeface="Arimo" panose="020B0604020202020204" pitchFamily="34" charset="0"/>
              </a:rPr>
            </a:br>
            <a:endParaRPr lang="en-US" altLang="en-US" sz="1800" u="sng">
              <a:solidFill>
                <a:srgbClr val="FFFFFF"/>
              </a:solidFill>
              <a:latin typeface="Arimo" panose="020B0604020202020204" pitchFamily="34" charset="0"/>
              <a:sym typeface="Arimo" panose="020B0604020202020204" pitchFamily="34" charset="0"/>
            </a:endParaRPr>
          </a:p>
        </p:txBody>
      </p:sp>
      <p:sp>
        <p:nvSpPr>
          <p:cNvPr id="4" name="Google Shape;39;p66">
            <a:extLst>
              <a:ext uri="{FF2B5EF4-FFF2-40B4-BE49-F238E27FC236}">
                <a16:creationId xmlns:a16="http://schemas.microsoft.com/office/drawing/2014/main" id="{A89B4D21-0552-0573-CA6A-2FC4C6E3547A}"/>
              </a:ext>
            </a:extLst>
          </p:cNvPr>
          <p:cNvSpPr>
            <a:spLocks noChangeArrowheads="1"/>
          </p:cNvSpPr>
          <p:nvPr/>
        </p:nvSpPr>
        <p:spPr bwMode="auto">
          <a:xfrm>
            <a:off x="0" y="6135688"/>
            <a:ext cx="12192000" cy="722312"/>
          </a:xfrm>
          <a:prstGeom prst="rect">
            <a:avLst/>
          </a:prstGeom>
          <a:solidFill>
            <a:schemeClr val="bg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pic>
        <p:nvPicPr>
          <p:cNvPr id="5" name="Google Shape;40;p66">
            <a:extLst>
              <a:ext uri="{FF2B5EF4-FFF2-40B4-BE49-F238E27FC236}">
                <a16:creationId xmlns:a16="http://schemas.microsoft.com/office/drawing/2014/main" id="{8F4BCC6E-9106-50EC-26AC-74530A216AED}"/>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38" y="184150"/>
            <a:ext cx="1306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953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eaker w/Double Photo">
  <p:cSld name="Speaker w/Double Photo">
    <p:spTree>
      <p:nvGrpSpPr>
        <p:cNvPr id="1" name="Shape 41"/>
        <p:cNvGrpSpPr/>
        <p:nvPr/>
      </p:nvGrpSpPr>
      <p:grpSpPr>
        <a:xfrm>
          <a:off x="0" y="0"/>
          <a:ext cx="0" cy="0"/>
          <a:chOff x="0" y="0"/>
          <a:chExt cx="0" cy="0"/>
        </a:xfrm>
      </p:grpSpPr>
      <p:sp>
        <p:nvSpPr>
          <p:cNvPr id="2" name="Google Shape;42;p48">
            <a:extLst>
              <a:ext uri="{FF2B5EF4-FFF2-40B4-BE49-F238E27FC236}">
                <a16:creationId xmlns:a16="http://schemas.microsoft.com/office/drawing/2014/main" id="{1E286B61-889D-7772-D357-6EA24FF63953}"/>
              </a:ext>
            </a:extLst>
          </p:cNvPr>
          <p:cNvSpPr>
            <a:spLocks noChangeArrowheads="1"/>
          </p:cNvSpPr>
          <p:nvPr/>
        </p:nvSpPr>
        <p:spPr bwMode="auto">
          <a:xfrm>
            <a:off x="0" y="0"/>
            <a:ext cx="12192000" cy="3429000"/>
          </a:xfrm>
          <a:prstGeom prst="rect">
            <a:avLst/>
          </a:prstGeom>
          <a:solidFill>
            <a:schemeClr val="accent1"/>
          </a:solidFill>
          <a:ln>
            <a:noFill/>
          </a:ln>
        </p:spPr>
        <p:txBody>
          <a:bodyPr lIns="91425" tIns="45700" rIns="91425" bIns="45700"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800"/>
              <a:defRPr/>
            </a:pPr>
            <a:endParaRPr lang="en-US" altLang="en-US" sz="1800">
              <a:solidFill>
                <a:srgbClr val="FFFFFF"/>
              </a:solidFill>
            </a:endParaRPr>
          </a:p>
        </p:txBody>
      </p:sp>
      <p:sp>
        <p:nvSpPr>
          <p:cNvPr id="43" name="Google Shape;43;p48"/>
          <p:cNvSpPr txBox="1">
            <a:spLocks noGrp="1"/>
          </p:cNvSpPr>
          <p:nvPr>
            <p:ph type="title"/>
          </p:nvPr>
        </p:nvSpPr>
        <p:spPr>
          <a:xfrm>
            <a:off x="609600" y="330993"/>
            <a:ext cx="10972800" cy="533400"/>
          </a:xfrm>
          <a:prstGeom prst="rect">
            <a:avLst/>
          </a:prstGeom>
          <a:noFill/>
          <a:ln>
            <a:noFill/>
          </a:ln>
        </p:spPr>
        <p:txBody>
          <a:bodyPr spcFirstLastPara="1">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8"/>
          <p:cNvSpPr txBox="1">
            <a:spLocks noGrp="1"/>
          </p:cNvSpPr>
          <p:nvPr>
            <p:ph type="body" idx="1"/>
          </p:nvPr>
        </p:nvSpPr>
        <p:spPr>
          <a:xfrm>
            <a:off x="2352347"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48"/>
          <p:cNvSpPr txBox="1">
            <a:spLocks noGrp="1"/>
          </p:cNvSpPr>
          <p:nvPr>
            <p:ph type="body" idx="2"/>
          </p:nvPr>
        </p:nvSpPr>
        <p:spPr>
          <a:xfrm>
            <a:off x="2352347"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6" name="Google Shape;46;p48"/>
          <p:cNvSpPr txBox="1">
            <a:spLocks noGrp="1"/>
          </p:cNvSpPr>
          <p:nvPr>
            <p:ph type="body" idx="3"/>
          </p:nvPr>
        </p:nvSpPr>
        <p:spPr>
          <a:xfrm>
            <a:off x="6168443" y="4704318"/>
            <a:ext cx="3816096" cy="365760"/>
          </a:xfrm>
          <a:prstGeom prst="rect">
            <a:avLst/>
          </a:prstGeom>
          <a:noFill/>
          <a:ln>
            <a:noFill/>
          </a:ln>
        </p:spPr>
        <p:txBody>
          <a:bodyPr spcFirstLastPara="1">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7" name="Google Shape;47;p48"/>
          <p:cNvSpPr txBox="1">
            <a:spLocks noGrp="1"/>
          </p:cNvSpPr>
          <p:nvPr>
            <p:ph type="body" idx="4"/>
          </p:nvPr>
        </p:nvSpPr>
        <p:spPr>
          <a:xfrm>
            <a:off x="6168443" y="5070078"/>
            <a:ext cx="3816096" cy="685800"/>
          </a:xfrm>
          <a:prstGeom prst="rect">
            <a:avLst/>
          </a:prstGeom>
          <a:noFill/>
          <a:ln>
            <a:noFill/>
          </a:ln>
        </p:spPr>
        <p:txBody>
          <a:bodyPr spcFirstLastPara="1">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118073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Pull quote (blue)">
  <p:cSld name="Pull quote (blue)">
    <p:bg>
      <p:bgPr>
        <a:solidFill>
          <a:schemeClr val="accent1"/>
        </a:solidFill>
        <a:effectLst/>
      </p:bgPr>
    </p:bg>
    <p:spTree>
      <p:nvGrpSpPr>
        <p:cNvPr id="1" name="Shape 52"/>
        <p:cNvGrpSpPr/>
        <p:nvPr/>
      </p:nvGrpSpPr>
      <p:grpSpPr>
        <a:xfrm>
          <a:off x="0" y="0"/>
          <a:ext cx="0" cy="0"/>
          <a:chOff x="0" y="0"/>
          <a:chExt cx="0" cy="0"/>
        </a:xfrm>
      </p:grpSpPr>
      <p:grpSp>
        <p:nvGrpSpPr>
          <p:cNvPr id="2" name="Google Shape;54;p60">
            <a:extLst>
              <a:ext uri="{FF2B5EF4-FFF2-40B4-BE49-F238E27FC236}">
                <a16:creationId xmlns:a16="http://schemas.microsoft.com/office/drawing/2014/main" id="{8E6A5BDF-ABBB-4365-521B-C7315B7817C8}"/>
              </a:ext>
            </a:extLst>
          </p:cNvPr>
          <p:cNvGrpSpPr>
            <a:grpSpLocks/>
          </p:cNvGrpSpPr>
          <p:nvPr/>
        </p:nvGrpSpPr>
        <p:grpSpPr bwMode="auto">
          <a:xfrm>
            <a:off x="903288" y="1733550"/>
            <a:ext cx="10374312" cy="2671763"/>
            <a:chOff x="914400" y="1732950"/>
            <a:chExt cx="7316788" cy="2672550"/>
          </a:xfrm>
        </p:grpSpPr>
        <p:cxnSp>
          <p:nvCxnSpPr>
            <p:cNvPr id="3" name="Google Shape;55;p60">
              <a:extLst>
                <a:ext uri="{FF2B5EF4-FFF2-40B4-BE49-F238E27FC236}">
                  <a16:creationId xmlns:a16="http://schemas.microsoft.com/office/drawing/2014/main" id="{6E207796-8222-9F9E-B51D-B06B76AE41DA}"/>
                </a:ext>
              </a:extLst>
            </p:cNvPr>
            <p:cNvCxnSpPr>
              <a:cxnSpLocks noChangeShapeType="1"/>
            </p:cNvCxnSpPr>
            <p:nvPr/>
          </p:nvCxnSpPr>
          <p:spPr bwMode="auto">
            <a:xfrm>
              <a:off x="914400" y="1732950"/>
              <a:ext cx="7315200" cy="0"/>
            </a:xfrm>
            <a:prstGeom prst="straightConnector1">
              <a:avLst/>
            </a:prstGeom>
            <a:noFill/>
            <a:ln w="9525">
              <a:solidFill>
                <a:srgbClr val="D8D8D8"/>
              </a:solidFill>
              <a:round/>
              <a:headEnd type="none" w="sm" len="sm"/>
              <a:tailEnd type="none" w="sm" len="sm"/>
            </a:ln>
            <a:extLst>
              <a:ext uri="{909E8E84-426E-40DD-AFC4-6F175D3DCCD1}">
                <a14:hiddenFill xmlns:a14="http://schemas.microsoft.com/office/drawing/2010/main">
                  <a:noFill/>
                </a14:hiddenFill>
              </a:ext>
            </a:extLst>
          </p:spPr>
        </p:cxnSp>
        <p:sp>
          <p:nvSpPr>
            <p:cNvPr id="4" name="Google Shape;56;p60">
              <a:extLst>
                <a:ext uri="{FF2B5EF4-FFF2-40B4-BE49-F238E27FC236}">
                  <a16:creationId xmlns:a16="http://schemas.microsoft.com/office/drawing/2014/main" id="{390A5CB4-9184-6820-964B-703BCF13B193}"/>
                </a:ext>
              </a:extLst>
            </p:cNvPr>
            <p:cNvSpPr>
              <a:spLocks/>
            </p:cNvSpPr>
            <p:nvPr/>
          </p:nvSpPr>
          <p:spPr bwMode="auto">
            <a:xfrm>
              <a:off x="915988" y="4302313"/>
              <a:ext cx="7315200" cy="103187"/>
            </a:xfrm>
            <a:custGeom>
              <a:avLst/>
              <a:gdLst>
                <a:gd name="T0" fmla="*/ 0 w 4608"/>
                <a:gd name="T1" fmla="*/ 0 h 65"/>
                <a:gd name="T2" fmla="*/ 355600 w 4608"/>
                <a:gd name="T3" fmla="*/ 0 h 65"/>
                <a:gd name="T4" fmla="*/ 454025 w 4608"/>
                <a:gd name="T5" fmla="*/ 103187 h 65"/>
                <a:gd name="T6" fmla="*/ 554038 w 4608"/>
                <a:gd name="T7" fmla="*/ 0 h 65"/>
                <a:gd name="T8" fmla="*/ 7315200 w 4608"/>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8" h="65" extrusionOk="0">
                  <a:moveTo>
                    <a:pt x="0" y="0"/>
                  </a:moveTo>
                  <a:lnTo>
                    <a:pt x="224" y="0"/>
                  </a:lnTo>
                  <a:lnTo>
                    <a:pt x="286" y="65"/>
                  </a:lnTo>
                  <a:lnTo>
                    <a:pt x="349" y="0"/>
                  </a:lnTo>
                  <a:lnTo>
                    <a:pt x="4608" y="0"/>
                  </a:lnTo>
                </a:path>
              </a:pathLst>
            </a:custGeom>
            <a:noFill/>
            <a:ln w="9525" cap="flat" cmpd="sng">
              <a:solidFill>
                <a:srgbClr val="D8D8D8"/>
              </a:solidFill>
              <a:prstDash val="solid"/>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p>
              <a:endParaRPr lang="en-US"/>
            </a:p>
          </p:txBody>
        </p:sp>
      </p:grpSp>
      <p:pic>
        <p:nvPicPr>
          <p:cNvPr id="5" name="Google Shape;58;p60">
            <a:extLst>
              <a:ext uri="{FF2B5EF4-FFF2-40B4-BE49-F238E27FC236}">
                <a16:creationId xmlns:a16="http://schemas.microsoft.com/office/drawing/2014/main" id="{66E7508F-D0CB-1899-EE36-506836E167D5}"/>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5" y="6145213"/>
            <a:ext cx="14001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Google Shape;53;p60"/>
          <p:cNvSpPr txBox="1">
            <a:spLocks noGrp="1"/>
          </p:cNvSpPr>
          <p:nvPr>
            <p:ph type="title"/>
          </p:nvPr>
        </p:nvSpPr>
        <p:spPr>
          <a:xfrm>
            <a:off x="899673" y="4624605"/>
            <a:ext cx="10375675" cy="615526"/>
          </a:xfrm>
          <a:prstGeom prst="rect">
            <a:avLst/>
          </a:prstGeom>
          <a:noFill/>
          <a:ln>
            <a:noFill/>
          </a:ln>
        </p:spPr>
        <p:txBody>
          <a:bodyPr spcFirstLastPara="1" anchor="ctr">
            <a:noAutofit/>
          </a:bodyPr>
          <a:lstStyle>
            <a:lvl1pPr lvl="0" algn="l">
              <a:lnSpc>
                <a:spcPct val="100000"/>
              </a:lnSpc>
              <a:spcBef>
                <a:spcPts val="0"/>
              </a:spcBef>
              <a:spcAft>
                <a:spcPts val="0"/>
              </a:spcAft>
              <a:buClr>
                <a:srgbClr val="FFFFFF"/>
              </a:buClr>
              <a:buSzPts val="1800"/>
              <a:buFont typeface="Arial"/>
              <a:buNone/>
              <a:defRPr sz="1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0"/>
          <p:cNvSpPr txBox="1">
            <a:spLocks noGrp="1"/>
          </p:cNvSpPr>
          <p:nvPr>
            <p:ph type="body" idx="1"/>
          </p:nvPr>
        </p:nvSpPr>
        <p:spPr>
          <a:xfrm>
            <a:off x="905934" y="2017651"/>
            <a:ext cx="10369551" cy="1984533"/>
          </a:xfrm>
          <a:prstGeom prst="rect">
            <a:avLst/>
          </a:prstGeom>
          <a:noFill/>
          <a:ln>
            <a:noFill/>
          </a:ln>
        </p:spPr>
        <p:txBody>
          <a:bodyPr spcFirstLastPara="1">
            <a:noAutofit/>
          </a:bodyPr>
          <a:lstStyle>
            <a:lvl1pPr marL="457200" lvl="0" indent="-228600" algn="l">
              <a:lnSpc>
                <a:spcPct val="100000"/>
              </a:lnSpc>
              <a:spcBef>
                <a:spcPts val="640"/>
              </a:spcBef>
              <a:spcAft>
                <a:spcPts val="0"/>
              </a:spcAft>
              <a:buSzPts val="3200"/>
              <a:buNone/>
              <a:defRPr sz="3200">
                <a:solidFill>
                  <a:srgbClr val="FFFFF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80155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spTree>
      <p:nvGrpSpPr>
        <p:cNvPr id="1" name="Shape 63"/>
        <p:cNvGrpSpPr/>
        <p:nvPr/>
      </p:nvGrpSpPr>
      <p:grpSpPr>
        <a:xfrm>
          <a:off x="0" y="0"/>
          <a:ext cx="0" cy="0"/>
          <a:chOff x="0" y="0"/>
          <a:chExt cx="0" cy="0"/>
        </a:xfrm>
      </p:grpSpPr>
      <p:grpSp>
        <p:nvGrpSpPr>
          <p:cNvPr id="2" name="Google Shape;65;p61">
            <a:extLst>
              <a:ext uri="{FF2B5EF4-FFF2-40B4-BE49-F238E27FC236}">
                <a16:creationId xmlns:a16="http://schemas.microsoft.com/office/drawing/2014/main" id="{0BA6DC98-B89D-381D-38A2-9A697BD60CEF}"/>
              </a:ext>
            </a:extLst>
          </p:cNvPr>
          <p:cNvGrpSpPr>
            <a:grpSpLocks/>
          </p:cNvGrpSpPr>
          <p:nvPr/>
        </p:nvGrpSpPr>
        <p:grpSpPr bwMode="auto">
          <a:xfrm>
            <a:off x="903288" y="1733550"/>
            <a:ext cx="10374312" cy="2671763"/>
            <a:chOff x="914400" y="1732950"/>
            <a:chExt cx="7316788" cy="2672550"/>
          </a:xfrm>
        </p:grpSpPr>
        <p:cxnSp>
          <p:nvCxnSpPr>
            <p:cNvPr id="3" name="Google Shape;66;p61">
              <a:extLst>
                <a:ext uri="{FF2B5EF4-FFF2-40B4-BE49-F238E27FC236}">
                  <a16:creationId xmlns:a16="http://schemas.microsoft.com/office/drawing/2014/main" id="{81917EFC-F894-DB3B-ED42-A6EF17106D23}"/>
                </a:ext>
              </a:extLst>
            </p:cNvPr>
            <p:cNvCxnSpPr>
              <a:cxnSpLocks noChangeShapeType="1"/>
            </p:cNvCxnSpPr>
            <p:nvPr/>
          </p:nvCxnSpPr>
          <p:spPr bwMode="auto">
            <a:xfrm>
              <a:off x="914400" y="1732950"/>
              <a:ext cx="7315200" cy="0"/>
            </a:xfrm>
            <a:prstGeom prst="straightConnector1">
              <a:avLst/>
            </a:prstGeom>
            <a:noFill/>
            <a:ln w="9525">
              <a:solidFill>
                <a:srgbClr val="B6B0AF"/>
              </a:solidFill>
              <a:round/>
              <a:headEnd type="none" w="sm" len="sm"/>
              <a:tailEnd type="none" w="sm" len="sm"/>
            </a:ln>
            <a:extLst>
              <a:ext uri="{909E8E84-426E-40DD-AFC4-6F175D3DCCD1}">
                <a14:hiddenFill xmlns:a14="http://schemas.microsoft.com/office/drawing/2010/main">
                  <a:noFill/>
                </a14:hiddenFill>
              </a:ext>
            </a:extLst>
          </p:spPr>
        </p:cxnSp>
        <p:sp>
          <p:nvSpPr>
            <p:cNvPr id="4" name="Google Shape;67;p61">
              <a:extLst>
                <a:ext uri="{FF2B5EF4-FFF2-40B4-BE49-F238E27FC236}">
                  <a16:creationId xmlns:a16="http://schemas.microsoft.com/office/drawing/2014/main" id="{1DBBC958-5D8C-8D9C-BD36-D7C08424A2A5}"/>
                </a:ext>
              </a:extLst>
            </p:cNvPr>
            <p:cNvSpPr>
              <a:spLocks/>
            </p:cNvSpPr>
            <p:nvPr/>
          </p:nvSpPr>
          <p:spPr bwMode="auto">
            <a:xfrm>
              <a:off x="915988" y="4302313"/>
              <a:ext cx="7315200" cy="103187"/>
            </a:xfrm>
            <a:custGeom>
              <a:avLst/>
              <a:gdLst>
                <a:gd name="T0" fmla="*/ 0 w 4608"/>
                <a:gd name="T1" fmla="*/ 0 h 65"/>
                <a:gd name="T2" fmla="*/ 355600 w 4608"/>
                <a:gd name="T3" fmla="*/ 0 h 65"/>
                <a:gd name="T4" fmla="*/ 454025 w 4608"/>
                <a:gd name="T5" fmla="*/ 103187 h 65"/>
                <a:gd name="T6" fmla="*/ 554038 w 4608"/>
                <a:gd name="T7" fmla="*/ 0 h 65"/>
                <a:gd name="T8" fmla="*/ 7315200 w 4608"/>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45700" rIns="91425" bIns="45700"/>
            <a:lstStyle/>
            <a:p>
              <a:endParaRPr lang="en-US"/>
            </a:p>
          </p:txBody>
        </p:sp>
      </p:grpSp>
      <p:pic>
        <p:nvPicPr>
          <p:cNvPr id="5" name="Google Shape;69;p61" descr="A close up of a logo&#10;&#10;Description generated with very high confidence">
            <a:extLst>
              <a:ext uri="{FF2B5EF4-FFF2-40B4-BE49-F238E27FC236}">
                <a16:creationId xmlns:a16="http://schemas.microsoft.com/office/drawing/2014/main" id="{7E0088B8-8C3A-2744-C812-05982537BC11}"/>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38" y="6145213"/>
            <a:ext cx="140017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Google Shape;64;p61"/>
          <p:cNvSpPr txBox="1">
            <a:spLocks noGrp="1"/>
          </p:cNvSpPr>
          <p:nvPr>
            <p:ph type="title"/>
          </p:nvPr>
        </p:nvSpPr>
        <p:spPr>
          <a:xfrm>
            <a:off x="899673" y="4624605"/>
            <a:ext cx="10375675" cy="615526"/>
          </a:xfrm>
          <a:prstGeom prst="rect">
            <a:avLst/>
          </a:prstGeom>
          <a:noFill/>
          <a:ln>
            <a:noFill/>
          </a:ln>
        </p:spPr>
        <p:txBody>
          <a:bodyPr spcFirstLastPara="1" anchor="ctr">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61"/>
          <p:cNvSpPr txBox="1">
            <a:spLocks noGrp="1"/>
          </p:cNvSpPr>
          <p:nvPr>
            <p:ph type="body" idx="1"/>
          </p:nvPr>
        </p:nvSpPr>
        <p:spPr>
          <a:xfrm>
            <a:off x="905934" y="2017649"/>
            <a:ext cx="10369551" cy="1984248"/>
          </a:xfrm>
          <a:prstGeom prst="rect">
            <a:avLst/>
          </a:prstGeom>
          <a:noFill/>
          <a:ln>
            <a:noFill/>
          </a:ln>
        </p:spPr>
        <p:txBody>
          <a:bodyPr spcFirstLastPara="1">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94439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70"/>
        <p:cNvGrpSpPr/>
        <p:nvPr/>
      </p:nvGrpSpPr>
      <p:grpSpPr>
        <a:xfrm>
          <a:off x="0" y="0"/>
          <a:ext cx="0" cy="0"/>
          <a:chOff x="0" y="0"/>
          <a:chExt cx="0" cy="0"/>
        </a:xfrm>
      </p:grpSpPr>
      <p:pic>
        <p:nvPicPr>
          <p:cNvPr id="2" name="Google Shape;75;p43" descr="A close up of a logo&#10;&#10;Description generated with very high confidence">
            <a:extLst>
              <a:ext uri="{FF2B5EF4-FFF2-40B4-BE49-F238E27FC236}">
                <a16:creationId xmlns:a16="http://schemas.microsoft.com/office/drawing/2014/main" id="{0CE384B0-3AF6-4CC3-61D8-1E3E0E042454}"/>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9200" y="5300663"/>
            <a:ext cx="27432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Google Shape;71;p43"/>
          <p:cNvSpPr>
            <a:spLocks noGrp="1"/>
          </p:cNvSpPr>
          <p:nvPr>
            <p:ph type="pic" idx="2"/>
          </p:nvPr>
        </p:nvSpPr>
        <p:spPr>
          <a:xfrm>
            <a:off x="0" y="-1"/>
            <a:ext cx="12192000" cy="4738511"/>
          </a:xfrm>
          <a:prstGeom prst="rect">
            <a:avLst/>
          </a:prstGeom>
          <a:noFill/>
          <a:ln>
            <a:noFill/>
          </a:ln>
        </p:spPr>
      </p:sp>
      <p:sp>
        <p:nvSpPr>
          <p:cNvPr id="72" name="Google Shape;72;p43"/>
          <p:cNvSpPr txBox="1">
            <a:spLocks noGrp="1"/>
          </p:cNvSpPr>
          <p:nvPr>
            <p:ph type="title"/>
          </p:nvPr>
        </p:nvSpPr>
        <p:spPr>
          <a:xfrm>
            <a:off x="609600" y="3429000"/>
            <a:ext cx="10972800" cy="1119236"/>
          </a:xfrm>
          <a:prstGeom prst="rect">
            <a:avLst/>
          </a:prstGeom>
          <a:noFill/>
          <a:ln>
            <a:noFill/>
          </a:ln>
        </p:spPr>
        <p:txBody>
          <a:bodyPr spcFirstLastPara="1">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body" idx="1"/>
          </p:nvPr>
        </p:nvSpPr>
        <p:spPr>
          <a:xfrm>
            <a:off x="609600" y="5376672"/>
            <a:ext cx="5913120" cy="365760"/>
          </a:xfrm>
          <a:prstGeom prst="rect">
            <a:avLst/>
          </a:prstGeom>
          <a:noFill/>
          <a:ln>
            <a:noFill/>
          </a:ln>
        </p:spPr>
        <p:txBody>
          <a:bodyPr spcFirstLastPara="1">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4" name="Google Shape;74;p43"/>
          <p:cNvSpPr txBox="1">
            <a:spLocks noGrp="1"/>
          </p:cNvSpPr>
          <p:nvPr>
            <p:ph type="body" idx="3"/>
          </p:nvPr>
        </p:nvSpPr>
        <p:spPr>
          <a:xfrm>
            <a:off x="609600" y="5826078"/>
            <a:ext cx="5913120" cy="457200"/>
          </a:xfrm>
          <a:prstGeom prst="rect">
            <a:avLst/>
          </a:prstGeom>
          <a:noFill/>
          <a:ln>
            <a:noFill/>
          </a:ln>
        </p:spPr>
        <p:txBody>
          <a:bodyPr spcFirstLastPara="1">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61651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76"/>
        <p:cNvGrpSpPr/>
        <p:nvPr/>
      </p:nvGrpSpPr>
      <p:grpSpPr>
        <a:xfrm>
          <a:off x="0" y="0"/>
          <a:ext cx="0" cy="0"/>
          <a:chOff x="0" y="0"/>
          <a:chExt cx="0" cy="0"/>
        </a:xfrm>
      </p:grpSpPr>
      <p:sp>
        <p:nvSpPr>
          <p:cNvPr id="2" name="Google Shape;78;p57">
            <a:extLst>
              <a:ext uri="{FF2B5EF4-FFF2-40B4-BE49-F238E27FC236}">
                <a16:creationId xmlns:a16="http://schemas.microsoft.com/office/drawing/2014/main" id="{452B272F-5F3B-3E3D-754E-598B913AC649}"/>
              </a:ext>
            </a:extLst>
          </p:cNvPr>
          <p:cNvSpPr/>
          <p:nvPr/>
        </p:nvSpPr>
        <p:spPr>
          <a:xfrm>
            <a:off x="0" y="4737100"/>
            <a:ext cx="12192000" cy="212090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lIns="91425" tIns="45700" rIns="91425" bIns="45700" anchor="ctr"/>
          <a:lstStyle/>
          <a:p>
            <a:pPr algn="ctr" eaLnBrk="1" fontAlgn="auto" hangingPunct="1">
              <a:spcBef>
                <a:spcPts val="0"/>
              </a:spcBef>
              <a:spcAft>
                <a:spcPts val="0"/>
              </a:spcAft>
              <a:buClr>
                <a:srgbClr val="000000"/>
              </a:buClr>
              <a:buSzPts val="1800"/>
              <a:buFont typeface="Arial"/>
              <a:buNone/>
              <a:defRPr/>
            </a:pPr>
            <a:endParaRPr sz="1800" kern="0">
              <a:solidFill>
                <a:schemeClr val="lt1"/>
              </a:solidFill>
              <a:latin typeface="Arial"/>
              <a:ea typeface="Arial"/>
              <a:cs typeface="Arial"/>
              <a:sym typeface="Arial"/>
            </a:endParaRPr>
          </a:p>
        </p:txBody>
      </p:sp>
      <p:pic>
        <p:nvPicPr>
          <p:cNvPr id="3" name="Google Shape;82;p57">
            <a:extLst>
              <a:ext uri="{FF2B5EF4-FFF2-40B4-BE49-F238E27FC236}">
                <a16:creationId xmlns:a16="http://schemas.microsoft.com/office/drawing/2014/main" id="{07926AE9-4EFF-45B8-5875-D91C36591CD4}"/>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0688" y="6103938"/>
            <a:ext cx="13065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Google Shape;79;p57"/>
          <p:cNvSpPr txBox="1">
            <a:spLocks noGrp="1"/>
          </p:cNvSpPr>
          <p:nvPr>
            <p:ph type="title"/>
          </p:nvPr>
        </p:nvSpPr>
        <p:spPr>
          <a:xfrm>
            <a:off x="609600" y="5106683"/>
            <a:ext cx="10972800" cy="779736"/>
          </a:xfrm>
          <a:prstGeom prst="rect">
            <a:avLst/>
          </a:prstGeom>
          <a:noFill/>
          <a:ln>
            <a:noFill/>
          </a:ln>
        </p:spPr>
        <p:txBody>
          <a:bodyPr spcFirstLastPara="1">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57"/>
          <p:cNvSpPr txBox="1">
            <a:spLocks noGrp="1"/>
          </p:cNvSpPr>
          <p:nvPr>
            <p:ph type="body" idx="1"/>
          </p:nvPr>
        </p:nvSpPr>
        <p:spPr>
          <a:xfrm>
            <a:off x="609600" y="5886419"/>
            <a:ext cx="10972800" cy="668334"/>
          </a:xfrm>
          <a:prstGeom prst="rect">
            <a:avLst/>
          </a:prstGeom>
          <a:noFill/>
          <a:ln>
            <a:noFill/>
          </a:ln>
        </p:spPr>
        <p:txBody>
          <a:bodyPr spcFirstLastPara="1">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1" name="Google Shape;81;p57"/>
          <p:cNvSpPr>
            <a:spLocks noGrp="1"/>
          </p:cNvSpPr>
          <p:nvPr>
            <p:ph type="pic" idx="2"/>
          </p:nvPr>
        </p:nvSpPr>
        <p:spPr>
          <a:xfrm>
            <a:off x="0" y="-1"/>
            <a:ext cx="12192000" cy="4736592"/>
          </a:xfrm>
          <a:prstGeom prst="rect">
            <a:avLst/>
          </a:prstGeom>
          <a:noFill/>
          <a:ln>
            <a:noFill/>
          </a:ln>
        </p:spPr>
      </p:sp>
      <p:sp>
        <p:nvSpPr>
          <p:cNvPr id="4" name="Google Shape;77;p57">
            <a:extLst>
              <a:ext uri="{FF2B5EF4-FFF2-40B4-BE49-F238E27FC236}">
                <a16:creationId xmlns:a16="http://schemas.microsoft.com/office/drawing/2014/main" id="{F62D699A-3A2C-07F6-1B28-CF17C4293555}"/>
              </a:ext>
            </a:extLst>
          </p:cNvPr>
          <p:cNvSpPr txBox="1">
            <a:spLocks noGrp="1" noChangeArrowheads="1"/>
          </p:cNvSpPr>
          <p:nvPr>
            <p:ph type="sldNum" idx="10"/>
          </p:nvPr>
        </p:nvSpPr>
        <p:spPr>
          <a:xfrm>
            <a:off x="9245600" y="6299200"/>
            <a:ext cx="2844800" cy="365125"/>
          </a:xfrm>
        </p:spPr>
        <p:txBody>
          <a:bodyPr/>
          <a:lstStyle>
            <a:lvl1pPr>
              <a:defRPr smtClean="0"/>
            </a:lvl1pPr>
          </a:lstStyle>
          <a:p>
            <a:pPr>
              <a:defRPr/>
            </a:pPr>
            <a:fld id="{A2B276CD-08BF-A14D-BCA5-789DA9528A38}" type="slidenum">
              <a:rPr lang="en-US" altLang="en-US"/>
              <a:pPr>
                <a:defRPr/>
              </a:pPr>
              <a:t>‹#›</a:t>
            </a:fld>
            <a:endParaRPr lang="en-US" altLang="en-US"/>
          </a:p>
        </p:txBody>
      </p:sp>
    </p:spTree>
    <p:extLst>
      <p:ext uri="{BB962C8B-B14F-4D97-AF65-F5344CB8AC3E}">
        <p14:creationId xmlns:p14="http://schemas.microsoft.com/office/powerpoint/2010/main" val="855825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42">
            <a:extLst>
              <a:ext uri="{FF2B5EF4-FFF2-40B4-BE49-F238E27FC236}">
                <a16:creationId xmlns:a16="http://schemas.microsoft.com/office/drawing/2014/main" id="{F105C0C1-BF24-F5F4-2284-37A3412D816B}"/>
              </a:ext>
            </a:extLst>
          </p:cNvPr>
          <p:cNvSpPr txBox="1">
            <a:spLocks noGrp="1" noChangeArrowheads="1"/>
          </p:cNvSpPr>
          <p:nvPr>
            <p:ph type="title"/>
          </p:nvPr>
        </p:nvSpPr>
        <p:spPr bwMode="auto">
          <a:xfrm>
            <a:off x="609600" y="609600"/>
            <a:ext cx="110998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en-US" altLang="en-US">
              <a:sym typeface="Arial" panose="020B0604020202020204" pitchFamily="34" charset="0"/>
            </a:endParaRPr>
          </a:p>
        </p:txBody>
      </p:sp>
      <p:sp>
        <p:nvSpPr>
          <p:cNvPr id="1027" name="Google Shape;11;p42">
            <a:extLst>
              <a:ext uri="{FF2B5EF4-FFF2-40B4-BE49-F238E27FC236}">
                <a16:creationId xmlns:a16="http://schemas.microsoft.com/office/drawing/2014/main" id="{72D699B6-4628-4D47-44C9-4102B5A4F168}"/>
              </a:ext>
            </a:extLst>
          </p:cNvPr>
          <p:cNvSpPr txBox="1">
            <a:spLocks noGrp="1" noChangeArrowheads="1"/>
          </p:cNvSpPr>
          <p:nvPr>
            <p:ph type="body" idx="1"/>
          </p:nvPr>
        </p:nvSpPr>
        <p:spPr bwMode="auto">
          <a:xfrm>
            <a:off x="609600" y="1828800"/>
            <a:ext cx="11099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en-US" altLang="en-US">
              <a:sym typeface="Arial" panose="020B0604020202020204" pitchFamily="34" charset="0"/>
            </a:endParaRPr>
          </a:p>
        </p:txBody>
      </p:sp>
      <p:sp>
        <p:nvSpPr>
          <p:cNvPr id="1028" name="Google Shape;12;p42">
            <a:extLst>
              <a:ext uri="{FF2B5EF4-FFF2-40B4-BE49-F238E27FC236}">
                <a16:creationId xmlns:a16="http://schemas.microsoft.com/office/drawing/2014/main" id="{D11C9F77-8136-43C5-5341-C507331B23B8}"/>
              </a:ext>
            </a:extLst>
          </p:cNvPr>
          <p:cNvSpPr txBox="1">
            <a:spLocks noGrp="1" noChangeArrowheads="1"/>
          </p:cNvSpPr>
          <p:nvPr>
            <p:ph type="sldNum" idx="12"/>
          </p:nvPr>
        </p:nvSpPr>
        <p:spPr bwMode="auto">
          <a:xfrm>
            <a:off x="9347200" y="6621463"/>
            <a:ext cx="2844800" cy="231775"/>
          </a:xfrm>
          <a:prstGeom prst="rect">
            <a:avLst/>
          </a:prstGeom>
          <a:noFill/>
          <a:ln>
            <a:noFill/>
          </a:ln>
        </p:spPr>
        <p:txBody>
          <a:bodyPr vert="horz" wrap="square" lIns="91425" tIns="45700" rIns="91425" bIns="45700" numCol="1" anchor="ctr" anchorCtr="0" compatLnSpc="1">
            <a:prstTxWarp prst="textNoShape">
              <a:avLst/>
            </a:prstTxWarp>
          </a:bodyPr>
          <a:lstStyle>
            <a:lvl1pPr algn="r" eaLnBrk="1" hangingPunct="1">
              <a:buClr>
                <a:srgbClr val="000000"/>
              </a:buClr>
              <a:buSzPts val="1000"/>
              <a:buFont typeface="Arial" panose="020B0604020202020204" pitchFamily="34" charset="0"/>
              <a:buNone/>
              <a:defRPr sz="1000" smtClean="0">
                <a:solidFill>
                  <a:srgbClr val="191B1B"/>
                </a:solidFill>
              </a:defRPr>
            </a:lvl1pPr>
          </a:lstStyle>
          <a:p>
            <a:pPr>
              <a:defRPr/>
            </a:pPr>
            <a:fld id="{8B2F5E30-E244-5247-A509-552164885ECE}" type="slidenum">
              <a:rPr lang="en-US" altLang="en-US"/>
              <a:pPr>
                <a:defRPr/>
              </a:pPr>
              <a:t>‹#›</a:t>
            </a:fld>
            <a:endParaRPr lang="en-US" altLang="en-US"/>
          </a:p>
        </p:txBody>
      </p:sp>
      <p:pic>
        <p:nvPicPr>
          <p:cNvPr id="1029" name="Google Shape;13;p42" descr="A close up of a logo&#10;&#10;Description generated with very high confidence">
            <a:extLst>
              <a:ext uri="{FF2B5EF4-FFF2-40B4-BE49-F238E27FC236}">
                <a16:creationId xmlns:a16="http://schemas.microsoft.com/office/drawing/2014/main" id="{0017793B-A06F-64D8-8791-CA163BC8096B}"/>
              </a:ext>
            </a:extLst>
          </p:cNvPr>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65100" y="6550025"/>
            <a:ext cx="73183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dk2" tx2="lt2" accent1="accent1" accent2="accent2" accent3="accent3" accent4="accent4" accent5="accent5" accent6="accent6" hlink="hlink" folHlink="folHlink"/>
  <p:sldLayoutIdLst>
    <p:sldLayoutId id="2147483765" r:id="rId1"/>
    <p:sldLayoutId id="2147483766" r:id="rId2"/>
    <p:sldLayoutId id="2147483757"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58" r:id="rId12"/>
    <p:sldLayoutId id="2147483775" r:id="rId13"/>
    <p:sldLayoutId id="2147483759" r:id="rId14"/>
    <p:sldLayoutId id="2147483776" r:id="rId15"/>
    <p:sldLayoutId id="2147483760" r:id="rId16"/>
    <p:sldLayoutId id="2147483777" r:id="rId17"/>
    <p:sldLayoutId id="2147483778" r:id="rId18"/>
    <p:sldLayoutId id="2147483779" r:id="rId19"/>
    <p:sldLayoutId id="2147483780" r:id="rId20"/>
    <p:sldLayoutId id="2147483761" r:id="rId21"/>
    <p:sldLayoutId id="2147483762" r:id="rId22"/>
    <p:sldLayoutId id="2147483763" r:id="rId23"/>
    <p:sldLayoutId id="2147483764" r:id="rId24"/>
    <p:sldLayoutId id="2147483781" r:id="rId25"/>
    <p:sldLayoutId id="2147483782" r:id="rId26"/>
    <p:sldLayoutId id="2147483784" r:id="rId27"/>
  </p:sldLayoutIdLst>
  <p:hf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0.emf"/><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2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3" Type="http://schemas.openxmlformats.org/officeDocument/2006/relationships/image" Target="../media/image42.png"/><Relationship Id="rId18" Type="http://schemas.openxmlformats.org/officeDocument/2006/relationships/image" Target="../media/image47.png"/><Relationship Id="rId26" Type="http://schemas.openxmlformats.org/officeDocument/2006/relationships/image" Target="../media/image55.jpeg"/><Relationship Id="rId3" Type="http://schemas.openxmlformats.org/officeDocument/2006/relationships/image" Target="../media/image32.jpeg"/><Relationship Id="rId21" Type="http://schemas.openxmlformats.org/officeDocument/2006/relationships/image" Target="../media/image50.png"/><Relationship Id="rId34" Type="http://schemas.openxmlformats.org/officeDocument/2006/relationships/image" Target="../media/image63.png"/><Relationship Id="rId7" Type="http://schemas.openxmlformats.org/officeDocument/2006/relationships/image" Target="../media/image36.jpeg"/><Relationship Id="rId12" Type="http://schemas.openxmlformats.org/officeDocument/2006/relationships/image" Target="../media/image41.jpeg"/><Relationship Id="rId17" Type="http://schemas.openxmlformats.org/officeDocument/2006/relationships/image" Target="../media/image46.png"/><Relationship Id="rId25" Type="http://schemas.openxmlformats.org/officeDocument/2006/relationships/image" Target="../media/image54.gif"/><Relationship Id="rId33" Type="http://schemas.openxmlformats.org/officeDocument/2006/relationships/image" Target="../media/image62.gif"/><Relationship Id="rId2" Type="http://schemas.openxmlformats.org/officeDocument/2006/relationships/notesSlide" Target="../notesSlides/notesSlide36.xml"/><Relationship Id="rId16" Type="http://schemas.openxmlformats.org/officeDocument/2006/relationships/image" Target="../media/image45.png"/><Relationship Id="rId20" Type="http://schemas.openxmlformats.org/officeDocument/2006/relationships/image" Target="../media/image49.png"/><Relationship Id="rId29" Type="http://schemas.openxmlformats.org/officeDocument/2006/relationships/image" Target="../media/image58.jpeg"/><Relationship Id="rId1" Type="http://schemas.openxmlformats.org/officeDocument/2006/relationships/slideLayout" Target="../slideLayouts/slideLayout4.xml"/><Relationship Id="rId6" Type="http://schemas.openxmlformats.org/officeDocument/2006/relationships/image" Target="../media/image35.gif"/><Relationship Id="rId11" Type="http://schemas.openxmlformats.org/officeDocument/2006/relationships/image" Target="../media/image40.jpeg"/><Relationship Id="rId24" Type="http://schemas.openxmlformats.org/officeDocument/2006/relationships/image" Target="../media/image53.jpeg"/><Relationship Id="rId32" Type="http://schemas.openxmlformats.org/officeDocument/2006/relationships/image" Target="../media/image61.jpeg"/><Relationship Id="rId5" Type="http://schemas.openxmlformats.org/officeDocument/2006/relationships/image" Target="../media/image34.png"/><Relationship Id="rId15" Type="http://schemas.openxmlformats.org/officeDocument/2006/relationships/image" Target="../media/image44.jpeg"/><Relationship Id="rId23" Type="http://schemas.openxmlformats.org/officeDocument/2006/relationships/image" Target="../media/image52.png"/><Relationship Id="rId28" Type="http://schemas.openxmlformats.org/officeDocument/2006/relationships/image" Target="../media/image57.jpeg"/><Relationship Id="rId36" Type="http://schemas.openxmlformats.org/officeDocument/2006/relationships/image" Target="../media/image65.png"/><Relationship Id="rId10" Type="http://schemas.openxmlformats.org/officeDocument/2006/relationships/image" Target="../media/image39.png"/><Relationship Id="rId19" Type="http://schemas.openxmlformats.org/officeDocument/2006/relationships/image" Target="../media/image48.png"/><Relationship Id="rId31" Type="http://schemas.openxmlformats.org/officeDocument/2006/relationships/image" Target="../media/image60.jpeg"/><Relationship Id="rId4" Type="http://schemas.openxmlformats.org/officeDocument/2006/relationships/image" Target="../media/image33.gif"/><Relationship Id="rId9" Type="http://schemas.openxmlformats.org/officeDocument/2006/relationships/image" Target="../media/image38.jpeg"/><Relationship Id="rId14" Type="http://schemas.openxmlformats.org/officeDocument/2006/relationships/image" Target="../media/image43.jpeg"/><Relationship Id="rId22" Type="http://schemas.openxmlformats.org/officeDocument/2006/relationships/image" Target="../media/image51.jpeg"/><Relationship Id="rId27" Type="http://schemas.openxmlformats.org/officeDocument/2006/relationships/image" Target="../media/image56.jpeg"/><Relationship Id="rId30" Type="http://schemas.openxmlformats.org/officeDocument/2006/relationships/image" Target="../media/image59.jpeg"/><Relationship Id="rId35" Type="http://schemas.openxmlformats.org/officeDocument/2006/relationships/image" Target="../media/image64.png"/><Relationship Id="rId8" Type="http://schemas.openxmlformats.org/officeDocument/2006/relationships/image" Target="../media/image3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FFFFFF"/>
              </a:buClr>
              <a:buSzPts val="3600"/>
              <a:buFont typeface="Arial"/>
              <a:buNone/>
            </a:pPr>
            <a:r>
              <a:rPr lang="en-US" sz="4400" dirty="0"/>
              <a:t>Data Bootcamp Session 5: Analysis</a:t>
            </a:r>
            <a:endParaRPr sz="4400" dirty="0"/>
          </a:p>
        </p:txBody>
      </p:sp>
    </p:spTree>
    <p:extLst>
      <p:ext uri="{BB962C8B-B14F-4D97-AF65-F5344CB8AC3E}">
        <p14:creationId xmlns:p14="http://schemas.microsoft.com/office/powerpoint/2010/main" val="2998054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Google Shape;181;g15915369887_0_225">
            <a:extLst>
              <a:ext uri="{FF2B5EF4-FFF2-40B4-BE49-F238E27FC236}">
                <a16:creationId xmlns:a16="http://schemas.microsoft.com/office/drawing/2014/main" id="{DBA9DA14-64E0-77B1-9385-6833EE594637}"/>
              </a:ext>
            </a:extLst>
          </p:cNvPr>
          <p:cNvSpPr txBox="1">
            <a:spLocks noGrp="1" noChangeArrowheads="1"/>
          </p:cNvSpPr>
          <p:nvPr>
            <p:ph type="title"/>
          </p:nvPr>
        </p:nvSpPr>
        <p:spPr>
          <a:xfrm>
            <a:off x="609600" y="2651125"/>
            <a:ext cx="10972800" cy="781050"/>
          </a:xfrm>
        </p:spPr>
        <p:txBody>
          <a:bodyPr/>
          <a:lstStyle/>
          <a:p>
            <a:pPr eaLnBrk="1" hangingPunct="1">
              <a:spcBef>
                <a:spcPct val="0"/>
              </a:spcBef>
              <a:spcAft>
                <a:spcPct val="0"/>
              </a:spcAft>
              <a:buClr>
                <a:srgbClr val="FFFFFF"/>
              </a:buClr>
              <a:buFont typeface="Arial" panose="020B0604020202020204" pitchFamily="34" charset="0"/>
              <a:buNone/>
            </a:pPr>
            <a:r>
              <a:rPr lang="en-US" altLang="en-US">
                <a:solidFill>
                  <a:srgbClr val="FFFFFF"/>
                </a:solidFill>
                <a:latin typeface="Arial" panose="020B0604020202020204" pitchFamily="34" charset="0"/>
                <a:cs typeface="Arial" panose="020B0604020202020204" pitchFamily="34" charset="0"/>
              </a:rPr>
              <a:t>Preliminary Trends and Insights</a:t>
            </a:r>
          </a:p>
        </p:txBody>
      </p:sp>
      <p:sp>
        <p:nvSpPr>
          <p:cNvPr id="53250" name="Google Shape;182;g15915369887_0_225">
            <a:extLst>
              <a:ext uri="{FF2B5EF4-FFF2-40B4-BE49-F238E27FC236}">
                <a16:creationId xmlns:a16="http://schemas.microsoft.com/office/drawing/2014/main" id="{948B092A-A796-388E-8175-8B616D99BBBB}"/>
              </a:ext>
            </a:extLst>
          </p:cNvPr>
          <p:cNvSpPr txBox="1">
            <a:spLocks noGrp="1" noChangeArrowheads="1"/>
          </p:cNvSpPr>
          <p:nvPr>
            <p:ph type="body" idx="1"/>
          </p:nvPr>
        </p:nvSpPr>
        <p:spPr>
          <a:xfrm>
            <a:off x="609600" y="3429000"/>
            <a:ext cx="10972800" cy="668338"/>
          </a:xfrm>
        </p:spPr>
        <p:txBody>
          <a:bodyPr/>
          <a:lstStyle/>
          <a:p>
            <a:pPr marL="0" indent="0" eaLnBrk="1" hangingPunct="1">
              <a:spcBef>
                <a:spcPct val="0"/>
              </a:spcBef>
              <a:spcAft>
                <a:spcPct val="0"/>
              </a:spcAft>
              <a:buClr>
                <a:schemeClr val="accent1"/>
              </a:buClr>
            </a:pPr>
            <a:r>
              <a:rPr lang="en-US" altLang="en-US">
                <a:solidFill>
                  <a:schemeClr val="accent1"/>
                </a:solidFill>
                <a:latin typeface="Arial" panose="020B0604020202020204" pitchFamily="34" charset="0"/>
                <a:cs typeface="Arial" panose="020B0604020202020204" pitchFamily="34" charset="0"/>
              </a:rPr>
              <a:t>Subhead</a:t>
            </a:r>
          </a:p>
        </p:txBody>
      </p:sp>
      <p:sp>
        <p:nvSpPr>
          <p:cNvPr id="53251" name="Google Shape;190;g1cb5c59a2a2_0_1">
            <a:extLst>
              <a:ext uri="{FF2B5EF4-FFF2-40B4-BE49-F238E27FC236}">
                <a16:creationId xmlns:a16="http://schemas.microsoft.com/office/drawing/2014/main" id="{1F8F000E-FF1A-B334-72A9-A4A03702FBD3}"/>
              </a:ext>
            </a:extLst>
          </p:cNvPr>
          <p:cNvSpPr txBox="1">
            <a:spLocks noChangeArrowheads="1"/>
          </p:cNvSpPr>
          <p:nvPr/>
        </p:nvSpPr>
        <p:spPr bwMode="auto">
          <a:xfrm>
            <a:off x="609600" y="3763963"/>
            <a:ext cx="109728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914400" indent="-355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3716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828800" indent="-3302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286000" indent="-3302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743200" indent="-330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3200400" indent="-330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657600" indent="-330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4114800" indent="-330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chemeClr val="accent1"/>
              </a:buClr>
              <a:buSzPts val="2400"/>
            </a:pPr>
            <a:r>
              <a:rPr lang="en-US" altLang="en-US" sz="2300">
                <a:solidFill>
                  <a:srgbClr val="ED7700"/>
                </a:solidFill>
              </a:rPr>
              <a:t>And how we identify the drivers of [non] adoption?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Google Shape;193;p12">
            <a:extLst>
              <a:ext uri="{FF2B5EF4-FFF2-40B4-BE49-F238E27FC236}">
                <a16:creationId xmlns:a16="http://schemas.microsoft.com/office/drawing/2014/main" id="{65128F43-2AB1-89B5-FE8B-AAA00038F711}"/>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1D00F4A-DD96-AA4A-BD78-037FD2464DB3}" type="slidenum">
              <a:rPr lang="en-US" altLang="en-US" sz="1000">
                <a:solidFill>
                  <a:srgbClr val="191B1B"/>
                </a:solidFill>
              </a:rPr>
              <a:pPr/>
              <a:t>11</a:t>
            </a:fld>
            <a:endParaRPr lang="en-US" altLang="en-US" sz="1000">
              <a:solidFill>
                <a:srgbClr val="191B1B"/>
              </a:solidFill>
            </a:endParaRPr>
          </a:p>
        </p:txBody>
      </p:sp>
      <p:sp>
        <p:nvSpPr>
          <p:cNvPr id="55298" name="Google Shape;194;p12">
            <a:extLst>
              <a:ext uri="{FF2B5EF4-FFF2-40B4-BE49-F238E27FC236}">
                <a16:creationId xmlns:a16="http://schemas.microsoft.com/office/drawing/2014/main" id="{EDFAC185-9C51-897F-F953-8C9BA89BE0B6}"/>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Analyzing Trends </a:t>
            </a:r>
          </a:p>
        </p:txBody>
      </p:sp>
      <p:sp>
        <p:nvSpPr>
          <p:cNvPr id="4" name="Google Shape;184;g19b4b019e43_0_71">
            <a:extLst>
              <a:ext uri="{FF2B5EF4-FFF2-40B4-BE49-F238E27FC236}">
                <a16:creationId xmlns:a16="http://schemas.microsoft.com/office/drawing/2014/main" id="{D8C2AA0F-4EA7-94B1-8246-F9B9BF8AC5B3}"/>
              </a:ext>
            </a:extLst>
          </p:cNvPr>
          <p:cNvSpPr txBox="1"/>
          <p:nvPr/>
        </p:nvSpPr>
        <p:spPr>
          <a:xfrm>
            <a:off x="457200" y="1217613"/>
            <a:ext cx="10020300" cy="4587875"/>
          </a:xfrm>
          <a:prstGeom prst="rect">
            <a:avLst/>
          </a:prstGeom>
          <a:noFill/>
          <a:ln>
            <a:noFill/>
          </a:ln>
        </p:spPr>
        <p:txBody>
          <a:bodyPr spcFirstLastPara="1" lIns="91425" tIns="91425" rIns="91425" bIns="91425" anchor="ctr"/>
          <a:lstStyle/>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Compare similar implementations with different results </a:t>
            </a:r>
            <a:endParaRPr lang="fr-FR" sz="2800" kern="0" dirty="0">
              <a:solidFill>
                <a:schemeClr val="dk2"/>
              </a:solidFill>
              <a:latin typeface="Arial"/>
              <a:ea typeface="Arial"/>
              <a:cs typeface="Arial"/>
              <a:sym typeface="Arial"/>
            </a:endParaRPr>
          </a:p>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Explore cases of rapid increases or decreases in adoption</a:t>
            </a:r>
          </a:p>
          <a:p>
            <a:pPr marL="457200" indent="-381000"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Explore large implementations with long durations</a:t>
            </a:r>
          </a:p>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Compare doers non-doers</a:t>
            </a:r>
          </a:p>
          <a:p>
            <a:pPr marL="457200" indent="-381000" algn="just"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457200" indent="-381000" algn="just"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457200" indent="-381000" algn="just"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76200" algn="just" eaLnBrk="1" fontAlgn="auto" hangingPunct="1">
              <a:lnSpc>
                <a:spcPct val="114999"/>
              </a:lnSpc>
              <a:spcBef>
                <a:spcPts val="0"/>
              </a:spcBef>
              <a:spcAft>
                <a:spcPts val="0"/>
              </a:spcAft>
              <a:buClr>
                <a:srgbClr val="000000"/>
              </a:buClr>
              <a:buSzPts val="2400"/>
              <a:buFont typeface="Arial"/>
              <a:buNone/>
              <a:defRPr/>
            </a:pPr>
            <a:endParaRPr lang="en-US" sz="2800" kern="0" dirty="0">
              <a:solidFill>
                <a:schemeClr val="dk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Google Shape;193;p12">
            <a:extLst>
              <a:ext uri="{FF2B5EF4-FFF2-40B4-BE49-F238E27FC236}">
                <a16:creationId xmlns:a16="http://schemas.microsoft.com/office/drawing/2014/main" id="{23D96386-79B4-248A-6B93-621CD2F8DAB3}"/>
              </a:ext>
            </a:extLst>
          </p:cNvPr>
          <p:cNvSpPr>
            <a:spLocks noGrp="1" noChangeArrowheads="1"/>
          </p:cNvSpPr>
          <p:nvPr>
            <p:ph type="sldNum" sz="quarter" idx="13"/>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0" hangingPunct="0"/>
            <a:fld id="{048BC7AF-148B-764E-8516-5B66950BCD8B}" type="slidenum">
              <a:rPr lang="en-US" altLang="en-US" sz="1000">
                <a:solidFill>
                  <a:srgbClr val="191B1B"/>
                </a:solidFill>
              </a:rPr>
              <a:pPr eaLnBrk="0" hangingPunct="0"/>
              <a:t>12</a:t>
            </a:fld>
            <a:endParaRPr lang="en-US" altLang="en-US" sz="1000">
              <a:solidFill>
                <a:srgbClr val="191B1B"/>
              </a:solidFill>
            </a:endParaRPr>
          </a:p>
        </p:txBody>
      </p:sp>
      <p:sp>
        <p:nvSpPr>
          <p:cNvPr id="194" name="Google Shape;194;p12">
            <a:extLst>
              <a:ext uri="{FF2B5EF4-FFF2-40B4-BE49-F238E27FC236}">
                <a16:creationId xmlns:a16="http://schemas.microsoft.com/office/drawing/2014/main" id="{1E7849A4-DCB3-58E4-DC67-BD05FF6D3D35}"/>
              </a:ext>
            </a:extLst>
          </p:cNvPr>
          <p:cNvSpPr txBox="1">
            <a:spLocks noGrp="1"/>
          </p:cNvSpPr>
          <p:nvPr>
            <p:ph type="title"/>
          </p:nvPr>
        </p:nvSpPr>
        <p:spPr>
          <a:xfrm>
            <a:off x="609600" y="330200"/>
            <a:ext cx="10972800" cy="533400"/>
          </a:xfrm>
        </p:spPr>
        <p:txBody>
          <a:bodyPr/>
          <a:lstStyle/>
          <a:p>
            <a:pPr>
              <a:defRPr/>
            </a:pPr>
            <a:r>
              <a:rPr lang="en-US" b="1" dirty="0"/>
              <a:t>Compare Similar Implementations with Different Results</a:t>
            </a:r>
          </a:p>
        </p:txBody>
      </p:sp>
      <p:pic>
        <p:nvPicPr>
          <p:cNvPr id="134147" name="Picture 2" descr="Chart, funnel chart&#10;&#10;Description automatically generated">
            <a:extLst>
              <a:ext uri="{FF2B5EF4-FFF2-40B4-BE49-F238E27FC236}">
                <a16:creationId xmlns:a16="http://schemas.microsoft.com/office/drawing/2014/main" id="{465869CA-904E-AC48-F669-AD16D0E82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468"/>
          <a:stretch>
            <a:fillRect/>
          </a:stretch>
        </p:blipFill>
        <p:spPr bwMode="auto">
          <a:xfrm>
            <a:off x="71438" y="2044700"/>
            <a:ext cx="6958012"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5" descr="Chart&#10;&#10;Description automatically generated">
            <a:extLst>
              <a:ext uri="{FF2B5EF4-FFF2-40B4-BE49-F238E27FC236}">
                <a16:creationId xmlns:a16="http://schemas.microsoft.com/office/drawing/2014/main" id="{C3029B50-C4B7-FA55-939A-C785F428EE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7213" y="2139950"/>
            <a:ext cx="4757737"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E920CE7-D447-EC9D-AE29-3DCAFEA5766C}"/>
              </a:ext>
            </a:extLst>
          </p:cNvPr>
          <p:cNvSpPr txBox="1"/>
          <p:nvPr/>
        </p:nvSpPr>
        <p:spPr>
          <a:xfrm>
            <a:off x="2119313" y="1023938"/>
            <a:ext cx="1989137" cy="614362"/>
          </a:xfrm>
          <a:prstGeom prst="rect">
            <a:avLst/>
          </a:prstGeom>
          <a:noFill/>
        </p:spPr>
        <p:txBody>
          <a:bodyPr wrap="none">
            <a:spAutoFit/>
          </a:bodyPr>
          <a:lstStyle/>
          <a:p>
            <a:pPr algn="ctr">
              <a:defRPr/>
            </a:pPr>
            <a:r>
              <a:rPr lang="en-US" sz="1200" b="1" dirty="0">
                <a:solidFill>
                  <a:schemeClr val="tx2">
                    <a:lumMod val="75000"/>
                  </a:schemeClr>
                </a:solidFill>
              </a:rPr>
              <a:t>Customer Acquisition</a:t>
            </a:r>
          </a:p>
          <a:p>
            <a:pPr>
              <a:defRPr/>
            </a:pPr>
            <a:endParaRPr lang="en-US" sz="1200" b="1" dirty="0">
              <a:solidFill>
                <a:schemeClr val="tx2">
                  <a:lumMod val="75000"/>
                </a:schemeClr>
              </a:solidFill>
            </a:endParaRPr>
          </a:p>
          <a:p>
            <a:pPr>
              <a:defRPr/>
            </a:pPr>
            <a:r>
              <a:rPr lang="en-US" sz="1000" b="1" dirty="0">
                <a:solidFill>
                  <a:schemeClr val="tx2">
                    <a:lumMod val="75000"/>
                  </a:schemeClr>
                </a:solidFill>
              </a:rPr>
              <a:t>Digital and Traditional Clients</a:t>
            </a:r>
          </a:p>
        </p:txBody>
      </p:sp>
      <p:sp>
        <p:nvSpPr>
          <p:cNvPr id="4" name="TextBox 3">
            <a:extLst>
              <a:ext uri="{FF2B5EF4-FFF2-40B4-BE49-F238E27FC236}">
                <a16:creationId xmlns:a16="http://schemas.microsoft.com/office/drawing/2014/main" id="{0DDD7F29-2560-CC76-F2CA-D620D230B793}"/>
              </a:ext>
            </a:extLst>
          </p:cNvPr>
          <p:cNvSpPr txBox="1"/>
          <p:nvPr/>
        </p:nvSpPr>
        <p:spPr>
          <a:xfrm>
            <a:off x="8531225" y="960438"/>
            <a:ext cx="1989138" cy="615950"/>
          </a:xfrm>
          <a:prstGeom prst="rect">
            <a:avLst/>
          </a:prstGeom>
          <a:noFill/>
        </p:spPr>
        <p:txBody>
          <a:bodyPr wrap="none">
            <a:spAutoFit/>
          </a:bodyPr>
          <a:lstStyle/>
          <a:p>
            <a:pPr algn="ctr">
              <a:defRPr/>
            </a:pPr>
            <a:r>
              <a:rPr lang="en-US" sz="1200" b="1" dirty="0">
                <a:solidFill>
                  <a:schemeClr val="tx2">
                    <a:lumMod val="75000"/>
                  </a:schemeClr>
                </a:solidFill>
              </a:rPr>
              <a:t>Customer Acquisition</a:t>
            </a:r>
          </a:p>
          <a:p>
            <a:pPr>
              <a:defRPr/>
            </a:pPr>
            <a:endParaRPr lang="en-US" sz="1200" b="1" dirty="0">
              <a:solidFill>
                <a:schemeClr val="tx2">
                  <a:lumMod val="75000"/>
                </a:schemeClr>
              </a:solidFill>
            </a:endParaRPr>
          </a:p>
          <a:p>
            <a:pPr>
              <a:defRPr/>
            </a:pPr>
            <a:r>
              <a:rPr lang="en-US" sz="1000" b="1" dirty="0">
                <a:solidFill>
                  <a:schemeClr val="tx2">
                    <a:lumMod val="75000"/>
                  </a:schemeClr>
                </a:solidFill>
              </a:rPr>
              <a:t>Digital and Traditional Clients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Google Shape;193;p12">
            <a:extLst>
              <a:ext uri="{FF2B5EF4-FFF2-40B4-BE49-F238E27FC236}">
                <a16:creationId xmlns:a16="http://schemas.microsoft.com/office/drawing/2014/main" id="{D68B6F12-D76E-AD05-5899-5C4B2195C4DF}"/>
              </a:ext>
            </a:extLst>
          </p:cNvPr>
          <p:cNvSpPr>
            <a:spLocks noGrp="1" noChangeArrowheads="1"/>
          </p:cNvSpPr>
          <p:nvPr>
            <p:ph type="sldNum" sz="quarter" idx="13"/>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0" hangingPunct="0"/>
            <a:fld id="{659AF36E-C776-314A-877B-2A71BE2D2B21}" type="slidenum">
              <a:rPr lang="en-US" altLang="en-US" sz="1000">
                <a:solidFill>
                  <a:srgbClr val="191B1B"/>
                </a:solidFill>
              </a:rPr>
              <a:pPr eaLnBrk="0" hangingPunct="0"/>
              <a:t>13</a:t>
            </a:fld>
            <a:endParaRPr lang="en-US" altLang="en-US" sz="1000">
              <a:solidFill>
                <a:srgbClr val="191B1B"/>
              </a:solidFill>
            </a:endParaRPr>
          </a:p>
        </p:txBody>
      </p:sp>
      <p:sp>
        <p:nvSpPr>
          <p:cNvPr id="194" name="Google Shape;194;p12">
            <a:extLst>
              <a:ext uri="{FF2B5EF4-FFF2-40B4-BE49-F238E27FC236}">
                <a16:creationId xmlns:a16="http://schemas.microsoft.com/office/drawing/2014/main" id="{5E30AB2B-916B-F090-C491-18D0F0045F92}"/>
              </a:ext>
            </a:extLst>
          </p:cNvPr>
          <p:cNvSpPr txBox="1">
            <a:spLocks noGrp="1"/>
          </p:cNvSpPr>
          <p:nvPr>
            <p:ph type="title"/>
          </p:nvPr>
        </p:nvSpPr>
        <p:spPr>
          <a:xfrm>
            <a:off x="609600" y="330200"/>
            <a:ext cx="10972800" cy="533400"/>
          </a:xfrm>
        </p:spPr>
        <p:txBody>
          <a:bodyPr/>
          <a:lstStyle/>
          <a:p>
            <a:pPr>
              <a:defRPr/>
            </a:pPr>
            <a:r>
              <a:rPr lang="en-US" b="1" dirty="0"/>
              <a:t>Compare Similar Implementations with Different Results</a:t>
            </a:r>
            <a:endParaRPr lang="en-US" dirty="0"/>
          </a:p>
        </p:txBody>
      </p:sp>
      <p:pic>
        <p:nvPicPr>
          <p:cNvPr id="136195" name="Picture 4" descr="Chart&#10;&#10;Description automatically generated">
            <a:extLst>
              <a:ext uri="{FF2B5EF4-FFF2-40B4-BE49-F238E27FC236}">
                <a16:creationId xmlns:a16="http://schemas.microsoft.com/office/drawing/2014/main" id="{01E5916C-9641-C3C0-41C7-10AFCB5112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186"/>
          <a:stretch>
            <a:fillRect/>
          </a:stretch>
        </p:blipFill>
        <p:spPr bwMode="auto">
          <a:xfrm>
            <a:off x="833438" y="1401763"/>
            <a:ext cx="5172075"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6" name="Picture 5" descr="Chart&#10;&#10;Description automatically generated">
            <a:extLst>
              <a:ext uri="{FF2B5EF4-FFF2-40B4-BE49-F238E27FC236}">
                <a16:creationId xmlns:a16="http://schemas.microsoft.com/office/drawing/2014/main" id="{3CCA53A9-B418-5301-8B4F-A0EA661FAD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2000"/>
          <a:stretch>
            <a:fillRect/>
          </a:stretch>
        </p:blipFill>
        <p:spPr bwMode="auto">
          <a:xfrm>
            <a:off x="833438" y="4262438"/>
            <a:ext cx="4700587"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7" name="Picture 8" descr="Chart&#10;&#10;Description automatically generated">
            <a:extLst>
              <a:ext uri="{FF2B5EF4-FFF2-40B4-BE49-F238E27FC236}">
                <a16:creationId xmlns:a16="http://schemas.microsoft.com/office/drawing/2014/main" id="{E48AAE7E-E0A8-5FDD-7E79-EF3C7C4959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0748"/>
          <a:stretch>
            <a:fillRect/>
          </a:stretch>
        </p:blipFill>
        <p:spPr bwMode="auto">
          <a:xfrm>
            <a:off x="6780213" y="1579563"/>
            <a:ext cx="4376737"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8" name="Picture 9" descr="Chart&#10;&#10;Description automatically generated">
            <a:extLst>
              <a:ext uri="{FF2B5EF4-FFF2-40B4-BE49-F238E27FC236}">
                <a16:creationId xmlns:a16="http://schemas.microsoft.com/office/drawing/2014/main" id="{E58126AB-392B-94C6-E024-FED0FC1D17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1163"/>
          <a:stretch>
            <a:fillRect/>
          </a:stretch>
        </p:blipFill>
        <p:spPr bwMode="auto">
          <a:xfrm>
            <a:off x="6745288" y="4262438"/>
            <a:ext cx="4411662"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9" name="Picture 5">
            <a:extLst>
              <a:ext uri="{FF2B5EF4-FFF2-40B4-BE49-F238E27FC236}">
                <a16:creationId xmlns:a16="http://schemas.microsoft.com/office/drawing/2014/main" id="{CB246633-B036-C2C6-31F4-CD15E34F391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0225" y="3525838"/>
            <a:ext cx="37338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0" name="Picture 9">
            <a:extLst>
              <a:ext uri="{FF2B5EF4-FFF2-40B4-BE49-F238E27FC236}">
                <a16:creationId xmlns:a16="http://schemas.microsoft.com/office/drawing/2014/main" id="{47366E72-5ADC-E5D5-4D76-A8700822238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2575" y="6213475"/>
            <a:ext cx="37338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9F217DB4-D7A2-D1AF-6877-B330D97F2797}"/>
              </a:ext>
            </a:extLst>
          </p:cNvPr>
          <p:cNvSpPr txBox="1"/>
          <p:nvPr/>
        </p:nvSpPr>
        <p:spPr>
          <a:xfrm>
            <a:off x="2119313" y="1023938"/>
            <a:ext cx="2719387" cy="276225"/>
          </a:xfrm>
          <a:prstGeom prst="rect">
            <a:avLst/>
          </a:prstGeom>
          <a:noFill/>
        </p:spPr>
        <p:txBody>
          <a:bodyPr wrap="none">
            <a:spAutoFit/>
          </a:bodyPr>
          <a:lstStyle/>
          <a:p>
            <a:pPr>
              <a:defRPr/>
            </a:pPr>
            <a:r>
              <a:rPr lang="en-US" sz="1200" b="1" dirty="0">
                <a:solidFill>
                  <a:schemeClr val="tx2">
                    <a:lumMod val="75000"/>
                  </a:schemeClr>
                </a:solidFill>
              </a:rPr>
              <a:t>Digital Clients by Activity Segment</a:t>
            </a:r>
          </a:p>
        </p:txBody>
      </p:sp>
      <p:sp>
        <p:nvSpPr>
          <p:cNvPr id="12" name="TextBox 11">
            <a:extLst>
              <a:ext uri="{FF2B5EF4-FFF2-40B4-BE49-F238E27FC236}">
                <a16:creationId xmlns:a16="http://schemas.microsoft.com/office/drawing/2014/main" id="{CD043251-E737-3228-7EA2-55FB0235F6E2}"/>
              </a:ext>
            </a:extLst>
          </p:cNvPr>
          <p:cNvSpPr txBox="1"/>
          <p:nvPr/>
        </p:nvSpPr>
        <p:spPr>
          <a:xfrm>
            <a:off x="7231063" y="1066800"/>
            <a:ext cx="2719387" cy="276225"/>
          </a:xfrm>
          <a:prstGeom prst="rect">
            <a:avLst/>
          </a:prstGeom>
          <a:noFill/>
        </p:spPr>
        <p:txBody>
          <a:bodyPr wrap="none">
            <a:spAutoFit/>
          </a:bodyPr>
          <a:lstStyle/>
          <a:p>
            <a:pPr>
              <a:defRPr/>
            </a:pPr>
            <a:r>
              <a:rPr lang="en-US" sz="1200" b="1" dirty="0">
                <a:solidFill>
                  <a:schemeClr val="tx2">
                    <a:lumMod val="75000"/>
                  </a:schemeClr>
                </a:solidFill>
              </a:rPr>
              <a:t>Digital Clients by Activity Segment</a:t>
            </a:r>
          </a:p>
        </p:txBody>
      </p:sp>
      <p:sp>
        <p:nvSpPr>
          <p:cNvPr id="13" name="TextBox 12">
            <a:extLst>
              <a:ext uri="{FF2B5EF4-FFF2-40B4-BE49-F238E27FC236}">
                <a16:creationId xmlns:a16="http://schemas.microsoft.com/office/drawing/2014/main" id="{35EBD46C-288C-063C-1C20-E7C81DDE8CEE}"/>
              </a:ext>
            </a:extLst>
          </p:cNvPr>
          <p:cNvSpPr txBox="1"/>
          <p:nvPr/>
        </p:nvSpPr>
        <p:spPr>
          <a:xfrm>
            <a:off x="2119313" y="3862388"/>
            <a:ext cx="3028950" cy="276225"/>
          </a:xfrm>
          <a:prstGeom prst="rect">
            <a:avLst/>
          </a:prstGeom>
          <a:noFill/>
        </p:spPr>
        <p:txBody>
          <a:bodyPr wrap="none">
            <a:spAutoFit/>
          </a:bodyPr>
          <a:lstStyle/>
          <a:p>
            <a:pPr>
              <a:defRPr/>
            </a:pPr>
            <a:r>
              <a:rPr lang="en-US" sz="1200" b="1" dirty="0">
                <a:solidFill>
                  <a:schemeClr val="tx2">
                    <a:lumMod val="75000"/>
                  </a:schemeClr>
                </a:solidFill>
              </a:rPr>
              <a:t>Traditional Clients by Activity Segment</a:t>
            </a:r>
          </a:p>
        </p:txBody>
      </p:sp>
      <p:sp>
        <p:nvSpPr>
          <p:cNvPr id="14" name="TextBox 13">
            <a:extLst>
              <a:ext uri="{FF2B5EF4-FFF2-40B4-BE49-F238E27FC236}">
                <a16:creationId xmlns:a16="http://schemas.microsoft.com/office/drawing/2014/main" id="{6C9826C0-CDEF-76B3-F92B-FCF5C138ECAB}"/>
              </a:ext>
            </a:extLst>
          </p:cNvPr>
          <p:cNvSpPr txBox="1"/>
          <p:nvPr/>
        </p:nvSpPr>
        <p:spPr>
          <a:xfrm>
            <a:off x="7231063" y="3840163"/>
            <a:ext cx="3028950" cy="276225"/>
          </a:xfrm>
          <a:prstGeom prst="rect">
            <a:avLst/>
          </a:prstGeom>
          <a:noFill/>
        </p:spPr>
        <p:txBody>
          <a:bodyPr wrap="none">
            <a:spAutoFit/>
          </a:bodyPr>
          <a:lstStyle/>
          <a:p>
            <a:pPr>
              <a:defRPr/>
            </a:pPr>
            <a:r>
              <a:rPr lang="en-US" sz="1200" b="1" dirty="0">
                <a:solidFill>
                  <a:schemeClr val="tx2">
                    <a:lumMod val="75000"/>
                  </a:schemeClr>
                </a:solidFill>
              </a:rPr>
              <a:t>Traditional Clients by Activity Segment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Google Shape;193;p12">
            <a:extLst>
              <a:ext uri="{FF2B5EF4-FFF2-40B4-BE49-F238E27FC236}">
                <a16:creationId xmlns:a16="http://schemas.microsoft.com/office/drawing/2014/main" id="{F8E7D154-4D78-896F-B945-7B9F3D8E7261}"/>
              </a:ext>
            </a:extLst>
          </p:cNvPr>
          <p:cNvSpPr>
            <a:spLocks noGrp="1" noChangeArrowheads="1"/>
          </p:cNvSpPr>
          <p:nvPr>
            <p:ph type="sldNum" sz="quarter" idx="13"/>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0" hangingPunct="0"/>
            <a:fld id="{19157733-A2F5-834B-BC8E-CCA3D389E657}" type="slidenum">
              <a:rPr lang="en-US" altLang="en-US" sz="1000">
                <a:solidFill>
                  <a:srgbClr val="191B1B"/>
                </a:solidFill>
              </a:rPr>
              <a:pPr eaLnBrk="0" hangingPunct="0"/>
              <a:t>14</a:t>
            </a:fld>
            <a:endParaRPr lang="en-US" altLang="en-US" sz="1000">
              <a:solidFill>
                <a:srgbClr val="191B1B"/>
              </a:solidFill>
            </a:endParaRPr>
          </a:p>
        </p:txBody>
      </p:sp>
      <p:sp>
        <p:nvSpPr>
          <p:cNvPr id="194" name="Google Shape;194;p12">
            <a:extLst>
              <a:ext uri="{FF2B5EF4-FFF2-40B4-BE49-F238E27FC236}">
                <a16:creationId xmlns:a16="http://schemas.microsoft.com/office/drawing/2014/main" id="{BA2CC6B9-FE54-AA4D-987A-C6F8B3B6B0E6}"/>
              </a:ext>
            </a:extLst>
          </p:cNvPr>
          <p:cNvSpPr txBox="1">
            <a:spLocks noGrp="1"/>
          </p:cNvSpPr>
          <p:nvPr>
            <p:ph type="title"/>
          </p:nvPr>
        </p:nvSpPr>
        <p:spPr>
          <a:xfrm>
            <a:off x="609600" y="330200"/>
            <a:ext cx="10972800" cy="533400"/>
          </a:xfrm>
        </p:spPr>
        <p:txBody>
          <a:bodyPr/>
          <a:lstStyle/>
          <a:p>
            <a:pPr>
              <a:defRPr/>
            </a:pPr>
            <a:r>
              <a:rPr lang="en-US" b="1" dirty="0"/>
              <a:t>Explore Cases of Rapid Adoption</a:t>
            </a:r>
          </a:p>
        </p:txBody>
      </p:sp>
      <p:pic>
        <p:nvPicPr>
          <p:cNvPr id="57347" name="Picture 5" descr="Chart, bar chart&#10;&#10;Description automatically generated">
            <a:extLst>
              <a:ext uri="{FF2B5EF4-FFF2-40B4-BE49-F238E27FC236}">
                <a16:creationId xmlns:a16="http://schemas.microsoft.com/office/drawing/2014/main" id="{5206AD68-7EB3-D13E-E9B7-BF05E2ED5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9914"/>
          <a:stretch>
            <a:fillRect/>
          </a:stretch>
        </p:blipFill>
        <p:spPr bwMode="auto">
          <a:xfrm>
            <a:off x="461963" y="1235075"/>
            <a:ext cx="6729412"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9" descr="Chart, bar chart, histogram&#10;&#10;Description automatically generated">
            <a:extLst>
              <a:ext uri="{FF2B5EF4-FFF2-40B4-BE49-F238E27FC236}">
                <a16:creationId xmlns:a16="http://schemas.microsoft.com/office/drawing/2014/main" id="{13ADBBFB-4958-BE27-2145-BE0D3EC98F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675" y="3944938"/>
            <a:ext cx="5502275"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extBox 10">
            <a:extLst>
              <a:ext uri="{FF2B5EF4-FFF2-40B4-BE49-F238E27FC236}">
                <a16:creationId xmlns:a16="http://schemas.microsoft.com/office/drawing/2014/main" id="{57E65F76-2A16-EE84-D7A2-7066B734EA95}"/>
              </a:ext>
            </a:extLst>
          </p:cNvPr>
          <p:cNvSpPr txBox="1">
            <a:spLocks noChangeArrowheads="1"/>
          </p:cNvSpPr>
          <p:nvPr/>
        </p:nvSpPr>
        <p:spPr bwMode="auto">
          <a:xfrm>
            <a:off x="7918450" y="1609725"/>
            <a:ext cx="28511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altLang="en-US" sz="2000"/>
              <a:t>Traditional and digital customers by deposit balance segment</a:t>
            </a:r>
          </a:p>
        </p:txBody>
      </p:sp>
      <p:sp>
        <p:nvSpPr>
          <p:cNvPr id="57350" name="TextBox 1">
            <a:extLst>
              <a:ext uri="{FF2B5EF4-FFF2-40B4-BE49-F238E27FC236}">
                <a16:creationId xmlns:a16="http://schemas.microsoft.com/office/drawing/2014/main" id="{3A192A4B-AFF4-78A5-5228-4CA4985D76BE}"/>
              </a:ext>
            </a:extLst>
          </p:cNvPr>
          <p:cNvSpPr txBox="1">
            <a:spLocks noChangeArrowheads="1"/>
          </p:cNvSpPr>
          <p:nvPr/>
        </p:nvSpPr>
        <p:spPr bwMode="auto">
          <a:xfrm>
            <a:off x="7959725" y="3057525"/>
            <a:ext cx="15605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altLang="en-US" sz="1200"/>
              <a:t>&lt;$10           </a:t>
            </a:r>
          </a:p>
          <a:p>
            <a:endParaRPr lang="en-US" altLang="en-US" sz="1200"/>
          </a:p>
          <a:p>
            <a:r>
              <a:rPr lang="en-US" altLang="en-US" sz="1200"/>
              <a:t>$10 - $100           </a:t>
            </a:r>
          </a:p>
          <a:p>
            <a:endParaRPr lang="en-US" altLang="en-US" sz="1200"/>
          </a:p>
          <a:p>
            <a:r>
              <a:rPr lang="en-US" altLang="en-US" sz="1200"/>
              <a:t>$101 - $1,000          </a:t>
            </a:r>
          </a:p>
          <a:p>
            <a:endParaRPr lang="en-US" altLang="en-US" sz="1200"/>
          </a:p>
          <a:p>
            <a:r>
              <a:rPr lang="en-US" altLang="en-US" sz="1200"/>
              <a:t> &gt; $1,000</a:t>
            </a:r>
          </a:p>
        </p:txBody>
      </p:sp>
      <p:sp>
        <p:nvSpPr>
          <p:cNvPr id="16" name="Rectangle 15">
            <a:extLst>
              <a:ext uri="{FF2B5EF4-FFF2-40B4-BE49-F238E27FC236}">
                <a16:creationId xmlns:a16="http://schemas.microsoft.com/office/drawing/2014/main" id="{241D38A9-237F-71EB-B9EE-D288D03EE014}"/>
              </a:ext>
            </a:extLst>
          </p:cNvPr>
          <p:cNvSpPr/>
          <p:nvPr/>
        </p:nvSpPr>
        <p:spPr>
          <a:xfrm>
            <a:off x="7753350" y="3863975"/>
            <a:ext cx="141288" cy="163513"/>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a:extLst>
              <a:ext uri="{FF2B5EF4-FFF2-40B4-BE49-F238E27FC236}">
                <a16:creationId xmlns:a16="http://schemas.microsoft.com/office/drawing/2014/main" id="{A3FDA18A-7866-EFFF-8327-908D289CCC68}"/>
              </a:ext>
            </a:extLst>
          </p:cNvPr>
          <p:cNvSpPr/>
          <p:nvPr/>
        </p:nvSpPr>
        <p:spPr>
          <a:xfrm>
            <a:off x="7756525" y="3482975"/>
            <a:ext cx="139700" cy="1651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a:extLst>
              <a:ext uri="{FF2B5EF4-FFF2-40B4-BE49-F238E27FC236}">
                <a16:creationId xmlns:a16="http://schemas.microsoft.com/office/drawing/2014/main" id="{4283B484-31DA-830D-A669-E91A0EB74983}"/>
              </a:ext>
            </a:extLst>
          </p:cNvPr>
          <p:cNvSpPr/>
          <p:nvPr/>
        </p:nvSpPr>
        <p:spPr>
          <a:xfrm>
            <a:off x="7754938" y="4233863"/>
            <a:ext cx="139700" cy="16351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a:extLst>
              <a:ext uri="{FF2B5EF4-FFF2-40B4-BE49-F238E27FC236}">
                <a16:creationId xmlns:a16="http://schemas.microsoft.com/office/drawing/2014/main" id="{BBB916B0-9CE2-4716-E517-C680C1DBC8E3}"/>
              </a:ext>
            </a:extLst>
          </p:cNvPr>
          <p:cNvSpPr/>
          <p:nvPr/>
        </p:nvSpPr>
        <p:spPr>
          <a:xfrm>
            <a:off x="7758113" y="3149600"/>
            <a:ext cx="139700" cy="1651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TextBox 19">
            <a:extLst>
              <a:ext uri="{FF2B5EF4-FFF2-40B4-BE49-F238E27FC236}">
                <a16:creationId xmlns:a16="http://schemas.microsoft.com/office/drawing/2014/main" id="{1A5CA735-3B76-B160-BB5E-1BA7BF93D518}"/>
              </a:ext>
            </a:extLst>
          </p:cNvPr>
          <p:cNvSpPr txBox="1"/>
          <p:nvPr/>
        </p:nvSpPr>
        <p:spPr>
          <a:xfrm>
            <a:off x="1619250" y="1050925"/>
            <a:ext cx="4087813" cy="276225"/>
          </a:xfrm>
          <a:prstGeom prst="rect">
            <a:avLst/>
          </a:prstGeom>
          <a:noFill/>
        </p:spPr>
        <p:txBody>
          <a:bodyPr>
            <a:spAutoFit/>
          </a:bodyPr>
          <a:lstStyle/>
          <a:p>
            <a:pPr>
              <a:defRPr/>
            </a:pPr>
            <a:r>
              <a:rPr lang="en-US" sz="1200" b="1" dirty="0">
                <a:solidFill>
                  <a:schemeClr val="tx2">
                    <a:lumMod val="75000"/>
                  </a:schemeClr>
                </a:solidFill>
              </a:rPr>
              <a:t>Traditional Clients by Deposit Balance Segment</a:t>
            </a:r>
          </a:p>
        </p:txBody>
      </p:sp>
      <p:sp>
        <p:nvSpPr>
          <p:cNvPr id="21" name="TextBox 20">
            <a:extLst>
              <a:ext uri="{FF2B5EF4-FFF2-40B4-BE49-F238E27FC236}">
                <a16:creationId xmlns:a16="http://schemas.microsoft.com/office/drawing/2014/main" id="{741466A0-4CF4-0FBC-4370-D9CAF26746FE}"/>
              </a:ext>
            </a:extLst>
          </p:cNvPr>
          <p:cNvSpPr txBox="1"/>
          <p:nvPr/>
        </p:nvSpPr>
        <p:spPr>
          <a:xfrm>
            <a:off x="1768475" y="3883025"/>
            <a:ext cx="3803650" cy="277813"/>
          </a:xfrm>
          <a:prstGeom prst="rect">
            <a:avLst/>
          </a:prstGeom>
          <a:noFill/>
        </p:spPr>
        <p:txBody>
          <a:bodyPr>
            <a:spAutoFit/>
          </a:bodyPr>
          <a:lstStyle/>
          <a:p>
            <a:pPr>
              <a:defRPr/>
            </a:pPr>
            <a:r>
              <a:rPr lang="en-US" sz="1200" b="1" dirty="0">
                <a:solidFill>
                  <a:schemeClr val="tx2">
                    <a:lumMod val="75000"/>
                  </a:schemeClr>
                </a:solidFill>
              </a:rPr>
              <a:t>Digital Clients by Deposit Balance Segment</a:t>
            </a:r>
          </a:p>
        </p:txBody>
      </p:sp>
      <p:pic>
        <p:nvPicPr>
          <p:cNvPr id="22" name="Picture 21">
            <a:extLst>
              <a:ext uri="{FF2B5EF4-FFF2-40B4-BE49-F238E27FC236}">
                <a16:creationId xmlns:a16="http://schemas.microsoft.com/office/drawing/2014/main" id="{691CF9D8-0122-ED86-B7FB-369722B0CA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1400" y="2508250"/>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a:extLst>
              <a:ext uri="{FF2B5EF4-FFF2-40B4-BE49-F238E27FC236}">
                <a16:creationId xmlns:a16="http://schemas.microsoft.com/office/drawing/2014/main" id="{16D6B347-1221-764B-F2B5-E5CA57C68E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7225" y="4668838"/>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Google Shape;194;p12">
            <a:extLst>
              <a:ext uri="{FF2B5EF4-FFF2-40B4-BE49-F238E27FC236}">
                <a16:creationId xmlns:a16="http://schemas.microsoft.com/office/drawing/2014/main" id="{0467D5F7-12A8-6916-6A8D-1FE7823D7A95}"/>
              </a:ext>
            </a:extLst>
          </p:cNvPr>
          <p:cNvSpPr txBox="1">
            <a:spLocks noGrp="1"/>
          </p:cNvSpPr>
          <p:nvPr>
            <p:ph type="title"/>
          </p:nvPr>
        </p:nvSpPr>
        <p:spPr>
          <a:xfrm>
            <a:off x="609600" y="330200"/>
            <a:ext cx="10972800" cy="533400"/>
          </a:xfrm>
        </p:spPr>
        <p:txBody>
          <a:bodyPr/>
          <a:lstStyle/>
          <a:p>
            <a:pPr>
              <a:defRPr/>
            </a:pPr>
            <a:r>
              <a:rPr lang="en-US" b="1" dirty="0"/>
              <a:t>Explore Cases of Rapid Adoption</a:t>
            </a:r>
            <a:endParaRPr lang="en-US" dirty="0"/>
          </a:p>
        </p:txBody>
      </p:sp>
      <p:pic>
        <p:nvPicPr>
          <p:cNvPr id="58370" name="Picture 2" descr="Chart, line chart&#10;&#10;Description automatically generated">
            <a:extLst>
              <a:ext uri="{FF2B5EF4-FFF2-40B4-BE49-F238E27FC236}">
                <a16:creationId xmlns:a16="http://schemas.microsoft.com/office/drawing/2014/main" id="{6ACDA671-6E77-7AB5-D2A1-C9A4D83D95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014"/>
          <a:stretch>
            <a:fillRect/>
          </a:stretch>
        </p:blipFill>
        <p:spPr bwMode="auto">
          <a:xfrm>
            <a:off x="2581275" y="2116138"/>
            <a:ext cx="6526213"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27F51B5-4AE2-9591-D006-5D25B4199F08}"/>
              </a:ext>
            </a:extLst>
          </p:cNvPr>
          <p:cNvSpPr txBox="1"/>
          <p:nvPr/>
        </p:nvSpPr>
        <p:spPr>
          <a:xfrm>
            <a:off x="4651375" y="1712913"/>
            <a:ext cx="3802063" cy="277812"/>
          </a:xfrm>
          <a:prstGeom prst="rect">
            <a:avLst/>
          </a:prstGeom>
          <a:noFill/>
        </p:spPr>
        <p:txBody>
          <a:bodyPr>
            <a:spAutoFit/>
          </a:bodyPr>
          <a:lstStyle/>
          <a:p>
            <a:pPr>
              <a:defRPr/>
            </a:pPr>
            <a:r>
              <a:rPr lang="en-US" sz="1200" b="1" dirty="0">
                <a:solidFill>
                  <a:schemeClr val="tx2">
                    <a:lumMod val="75000"/>
                  </a:schemeClr>
                </a:solidFill>
              </a:rPr>
              <a:t>6-month Follow-up Loan Rate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Google Shape;194;p12">
            <a:extLst>
              <a:ext uri="{FF2B5EF4-FFF2-40B4-BE49-F238E27FC236}">
                <a16:creationId xmlns:a16="http://schemas.microsoft.com/office/drawing/2014/main" id="{3F763CED-BC0B-0272-866C-9A56EA76787E}"/>
              </a:ext>
            </a:extLst>
          </p:cNvPr>
          <p:cNvSpPr txBox="1">
            <a:spLocks noGrp="1"/>
          </p:cNvSpPr>
          <p:nvPr>
            <p:ph type="title"/>
          </p:nvPr>
        </p:nvSpPr>
        <p:spPr>
          <a:xfrm>
            <a:off x="609600" y="330200"/>
            <a:ext cx="10972800" cy="533400"/>
          </a:xfrm>
        </p:spPr>
        <p:txBody>
          <a:bodyPr/>
          <a:lstStyle/>
          <a:p>
            <a:pPr>
              <a:defRPr/>
            </a:pPr>
            <a:r>
              <a:rPr lang="en-US" b="1" dirty="0"/>
              <a:t>Explore Cases of Rapid Decreases in Adoption</a:t>
            </a:r>
            <a:endParaRPr lang="en-US" dirty="0"/>
          </a:p>
        </p:txBody>
      </p:sp>
      <p:pic>
        <p:nvPicPr>
          <p:cNvPr id="59394" name="Picture 3" descr="Chart, line chart&#10;&#10;Description automatically generated">
            <a:extLst>
              <a:ext uri="{FF2B5EF4-FFF2-40B4-BE49-F238E27FC236}">
                <a16:creationId xmlns:a16="http://schemas.microsoft.com/office/drawing/2014/main" id="{9CFDFD27-4B1C-7DC2-869A-5F4B5E0A4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401"/>
          <a:stretch>
            <a:fillRect/>
          </a:stretch>
        </p:blipFill>
        <p:spPr bwMode="auto">
          <a:xfrm>
            <a:off x="1863725" y="2076450"/>
            <a:ext cx="846455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984D824-9F2F-436D-1F7B-4A1C094E2754}"/>
              </a:ext>
            </a:extLst>
          </p:cNvPr>
          <p:cNvSpPr txBox="1"/>
          <p:nvPr/>
        </p:nvSpPr>
        <p:spPr>
          <a:xfrm>
            <a:off x="4651375" y="1712913"/>
            <a:ext cx="3802063" cy="277812"/>
          </a:xfrm>
          <a:prstGeom prst="rect">
            <a:avLst/>
          </a:prstGeom>
          <a:noFill/>
        </p:spPr>
        <p:txBody>
          <a:bodyPr>
            <a:spAutoFit/>
          </a:bodyPr>
          <a:lstStyle/>
          <a:p>
            <a:pPr>
              <a:defRPr/>
            </a:pPr>
            <a:r>
              <a:rPr lang="en-US" sz="1200" b="1" dirty="0">
                <a:solidFill>
                  <a:schemeClr val="tx2">
                    <a:lumMod val="75000"/>
                  </a:schemeClr>
                </a:solidFill>
              </a:rPr>
              <a:t>6-month Follow-up Loan Rate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Google Shape;194;p12">
            <a:extLst>
              <a:ext uri="{FF2B5EF4-FFF2-40B4-BE49-F238E27FC236}">
                <a16:creationId xmlns:a16="http://schemas.microsoft.com/office/drawing/2014/main" id="{D61AEA7B-27BB-CC5C-7DF6-E2B857267A04}"/>
              </a:ext>
            </a:extLst>
          </p:cNvPr>
          <p:cNvSpPr txBox="1">
            <a:spLocks noGrp="1"/>
          </p:cNvSpPr>
          <p:nvPr>
            <p:ph type="title"/>
          </p:nvPr>
        </p:nvSpPr>
        <p:spPr>
          <a:xfrm>
            <a:off x="609600" y="330200"/>
            <a:ext cx="10972800" cy="533400"/>
          </a:xfrm>
        </p:spPr>
        <p:txBody>
          <a:bodyPr/>
          <a:lstStyle/>
          <a:p>
            <a:pPr>
              <a:defRPr/>
            </a:pPr>
            <a:r>
              <a:rPr lang="en-US" b="1" dirty="0"/>
              <a:t>Explore Cases of Rapid Decreases in Adoption</a:t>
            </a:r>
            <a:endParaRPr lang="en-US" dirty="0"/>
          </a:p>
        </p:txBody>
      </p:sp>
      <p:pic>
        <p:nvPicPr>
          <p:cNvPr id="60418" name="Picture 4" descr="Chart, line chart&#10;&#10;Description automatically generated">
            <a:extLst>
              <a:ext uri="{FF2B5EF4-FFF2-40B4-BE49-F238E27FC236}">
                <a16:creationId xmlns:a16="http://schemas.microsoft.com/office/drawing/2014/main" id="{2F12D843-3C2B-730F-F72D-EAE527D366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590"/>
          <a:stretch>
            <a:fillRect/>
          </a:stretch>
        </p:blipFill>
        <p:spPr bwMode="auto">
          <a:xfrm>
            <a:off x="1141413" y="1527175"/>
            <a:ext cx="8412162"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1F0052A-B2B5-1502-D728-A6B9E9A2E420}"/>
              </a:ext>
            </a:extLst>
          </p:cNvPr>
          <p:cNvSpPr txBox="1"/>
          <p:nvPr/>
        </p:nvSpPr>
        <p:spPr>
          <a:xfrm>
            <a:off x="4595813" y="1193800"/>
            <a:ext cx="3803650" cy="277813"/>
          </a:xfrm>
          <a:prstGeom prst="rect">
            <a:avLst/>
          </a:prstGeom>
          <a:noFill/>
        </p:spPr>
        <p:txBody>
          <a:bodyPr>
            <a:spAutoFit/>
          </a:bodyPr>
          <a:lstStyle/>
          <a:p>
            <a:pPr>
              <a:defRPr/>
            </a:pPr>
            <a:r>
              <a:rPr lang="en-US" sz="1200" b="1" dirty="0">
                <a:solidFill>
                  <a:schemeClr val="tx2">
                    <a:lumMod val="75000"/>
                  </a:schemeClr>
                </a:solidFill>
              </a:rPr>
              <a:t>6-month Follow-up Loan Rate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Google Shape;194;p12">
            <a:extLst>
              <a:ext uri="{FF2B5EF4-FFF2-40B4-BE49-F238E27FC236}">
                <a16:creationId xmlns:a16="http://schemas.microsoft.com/office/drawing/2014/main" id="{99DA0021-405D-0BD7-2024-08174A03932A}"/>
              </a:ext>
            </a:extLst>
          </p:cNvPr>
          <p:cNvSpPr txBox="1">
            <a:spLocks noGrp="1"/>
          </p:cNvSpPr>
          <p:nvPr>
            <p:ph type="title"/>
          </p:nvPr>
        </p:nvSpPr>
        <p:spPr>
          <a:xfrm>
            <a:off x="609600" y="330200"/>
            <a:ext cx="10972800" cy="533400"/>
          </a:xfrm>
        </p:spPr>
        <p:txBody>
          <a:bodyPr/>
          <a:lstStyle/>
          <a:p>
            <a:pPr>
              <a:defRPr/>
            </a:pPr>
            <a:r>
              <a:rPr lang="en-US" b="1" dirty="0"/>
              <a:t>Explore Large Implementations with Long Durations</a:t>
            </a:r>
            <a:endParaRPr lang="en-US" dirty="0"/>
          </a:p>
        </p:txBody>
      </p:sp>
      <p:pic>
        <p:nvPicPr>
          <p:cNvPr id="142338" name="Picture 4" descr="Chart&#10;&#10;Description automatically generated">
            <a:extLst>
              <a:ext uri="{FF2B5EF4-FFF2-40B4-BE49-F238E27FC236}">
                <a16:creationId xmlns:a16="http://schemas.microsoft.com/office/drawing/2014/main" id="{2DC6FB8F-3209-36A2-38A6-4CAC5ED74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4686" t="5482" r="35320" b="86076"/>
          <a:stretch>
            <a:fillRect/>
          </a:stretch>
        </p:blipFill>
        <p:spPr bwMode="auto">
          <a:xfrm>
            <a:off x="157163" y="1852613"/>
            <a:ext cx="494823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39" name="Picture 5" descr="Chart, line chart&#10;&#10;Description automatically generated">
            <a:extLst>
              <a:ext uri="{FF2B5EF4-FFF2-40B4-BE49-F238E27FC236}">
                <a16:creationId xmlns:a16="http://schemas.microsoft.com/office/drawing/2014/main" id="{9071DB27-A88E-D015-0D8E-5FCC3114CB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7693"/>
          <a:stretch>
            <a:fillRect/>
          </a:stretch>
        </p:blipFill>
        <p:spPr bwMode="auto">
          <a:xfrm>
            <a:off x="6318250" y="1709738"/>
            <a:ext cx="50927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0" name="Picture 6" descr="Chart, line chart&#10;&#10;Description automatically generated">
            <a:extLst>
              <a:ext uri="{FF2B5EF4-FFF2-40B4-BE49-F238E27FC236}">
                <a16:creationId xmlns:a16="http://schemas.microsoft.com/office/drawing/2014/main" id="{C76DB368-9E25-8750-9068-7D4F1CBF88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9322" t="5551" r="19856" b="80714"/>
          <a:stretch>
            <a:fillRect/>
          </a:stretch>
        </p:blipFill>
        <p:spPr bwMode="auto">
          <a:xfrm>
            <a:off x="6318250" y="4024313"/>
            <a:ext cx="53467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1" name="Picture 5" descr="Chart, line chart&#10;&#10;Description automatically generated">
            <a:extLst>
              <a:ext uri="{FF2B5EF4-FFF2-40B4-BE49-F238E27FC236}">
                <a16:creationId xmlns:a16="http://schemas.microsoft.com/office/drawing/2014/main" id="{610729B7-60D2-1001-21D3-0C3D3862F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9714" t="5144" r="21185" b="81296"/>
          <a:stretch>
            <a:fillRect/>
          </a:stretch>
        </p:blipFill>
        <p:spPr bwMode="auto">
          <a:xfrm>
            <a:off x="6388100" y="1204913"/>
            <a:ext cx="51943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2" name="Picture 6" descr="Chart, line chart&#10;&#10;Description automatically generated">
            <a:extLst>
              <a:ext uri="{FF2B5EF4-FFF2-40B4-BE49-F238E27FC236}">
                <a16:creationId xmlns:a16="http://schemas.microsoft.com/office/drawing/2014/main" id="{2364001E-F3C9-CFAD-13AF-A824BD1F67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21437"/>
          <a:stretch>
            <a:fillRect/>
          </a:stretch>
        </p:blipFill>
        <p:spPr bwMode="auto">
          <a:xfrm>
            <a:off x="6573838" y="4735513"/>
            <a:ext cx="4849812" cy="158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3" name="Picture 4" descr="Chart&#10;&#10;Description automatically generated">
            <a:extLst>
              <a:ext uri="{FF2B5EF4-FFF2-40B4-BE49-F238E27FC236}">
                <a16:creationId xmlns:a16="http://schemas.microsoft.com/office/drawing/2014/main" id="{79991C01-3060-26EA-4ED3-BD74CAF88C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472"/>
          <a:stretch>
            <a:fillRect/>
          </a:stretch>
        </p:blipFill>
        <p:spPr bwMode="auto">
          <a:xfrm>
            <a:off x="269875" y="2619375"/>
            <a:ext cx="563245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AB7002B-F9CE-4EAB-51B9-A8FB2B7E2D64}"/>
              </a:ext>
            </a:extLst>
          </p:cNvPr>
          <p:cNvSpPr txBox="1"/>
          <p:nvPr/>
        </p:nvSpPr>
        <p:spPr>
          <a:xfrm>
            <a:off x="1816100" y="1050925"/>
            <a:ext cx="1989138" cy="615950"/>
          </a:xfrm>
          <a:prstGeom prst="rect">
            <a:avLst/>
          </a:prstGeom>
          <a:noFill/>
        </p:spPr>
        <p:txBody>
          <a:bodyPr wrap="none">
            <a:spAutoFit/>
          </a:bodyPr>
          <a:lstStyle/>
          <a:p>
            <a:pPr algn="ctr">
              <a:defRPr/>
            </a:pPr>
            <a:r>
              <a:rPr lang="en-US" sz="1200" b="1" dirty="0">
                <a:solidFill>
                  <a:schemeClr val="tx2">
                    <a:lumMod val="75000"/>
                  </a:schemeClr>
                </a:solidFill>
              </a:rPr>
              <a:t>Customer Acquisition</a:t>
            </a:r>
          </a:p>
          <a:p>
            <a:pPr>
              <a:defRPr/>
            </a:pPr>
            <a:endParaRPr lang="en-US" sz="1200" b="1" dirty="0">
              <a:solidFill>
                <a:schemeClr val="tx2">
                  <a:lumMod val="75000"/>
                </a:schemeClr>
              </a:solidFill>
            </a:endParaRPr>
          </a:p>
          <a:p>
            <a:pPr>
              <a:defRPr/>
            </a:pPr>
            <a:r>
              <a:rPr lang="en-US" sz="1000" b="1" dirty="0">
                <a:solidFill>
                  <a:schemeClr val="tx2">
                    <a:lumMod val="75000"/>
                  </a:schemeClr>
                </a:solidFill>
              </a:rPr>
              <a:t>Digital and Traditional Clients</a:t>
            </a:r>
          </a:p>
        </p:txBody>
      </p:sp>
      <p:sp>
        <p:nvSpPr>
          <p:cNvPr id="9" name="TextBox 8">
            <a:extLst>
              <a:ext uri="{FF2B5EF4-FFF2-40B4-BE49-F238E27FC236}">
                <a16:creationId xmlns:a16="http://schemas.microsoft.com/office/drawing/2014/main" id="{2E0666C1-67BA-05CC-AA04-C3BAA4F8DE60}"/>
              </a:ext>
            </a:extLst>
          </p:cNvPr>
          <p:cNvSpPr txBox="1"/>
          <p:nvPr/>
        </p:nvSpPr>
        <p:spPr>
          <a:xfrm>
            <a:off x="7761288" y="955675"/>
            <a:ext cx="2447925" cy="276225"/>
          </a:xfrm>
          <a:prstGeom prst="rect">
            <a:avLst/>
          </a:prstGeom>
          <a:noFill/>
        </p:spPr>
        <p:txBody>
          <a:bodyPr wrap="none">
            <a:spAutoFit/>
          </a:bodyPr>
          <a:lstStyle/>
          <a:p>
            <a:pPr algn="ctr">
              <a:defRPr/>
            </a:pPr>
            <a:r>
              <a:rPr lang="en-US" sz="1200" b="1" dirty="0">
                <a:solidFill>
                  <a:schemeClr val="tx2">
                    <a:lumMod val="75000"/>
                  </a:schemeClr>
                </a:solidFill>
              </a:rPr>
              <a:t>Customer Journey Transaction</a:t>
            </a:r>
          </a:p>
        </p:txBody>
      </p:sp>
      <p:sp>
        <p:nvSpPr>
          <p:cNvPr id="10" name="TextBox 9">
            <a:extLst>
              <a:ext uri="{FF2B5EF4-FFF2-40B4-BE49-F238E27FC236}">
                <a16:creationId xmlns:a16="http://schemas.microsoft.com/office/drawing/2014/main" id="{F33B8DF8-B1A6-6E9C-AB77-D7839FD6BE13}"/>
              </a:ext>
            </a:extLst>
          </p:cNvPr>
          <p:cNvSpPr txBox="1"/>
          <p:nvPr/>
        </p:nvSpPr>
        <p:spPr>
          <a:xfrm>
            <a:off x="8297863" y="3679825"/>
            <a:ext cx="1703387" cy="276225"/>
          </a:xfrm>
          <a:prstGeom prst="rect">
            <a:avLst/>
          </a:prstGeom>
          <a:noFill/>
        </p:spPr>
        <p:txBody>
          <a:bodyPr wrap="none">
            <a:spAutoFit/>
          </a:bodyPr>
          <a:lstStyle/>
          <a:p>
            <a:pPr algn="ctr">
              <a:defRPr/>
            </a:pPr>
            <a:r>
              <a:rPr lang="en-US" sz="1200" b="1" dirty="0">
                <a:solidFill>
                  <a:schemeClr val="tx2">
                    <a:lumMod val="75000"/>
                  </a:schemeClr>
                </a:solidFill>
              </a:rPr>
              <a:t>Follow-up Loan Rate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Google Shape;194;p12">
            <a:extLst>
              <a:ext uri="{FF2B5EF4-FFF2-40B4-BE49-F238E27FC236}">
                <a16:creationId xmlns:a16="http://schemas.microsoft.com/office/drawing/2014/main" id="{9A9FCC34-ED39-B71B-7DB6-852EDE9A011C}"/>
              </a:ext>
            </a:extLst>
          </p:cNvPr>
          <p:cNvSpPr txBox="1">
            <a:spLocks noGrp="1"/>
          </p:cNvSpPr>
          <p:nvPr>
            <p:ph type="title"/>
          </p:nvPr>
        </p:nvSpPr>
        <p:spPr>
          <a:xfrm>
            <a:off x="609600" y="330200"/>
            <a:ext cx="10972800" cy="533400"/>
          </a:xfrm>
        </p:spPr>
        <p:txBody>
          <a:bodyPr/>
          <a:lstStyle/>
          <a:p>
            <a:pPr>
              <a:defRPr/>
            </a:pPr>
            <a:r>
              <a:rPr lang="en-US" b="1" dirty="0"/>
              <a:t>Compare Doers and Non-doers</a:t>
            </a:r>
            <a:endParaRPr lang="en-US" dirty="0"/>
          </a:p>
        </p:txBody>
      </p:sp>
      <p:pic>
        <p:nvPicPr>
          <p:cNvPr id="144386" name="Picture 3" descr="Chart, line chart&#10;&#10;Description automatically generated">
            <a:extLst>
              <a:ext uri="{FF2B5EF4-FFF2-40B4-BE49-F238E27FC236}">
                <a16:creationId xmlns:a16="http://schemas.microsoft.com/office/drawing/2014/main" id="{75E5650A-ABFD-EFA6-61BF-EBF0A62CEB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325" y="1000125"/>
            <a:ext cx="4313238"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7" name="Picture 6" descr="A picture containing text&#10;&#10;Description automatically generated">
            <a:extLst>
              <a:ext uri="{FF2B5EF4-FFF2-40B4-BE49-F238E27FC236}">
                <a16:creationId xmlns:a16="http://schemas.microsoft.com/office/drawing/2014/main" id="{D1560E3D-0E4F-F837-7C48-966094C719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25" y="3929063"/>
            <a:ext cx="4348163"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8" name="Picture 7" descr="Chart, bar chart&#10;&#10;Description automatically generated">
            <a:extLst>
              <a:ext uri="{FF2B5EF4-FFF2-40B4-BE49-F238E27FC236}">
                <a16:creationId xmlns:a16="http://schemas.microsoft.com/office/drawing/2014/main" id="{760F8BB5-A7F8-2F03-4C78-334770C1A6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9788" y="1000125"/>
            <a:ext cx="5651500"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9" name="TextBox 7">
            <a:extLst>
              <a:ext uri="{FF2B5EF4-FFF2-40B4-BE49-F238E27FC236}">
                <a16:creationId xmlns:a16="http://schemas.microsoft.com/office/drawing/2014/main" id="{D46DE9BD-E3DF-803E-D1CB-5EE3AC017D15}"/>
              </a:ext>
            </a:extLst>
          </p:cNvPr>
          <p:cNvSpPr txBox="1">
            <a:spLocks noChangeArrowheads="1"/>
          </p:cNvSpPr>
          <p:nvPr/>
        </p:nvSpPr>
        <p:spPr bwMode="auto">
          <a:xfrm>
            <a:off x="5962650" y="4797425"/>
            <a:ext cx="5461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altLang="en-US" sz="2000"/>
              <a:t>Who are these superusers?</a:t>
            </a:r>
          </a:p>
          <a:p>
            <a:r>
              <a:rPr lang="en-US" altLang="en-US" sz="2000"/>
              <a:t>What do they love about their services?</a:t>
            </a:r>
          </a:p>
          <a:p>
            <a:r>
              <a:rPr lang="en-US" altLang="en-US" sz="2000"/>
              <a:t>And who are the people who don't adopt?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Google Shape;174;g15915369887_0_1">
            <a:extLst>
              <a:ext uri="{FF2B5EF4-FFF2-40B4-BE49-F238E27FC236}">
                <a16:creationId xmlns:a16="http://schemas.microsoft.com/office/drawing/2014/main" id="{763CB98F-59BC-6F1B-814E-6F996AA1A81A}"/>
              </a:ext>
            </a:extLst>
          </p:cNvPr>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E50E7751-6F4B-4A48-A3C8-967BB2FFCD0C}" type="slidenum">
              <a:rPr lang="en-US" altLang="en-US" sz="1000">
                <a:solidFill>
                  <a:srgbClr val="191B1B"/>
                </a:solidFill>
              </a:rPr>
              <a:pPr/>
              <a:t>2</a:t>
            </a:fld>
            <a:endParaRPr lang="en-US" altLang="en-US" sz="1000">
              <a:solidFill>
                <a:srgbClr val="191B1B"/>
              </a:solidFill>
            </a:endParaRPr>
          </a:p>
        </p:txBody>
      </p:sp>
      <p:sp>
        <p:nvSpPr>
          <p:cNvPr id="32770" name="Google Shape;175;g15915369887_0_1">
            <a:extLst>
              <a:ext uri="{FF2B5EF4-FFF2-40B4-BE49-F238E27FC236}">
                <a16:creationId xmlns:a16="http://schemas.microsoft.com/office/drawing/2014/main" id="{6D474D47-4FA9-FF11-E56E-93E5FA5FF5E8}"/>
              </a:ext>
            </a:extLst>
          </p:cNvPr>
          <p:cNvSpPr txBox="1">
            <a:spLocks noGrp="1" noChangeArrowheads="1"/>
          </p:cNvSpPr>
          <p:nvPr>
            <p:ph type="title"/>
          </p:nvPr>
        </p:nvSpPr>
        <p:spPr>
          <a:xfrm>
            <a:off x="609600" y="330200"/>
            <a:ext cx="10972800" cy="533400"/>
          </a:xfrm>
          <a:solidFill>
            <a:schemeClr val="bg1"/>
          </a:solidFill>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Agenda</a:t>
            </a:r>
          </a:p>
        </p:txBody>
      </p:sp>
      <p:graphicFrame>
        <p:nvGraphicFramePr>
          <p:cNvPr id="176" name="Google Shape;176;g15915369887_0_1">
            <a:extLst>
              <a:ext uri="{FF2B5EF4-FFF2-40B4-BE49-F238E27FC236}">
                <a16:creationId xmlns:a16="http://schemas.microsoft.com/office/drawing/2014/main" id="{20D607D8-8C61-AB6C-F1B3-41BC05779942}"/>
              </a:ext>
            </a:extLst>
          </p:cNvPr>
          <p:cNvGraphicFramePr/>
          <p:nvPr>
            <p:extLst>
              <p:ext uri="{D42A27DB-BD31-4B8C-83A1-F6EECF244321}">
                <p14:modId xmlns:p14="http://schemas.microsoft.com/office/powerpoint/2010/main" val="3492185942"/>
              </p:ext>
            </p:extLst>
          </p:nvPr>
        </p:nvGraphicFramePr>
        <p:xfrm>
          <a:off x="969963" y="1128713"/>
          <a:ext cx="8866187" cy="3299140"/>
        </p:xfrm>
        <a:graphic>
          <a:graphicData uri="http://schemas.openxmlformats.org/drawingml/2006/table">
            <a:tbl>
              <a:tblPr>
                <a:noFill/>
              </a:tblPr>
              <a:tblGrid>
                <a:gridCol w="1828019">
                  <a:extLst>
                    <a:ext uri="{9D8B030D-6E8A-4147-A177-3AD203B41FA5}">
                      <a16:colId xmlns:a16="http://schemas.microsoft.com/office/drawing/2014/main" val="20000"/>
                    </a:ext>
                  </a:extLst>
                </a:gridCol>
                <a:gridCol w="7038168">
                  <a:extLst>
                    <a:ext uri="{9D8B030D-6E8A-4147-A177-3AD203B41FA5}">
                      <a16:colId xmlns:a16="http://schemas.microsoft.com/office/drawing/2014/main" val="20001"/>
                    </a:ext>
                  </a:extLst>
                </a:gridCol>
              </a:tblGrid>
              <a:tr h="468207">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1</a:t>
                      </a:r>
                      <a:endParaRPr sz="1000" u="none" strike="noStrike" cap="none" dirty="0"/>
                    </a:p>
                  </a:txBody>
                  <a:tcPr marL="148529" marR="247531" marT="0" marB="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rtl="0">
                        <a:lnSpc>
                          <a:spcPct val="100000"/>
                        </a:lnSpc>
                        <a:spcBef>
                          <a:spcPts val="0"/>
                        </a:spcBef>
                        <a:spcAft>
                          <a:spcPts val="0"/>
                        </a:spcAft>
                        <a:buSzPts val="2300"/>
                        <a:buFont typeface="Arial"/>
                        <a:buNone/>
                      </a:pPr>
                      <a:r>
                        <a:rPr lang="en-US" sz="1900" u="none" strike="noStrike" cap="none" dirty="0">
                          <a:solidFill>
                            <a:schemeClr val="bg2"/>
                          </a:solidFill>
                        </a:rPr>
                        <a:t>Stock take of our data set </a:t>
                      </a:r>
                      <a:endParaRPr lang="en-US" sz="1900" u="none" strike="noStrike" cap="none" dirty="0">
                        <a:solidFill>
                          <a:schemeClr val="bg2"/>
                        </a:solidFill>
                        <a:latin typeface="Arial"/>
                        <a:cs typeface="Arial"/>
                      </a:endParaRPr>
                    </a:p>
                  </a:txBody>
                  <a:tcPr marL="0" marR="27501"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1"/>
                  </a:ext>
                </a:extLst>
              </a:tr>
              <a:tr h="626260">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2</a:t>
                      </a:r>
                      <a:endParaRPr sz="1000" u="none" strike="noStrike" cap="none" dirty="0"/>
                    </a:p>
                  </a:txBody>
                  <a:tcPr marL="148529" marR="247531"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defTabSz="914400">
                        <a:lnSpc>
                          <a:spcPct val="100000"/>
                        </a:lnSpc>
                        <a:spcBef>
                          <a:spcPts val="0"/>
                        </a:spcBef>
                        <a:spcAft>
                          <a:spcPts val="0"/>
                        </a:spcAft>
                        <a:buNone/>
                        <a:tabLst/>
                        <a:defRPr/>
                      </a:pPr>
                      <a:r>
                        <a:rPr lang="en-US" sz="1900" u="none" strike="noStrike" cap="none" dirty="0">
                          <a:solidFill>
                            <a:schemeClr val="bg2"/>
                          </a:solidFill>
                        </a:rPr>
                        <a:t>Methodology</a:t>
                      </a:r>
                      <a:endParaRPr lang="en-US" sz="1900" u="none" strike="noStrike" cap="none" dirty="0">
                        <a:solidFill>
                          <a:schemeClr val="bg2"/>
                        </a:solidFill>
                        <a:sym typeface="Arial"/>
                      </a:endParaRPr>
                    </a:p>
                  </a:txBody>
                  <a:tcPr marL="0" marR="27501"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2"/>
                  </a:ext>
                </a:extLst>
              </a:tr>
              <a:tr h="468207">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3</a:t>
                      </a:r>
                      <a:endParaRPr sz="1900" u="none" strike="noStrike" cap="none" dirty="0"/>
                    </a:p>
                  </a:txBody>
                  <a:tcPr marL="148529" marR="247531" marT="27500" marB="2750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a:lnSpc>
                          <a:spcPct val="100000"/>
                        </a:lnSpc>
                        <a:spcBef>
                          <a:spcPts val="0"/>
                        </a:spcBef>
                        <a:spcAft>
                          <a:spcPts val="0"/>
                        </a:spcAft>
                        <a:buNone/>
                      </a:pPr>
                      <a:r>
                        <a:rPr lang="en-US" sz="1900" u="none" strike="noStrike" cap="none" dirty="0">
                          <a:solidFill>
                            <a:schemeClr val="bg2"/>
                          </a:solidFill>
                        </a:rPr>
                        <a:t>Preliminary Trends and insights</a:t>
                      </a:r>
                      <a:endParaRPr lang="en-US" sz="1400" dirty="0">
                        <a:sym typeface="Arial"/>
                      </a:endParaRPr>
                    </a:p>
                  </a:txBody>
                  <a:tcPr marL="0" marR="27501"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3"/>
                  </a:ext>
                </a:extLst>
              </a:tr>
              <a:tr h="468207">
                <a:tc>
                  <a:txBody>
                    <a:bodyPr/>
                    <a:lstStyle/>
                    <a:p>
                      <a:pPr marL="254000" marR="0" lvl="0" indent="0" algn="r" rtl="0">
                        <a:lnSpc>
                          <a:spcPct val="100000"/>
                        </a:lnSpc>
                        <a:spcBef>
                          <a:spcPts val="0"/>
                        </a:spcBef>
                        <a:spcAft>
                          <a:spcPts val="0"/>
                        </a:spcAft>
                        <a:buNone/>
                      </a:pPr>
                      <a:r>
                        <a:rPr lang="en-US" sz="1900" dirty="0">
                          <a:solidFill>
                            <a:srgbClr val="FFFFFF"/>
                          </a:solidFill>
                        </a:rPr>
                        <a:t>4</a:t>
                      </a:r>
                      <a:endParaRPr sz="1900" dirty="0">
                        <a:solidFill>
                          <a:srgbClr val="FFFFFF"/>
                        </a:solidFill>
                      </a:endParaRPr>
                    </a:p>
                  </a:txBody>
                  <a:tcPr marL="148529" marR="247531" marT="27500" marB="2750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chemeClr val="accent1"/>
                    </a:solidFill>
                  </a:tcPr>
                </a:tc>
                <a:tc>
                  <a:txBody>
                    <a:bodyPr/>
                    <a:lstStyle/>
                    <a:p>
                      <a:pPr marL="229870" marR="0" lvl="0" indent="0" algn="l">
                        <a:lnSpc>
                          <a:spcPct val="100000"/>
                        </a:lnSpc>
                        <a:spcBef>
                          <a:spcPts val="0"/>
                        </a:spcBef>
                        <a:spcAft>
                          <a:spcPts val="0"/>
                        </a:spcAft>
                        <a:buNone/>
                      </a:pPr>
                      <a:r>
                        <a:rPr lang="en-US" sz="1900" u="none" strike="noStrike" cap="none" dirty="0">
                          <a:solidFill>
                            <a:schemeClr val="bg2"/>
                          </a:solidFill>
                        </a:rPr>
                        <a:t>Deepening our investigation</a:t>
                      </a:r>
                      <a:endParaRPr sz="1400" dirty="0"/>
                    </a:p>
                  </a:txBody>
                  <a:tcPr marL="0" marR="27501"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4"/>
                  </a:ext>
                </a:extLst>
              </a:tr>
              <a:tr h="664610">
                <a:tc>
                  <a:txBody>
                    <a:bodyPr/>
                    <a:lstStyle/>
                    <a:p>
                      <a:pPr marL="254000" marR="0" lvl="0" indent="0" algn="r" rtl="0">
                        <a:lnSpc>
                          <a:spcPct val="100000"/>
                        </a:lnSpc>
                        <a:spcBef>
                          <a:spcPts val="0"/>
                        </a:spcBef>
                        <a:spcAft>
                          <a:spcPts val="0"/>
                        </a:spcAft>
                        <a:buClr>
                          <a:srgbClr val="000000"/>
                        </a:buClr>
                        <a:buSzPts val="2300"/>
                        <a:buFont typeface="Arial"/>
                        <a:buNone/>
                      </a:pPr>
                      <a:r>
                        <a:rPr lang="en-US" sz="1900" dirty="0">
                          <a:solidFill>
                            <a:srgbClr val="FFFFFF"/>
                          </a:solidFill>
                        </a:rPr>
                        <a:t>5</a:t>
                      </a:r>
                      <a:endParaRPr sz="1900" dirty="0">
                        <a:solidFill>
                          <a:srgbClr val="FFFFFF"/>
                        </a:solidFill>
                      </a:endParaRPr>
                    </a:p>
                  </a:txBody>
                  <a:tcPr marL="148529" marR="247531"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chemeClr val="accent1"/>
                    </a:solidFill>
                  </a:tcPr>
                </a:tc>
                <a:tc>
                  <a:txBody>
                    <a:bodyPr/>
                    <a:lstStyle/>
                    <a:p>
                      <a:pPr marL="229870" marR="0" lvl="0" indent="0" algn="l">
                        <a:lnSpc>
                          <a:spcPct val="100000"/>
                        </a:lnSpc>
                        <a:spcBef>
                          <a:spcPts val="0"/>
                        </a:spcBef>
                        <a:spcAft>
                          <a:spcPts val="0"/>
                        </a:spcAft>
                        <a:buNone/>
                      </a:pPr>
                      <a:r>
                        <a:rPr lang="en-US" sz="1900" b="0" i="0" u="none" strike="noStrike" cap="none" noProof="0" dirty="0">
                          <a:solidFill>
                            <a:schemeClr val="bg2"/>
                          </a:solidFill>
                          <a:latin typeface="Arial"/>
                        </a:rPr>
                        <a:t>Examples</a:t>
                      </a:r>
                      <a:endParaRPr sz="1900" b="0" i="0" u="none" strike="noStrike" cap="none" noProof="0" dirty="0">
                        <a:solidFill>
                          <a:schemeClr val="bg2"/>
                        </a:solidFill>
                        <a:latin typeface="Arial"/>
                      </a:endParaRPr>
                    </a:p>
                  </a:txBody>
                  <a:tcPr marL="0" marR="27501"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5"/>
                  </a:ext>
                </a:extLst>
              </a:tr>
              <a:tr h="603649">
                <a:tc>
                  <a:txBody>
                    <a:bodyPr/>
                    <a:lstStyle/>
                    <a:p>
                      <a:pPr marL="254000" marR="0" lvl="0" indent="0" algn="r" rtl="0">
                        <a:lnSpc>
                          <a:spcPct val="100000"/>
                        </a:lnSpc>
                        <a:spcBef>
                          <a:spcPts val="0"/>
                        </a:spcBef>
                        <a:spcAft>
                          <a:spcPts val="0"/>
                        </a:spcAft>
                        <a:buClr>
                          <a:srgbClr val="000000"/>
                        </a:buClr>
                        <a:buSzPts val="2300"/>
                        <a:buFont typeface="Arial"/>
                        <a:buNone/>
                      </a:pPr>
                      <a:r>
                        <a:rPr lang="en-US" sz="1900" dirty="0">
                          <a:solidFill>
                            <a:srgbClr val="FFFFFF"/>
                          </a:solidFill>
                        </a:rPr>
                        <a:t>6</a:t>
                      </a:r>
                      <a:endParaRPr sz="1900" dirty="0">
                        <a:solidFill>
                          <a:srgbClr val="FFFFFF"/>
                        </a:solidFill>
                      </a:endParaRPr>
                    </a:p>
                  </a:txBody>
                  <a:tcPr marL="148529" marR="247531" marT="27500" marB="2750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chemeClr val="accent1"/>
                    </a:solidFill>
                  </a:tcPr>
                </a:tc>
                <a:tc>
                  <a:txBody>
                    <a:bodyPr/>
                    <a:lstStyle/>
                    <a:p>
                      <a:pPr marL="22987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800" b="0" i="0" u="none" strike="noStrike" cap="none" noProof="0" dirty="0">
                          <a:solidFill>
                            <a:schemeClr val="bg2"/>
                          </a:solidFill>
                          <a:latin typeface="+mn-lt"/>
                        </a:rPr>
                        <a:t>Q&amp;A</a:t>
                      </a:r>
                    </a:p>
                  </a:txBody>
                  <a:tcPr marL="0" marR="27501"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Google Shape;189;g1cb5c59a2a2_0_1">
            <a:extLst>
              <a:ext uri="{FF2B5EF4-FFF2-40B4-BE49-F238E27FC236}">
                <a16:creationId xmlns:a16="http://schemas.microsoft.com/office/drawing/2014/main" id="{F9C7F36A-BD0B-FA1C-1503-859205482B9F}"/>
              </a:ext>
            </a:extLst>
          </p:cNvPr>
          <p:cNvSpPr txBox="1">
            <a:spLocks noGrp="1" noChangeArrowheads="1"/>
          </p:cNvSpPr>
          <p:nvPr>
            <p:ph type="title"/>
          </p:nvPr>
        </p:nvSpPr>
        <p:spPr>
          <a:xfrm>
            <a:off x="609600" y="2649538"/>
            <a:ext cx="10972800" cy="779462"/>
          </a:xfrm>
        </p:spPr>
        <p:txBody>
          <a:bodyPr/>
          <a:lstStyle/>
          <a:p>
            <a:pPr eaLnBrk="1" hangingPunct="1">
              <a:spcBef>
                <a:spcPct val="0"/>
              </a:spcBef>
              <a:spcAft>
                <a:spcPct val="0"/>
              </a:spcAft>
              <a:buClr>
                <a:srgbClr val="ED7700"/>
              </a:buClr>
              <a:buFont typeface="Arial" panose="020B0604020202020204" pitchFamily="34" charset="0"/>
              <a:buNone/>
            </a:pPr>
            <a:r>
              <a:rPr lang="en-US" altLang="en-US">
                <a:solidFill>
                  <a:srgbClr val="FFFFFF"/>
                </a:solidFill>
                <a:latin typeface="Arial" panose="020B0604020202020204" pitchFamily="34" charset="0"/>
                <a:cs typeface="Arial" panose="020B0604020202020204" pitchFamily="34" charset="0"/>
              </a:rPr>
              <a:t>Deepening our Investigation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Google Shape;181;g19b4b019e43_0_71">
            <a:extLst>
              <a:ext uri="{FF2B5EF4-FFF2-40B4-BE49-F238E27FC236}">
                <a16:creationId xmlns:a16="http://schemas.microsoft.com/office/drawing/2014/main" id="{32C77993-2B48-8781-D392-5A3C4D34BF3B}"/>
              </a:ext>
            </a:extLst>
          </p:cNvPr>
          <p:cNvSpPr>
            <a:spLocks noGrp="1" noChangeArrowheads="1"/>
          </p:cNvSpPr>
          <p:nvPr>
            <p:ph type="sldNum" sz="quarter" idx="13"/>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C5D4895-ECFF-2C40-8E23-90D14193399B}" type="slidenum">
              <a:rPr lang="en-US" altLang="en-US" sz="1000">
                <a:solidFill>
                  <a:srgbClr val="191B1B"/>
                </a:solidFill>
              </a:rPr>
              <a:pPr/>
              <a:t>21</a:t>
            </a:fld>
            <a:endParaRPr lang="en-US" altLang="en-US" sz="1000">
              <a:solidFill>
                <a:srgbClr val="191B1B"/>
              </a:solidFill>
            </a:endParaRPr>
          </a:p>
        </p:txBody>
      </p:sp>
      <p:sp>
        <p:nvSpPr>
          <p:cNvPr id="63490" name="Google Shape;183;g19b4b019e43_0_71">
            <a:extLst>
              <a:ext uri="{FF2B5EF4-FFF2-40B4-BE49-F238E27FC236}">
                <a16:creationId xmlns:a16="http://schemas.microsoft.com/office/drawing/2014/main" id="{87741628-2428-2117-E9AB-642BC238C115}"/>
              </a:ext>
            </a:extLst>
          </p:cNvPr>
          <p:cNvSpPr txBox="1">
            <a:spLocks noGrp="1" noChangeArrowheads="1"/>
          </p:cNvSpPr>
          <p:nvPr>
            <p:ph type="title"/>
          </p:nvPr>
        </p:nvSpPr>
        <p:spPr>
          <a:xfrm>
            <a:off x="609600" y="331788"/>
            <a:ext cx="7789863" cy="579437"/>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Setting Priorities</a:t>
            </a:r>
          </a:p>
        </p:txBody>
      </p:sp>
      <p:graphicFrame>
        <p:nvGraphicFramePr>
          <p:cNvPr id="2" name="Diagram 2">
            <a:extLst>
              <a:ext uri="{FF2B5EF4-FFF2-40B4-BE49-F238E27FC236}">
                <a16:creationId xmlns:a16="http://schemas.microsoft.com/office/drawing/2014/main" id="{6F216D1E-8A7B-9908-952F-E89D453F5653}"/>
              </a:ext>
            </a:extLst>
          </p:cNvPr>
          <p:cNvGraphicFramePr/>
          <p:nvPr/>
        </p:nvGraphicFramePr>
        <p:xfrm>
          <a:off x="713772" y="1494099"/>
          <a:ext cx="10214658"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7595C-0742-A822-37ED-B3FE9E506B76}"/>
            </a:ext>
          </a:extLst>
        </p:cNvPr>
        <p:cNvGrpSpPr/>
        <p:nvPr/>
      </p:nvGrpSpPr>
      <p:grpSpPr>
        <a:xfrm>
          <a:off x="0" y="0"/>
          <a:ext cx="0" cy="0"/>
          <a:chOff x="0" y="0"/>
          <a:chExt cx="0" cy="0"/>
        </a:xfrm>
      </p:grpSpPr>
      <p:sp>
        <p:nvSpPr>
          <p:cNvPr id="55297" name="Google Shape;193;p12">
            <a:extLst>
              <a:ext uri="{FF2B5EF4-FFF2-40B4-BE49-F238E27FC236}">
                <a16:creationId xmlns:a16="http://schemas.microsoft.com/office/drawing/2014/main" id="{290B45C6-CD4D-15CF-D4C9-50F2C680A7B5}"/>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1D00F4A-DD96-AA4A-BD78-037FD2464DB3}" type="slidenum">
              <a:rPr lang="en-US" altLang="en-US" sz="1000">
                <a:solidFill>
                  <a:srgbClr val="191B1B"/>
                </a:solidFill>
              </a:rPr>
              <a:pPr/>
              <a:t>22</a:t>
            </a:fld>
            <a:endParaRPr lang="en-US" altLang="en-US" sz="1000">
              <a:solidFill>
                <a:srgbClr val="191B1B"/>
              </a:solidFill>
            </a:endParaRPr>
          </a:p>
        </p:txBody>
      </p:sp>
      <p:sp>
        <p:nvSpPr>
          <p:cNvPr id="55298" name="Google Shape;194;p12">
            <a:extLst>
              <a:ext uri="{FF2B5EF4-FFF2-40B4-BE49-F238E27FC236}">
                <a16:creationId xmlns:a16="http://schemas.microsoft.com/office/drawing/2014/main" id="{60230F13-0E17-C9D0-4D35-73F99643849E}"/>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Answering our Questions with Data</a:t>
            </a:r>
          </a:p>
        </p:txBody>
      </p:sp>
      <p:sp>
        <p:nvSpPr>
          <p:cNvPr id="4" name="Google Shape;184;g19b4b019e43_0_71">
            <a:extLst>
              <a:ext uri="{FF2B5EF4-FFF2-40B4-BE49-F238E27FC236}">
                <a16:creationId xmlns:a16="http://schemas.microsoft.com/office/drawing/2014/main" id="{37C66303-6322-2CF8-991A-572A53488778}"/>
              </a:ext>
            </a:extLst>
          </p:cNvPr>
          <p:cNvSpPr txBox="1"/>
          <p:nvPr/>
        </p:nvSpPr>
        <p:spPr>
          <a:xfrm>
            <a:off x="457200" y="1217613"/>
            <a:ext cx="10020300" cy="4587875"/>
          </a:xfrm>
          <a:prstGeom prst="rect">
            <a:avLst/>
          </a:prstGeom>
          <a:noFill/>
          <a:ln>
            <a:noFill/>
          </a:ln>
        </p:spPr>
        <p:txBody>
          <a:bodyPr spcFirstLastPara="1" lIns="91425" tIns="91425" rIns="91425" bIns="91425" anchor="ctr"/>
          <a:lstStyle/>
          <a:p>
            <a:pPr marL="457200" indent="-381000"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What does success look like?</a:t>
            </a:r>
          </a:p>
          <a:p>
            <a:pPr marL="457200" indent="-381000"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What implementations are profitable? </a:t>
            </a:r>
          </a:p>
          <a:p>
            <a:pPr marL="457200" indent="-381000"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What implementations are generating value or the customer? </a:t>
            </a:r>
          </a:p>
          <a:p>
            <a:pPr marL="457200" indent="-381000" eaLnBrk="1" fontAlgn="auto" hangingPunct="1">
              <a:lnSpc>
                <a:spcPct val="114999"/>
              </a:lnSpc>
              <a:spcBef>
                <a:spcPts val="0"/>
              </a:spcBef>
              <a:spcAft>
                <a:spcPts val="0"/>
              </a:spcAft>
              <a:buClr>
                <a:srgbClr val="000000"/>
              </a:buClr>
              <a:buSzPts val="2400"/>
              <a:buFont typeface="Arial"/>
              <a:buChar char="●"/>
              <a:defRPr/>
            </a:pPr>
            <a:r>
              <a:rPr lang="en-US" sz="2800" kern="0" dirty="0">
                <a:solidFill>
                  <a:schemeClr val="dk2"/>
                </a:solidFill>
                <a:latin typeface="Arial"/>
                <a:ea typeface="Arial"/>
                <a:cs typeface="Arial"/>
                <a:sym typeface="Arial"/>
              </a:rPr>
              <a:t>What do we know about automating loan origination? </a:t>
            </a:r>
          </a:p>
          <a:p>
            <a:pPr marL="457200" indent="-381000"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457200" indent="-381000"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457200" indent="-381000" eaLnBrk="1" fontAlgn="auto" hangingPunct="1">
              <a:lnSpc>
                <a:spcPct val="114999"/>
              </a:lnSpc>
              <a:spcBef>
                <a:spcPts val="0"/>
              </a:spcBef>
              <a:spcAft>
                <a:spcPts val="0"/>
              </a:spcAft>
              <a:buClr>
                <a:srgbClr val="000000"/>
              </a:buClr>
              <a:buSzPts val="2400"/>
              <a:buFont typeface="Arial"/>
              <a:buChar char="●"/>
              <a:defRPr/>
            </a:pPr>
            <a:endParaRPr lang="en-US" sz="2800" kern="0" dirty="0">
              <a:solidFill>
                <a:schemeClr val="dk2"/>
              </a:solidFill>
              <a:latin typeface="Arial"/>
              <a:ea typeface="Arial"/>
              <a:cs typeface="Arial"/>
              <a:sym typeface="Arial"/>
            </a:endParaRPr>
          </a:p>
          <a:p>
            <a:pPr marL="76200" eaLnBrk="1" fontAlgn="auto" hangingPunct="1">
              <a:lnSpc>
                <a:spcPct val="114999"/>
              </a:lnSpc>
              <a:spcBef>
                <a:spcPts val="0"/>
              </a:spcBef>
              <a:spcAft>
                <a:spcPts val="0"/>
              </a:spcAft>
              <a:buClr>
                <a:srgbClr val="000000"/>
              </a:buClr>
              <a:buSzPts val="2400"/>
              <a:buFont typeface="Arial"/>
              <a:buNone/>
              <a:defRPr/>
            </a:pPr>
            <a:endParaRPr lang="en-US" sz="2800" kern="0" dirty="0">
              <a:solidFill>
                <a:schemeClr val="dk2"/>
              </a:solidFill>
              <a:latin typeface="Arial"/>
              <a:ea typeface="Arial"/>
              <a:cs typeface="Arial"/>
              <a:sym typeface="Arial"/>
            </a:endParaRPr>
          </a:p>
        </p:txBody>
      </p:sp>
    </p:spTree>
    <p:extLst>
      <p:ext uri="{BB962C8B-B14F-4D97-AF65-F5344CB8AC3E}">
        <p14:creationId xmlns:p14="http://schemas.microsoft.com/office/powerpoint/2010/main" val="1922359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A8EF1657-332A-7CC8-AF43-35E7A07714EA}"/>
              </a:ext>
            </a:extLst>
          </p:cNvPr>
          <p:cNvGraphicFramePr/>
          <p:nvPr>
            <p:extLst>
              <p:ext uri="{D42A27DB-BD31-4B8C-83A1-F6EECF244321}">
                <p14:modId xmlns:p14="http://schemas.microsoft.com/office/powerpoint/2010/main" val="2938065280"/>
              </p:ext>
            </p:extLst>
          </p:nvPr>
        </p:nvGraphicFramePr>
        <p:xfrm>
          <a:off x="4180348" y="110754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78D86CB-4EE2-7B00-0C99-24B78D4C0493}"/>
              </a:ext>
            </a:extLst>
          </p:cNvPr>
          <p:cNvSpPr txBox="1"/>
          <p:nvPr/>
        </p:nvSpPr>
        <p:spPr>
          <a:xfrm>
            <a:off x="842963" y="2151063"/>
            <a:ext cx="3660775" cy="2062103"/>
          </a:xfrm>
          <a:prstGeom prst="rect">
            <a:avLst/>
          </a:prstGeom>
          <a:noFill/>
        </p:spPr>
        <p:txBody>
          <a:bodyPr>
            <a:spAutoFit/>
          </a:bodyPr>
          <a:lstStyle/>
          <a:p>
            <a:pPr eaLnBrk="1" fontAlgn="auto" hangingPunct="1">
              <a:spcBef>
                <a:spcPts val="0"/>
              </a:spcBef>
              <a:spcAft>
                <a:spcPts val="0"/>
              </a:spcAft>
              <a:buClr>
                <a:srgbClr val="000000"/>
              </a:buClr>
              <a:buFont typeface="Arial"/>
              <a:buNone/>
              <a:defRPr/>
            </a:pPr>
            <a:r>
              <a:rPr lang="en-US" sz="3200" b="1" u="sng" kern="0" dirty="0">
                <a:solidFill>
                  <a:schemeClr val="accent4"/>
                </a:solidFill>
                <a:latin typeface="Arial"/>
                <a:ea typeface="Arial"/>
                <a:cs typeface="Arial"/>
                <a:sym typeface="Arial"/>
              </a:rPr>
              <a:t>Core Question 1</a:t>
            </a:r>
            <a:r>
              <a:rPr lang="en-US" sz="3200" b="1" kern="0" dirty="0">
                <a:solidFill>
                  <a:schemeClr val="accent4"/>
                </a:solidFill>
                <a:latin typeface="Arial"/>
                <a:ea typeface="Arial"/>
                <a:cs typeface="Arial"/>
                <a:sym typeface="Arial"/>
              </a:rPr>
              <a:t>: </a:t>
            </a:r>
          </a:p>
          <a:p>
            <a:pPr eaLnBrk="1" fontAlgn="auto" hangingPunct="1">
              <a:spcBef>
                <a:spcPts val="0"/>
              </a:spcBef>
              <a:spcAft>
                <a:spcPts val="0"/>
              </a:spcAft>
              <a:buClr>
                <a:srgbClr val="000000"/>
              </a:buClr>
              <a:buFont typeface="Arial"/>
              <a:buNone/>
              <a:defRPr/>
            </a:pPr>
            <a:endParaRPr lang="en-US" sz="3200" b="1" kern="0" dirty="0">
              <a:solidFill>
                <a:schemeClr val="accent4"/>
              </a:solidFill>
              <a:latin typeface="Arial"/>
              <a:ea typeface="Arial"/>
              <a:cs typeface="Arial"/>
              <a:sym typeface="Arial"/>
            </a:endParaRPr>
          </a:p>
          <a:p>
            <a:pPr eaLnBrk="1" fontAlgn="auto" hangingPunct="1">
              <a:spcBef>
                <a:spcPts val="0"/>
              </a:spcBef>
              <a:spcAft>
                <a:spcPts val="0"/>
              </a:spcAft>
              <a:buClr>
                <a:srgbClr val="000000"/>
              </a:buClr>
              <a:buFont typeface="Arial"/>
              <a:buNone/>
              <a:defRPr/>
            </a:pPr>
            <a:r>
              <a:rPr lang="en-US" sz="3200" kern="0" dirty="0">
                <a:solidFill>
                  <a:schemeClr val="accent4"/>
                </a:solidFill>
                <a:latin typeface="Arial"/>
                <a:ea typeface="Arial"/>
                <a:cs typeface="Arial"/>
                <a:sym typeface="Arial"/>
              </a:rPr>
              <a:t>What does success look like?</a:t>
            </a:r>
          </a:p>
        </p:txBody>
      </p:sp>
      <p:sp>
        <p:nvSpPr>
          <p:cNvPr id="4" name="Google Shape;183;g19b4b019e43_0_71">
            <a:extLst>
              <a:ext uri="{FF2B5EF4-FFF2-40B4-BE49-F238E27FC236}">
                <a16:creationId xmlns:a16="http://schemas.microsoft.com/office/drawing/2014/main" id="{CDC31596-D78E-D9AC-379F-2975FF5C597A}"/>
              </a:ext>
            </a:extLst>
          </p:cNvPr>
          <p:cNvSpPr txBox="1">
            <a:spLocks noChangeArrowheads="1"/>
          </p:cNvSpPr>
          <p:nvPr/>
        </p:nvSpPr>
        <p:spPr>
          <a:xfrm>
            <a:off x="609600" y="331788"/>
            <a:ext cx="10200968" cy="579437"/>
          </a:xfrm>
          <a:prstGeom prst="rect">
            <a:avLst/>
          </a:prstGeom>
        </p:spPr>
        <p:txBody>
          <a:bodyPr/>
          <a:lst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buClr>
                <a:srgbClr val="ED7700"/>
              </a:buClr>
              <a:defRPr/>
            </a:pPr>
            <a:r>
              <a:rPr lang="en-US" altLang="en-US" sz="3200" b="1" kern="0" dirty="0">
                <a:solidFill>
                  <a:srgbClr val="ED7700"/>
                </a:solidFill>
                <a:latin typeface="Arial" panose="020B0604020202020204" pitchFamily="34" charset="0"/>
                <a:cs typeface="Arial" panose="020B0604020202020204" pitchFamily="34" charset="0"/>
              </a:rPr>
              <a:t>How can we answer our questions with customer behavior data?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ED0CA5F7-E4D9-F250-9525-5B49254F0212}"/>
              </a:ext>
            </a:extLst>
          </p:cNvPr>
          <p:cNvGraphicFramePr/>
          <p:nvPr/>
        </p:nvGraphicFramePr>
        <p:xfrm>
          <a:off x="4064000" y="110754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CDBBD53-025F-4CDE-541D-151ED17F7872}"/>
              </a:ext>
            </a:extLst>
          </p:cNvPr>
          <p:cNvSpPr txBox="1"/>
          <p:nvPr/>
        </p:nvSpPr>
        <p:spPr>
          <a:xfrm>
            <a:off x="998538" y="1892300"/>
            <a:ext cx="3497262" cy="2554288"/>
          </a:xfrm>
          <a:prstGeom prst="rect">
            <a:avLst/>
          </a:prstGeom>
          <a:noFill/>
        </p:spPr>
        <p:txBody>
          <a:bodyPr>
            <a:spAutoFit/>
          </a:bodyPr>
          <a:lstStyle/>
          <a:p>
            <a:pPr eaLnBrk="1" fontAlgn="auto" hangingPunct="1">
              <a:spcBef>
                <a:spcPts val="0"/>
              </a:spcBef>
              <a:spcAft>
                <a:spcPts val="0"/>
              </a:spcAft>
              <a:buClr>
                <a:srgbClr val="000000"/>
              </a:buClr>
              <a:buFont typeface="Arial"/>
              <a:buNone/>
              <a:defRPr/>
            </a:pPr>
            <a:r>
              <a:rPr lang="en-US" sz="3200" b="1" u="sng" kern="0" dirty="0">
                <a:solidFill>
                  <a:schemeClr val="accent4"/>
                </a:solidFill>
                <a:latin typeface="Arial"/>
                <a:ea typeface="Arial"/>
                <a:cs typeface="Arial"/>
                <a:sym typeface="Arial"/>
              </a:rPr>
              <a:t>Core Question 2</a:t>
            </a:r>
            <a:r>
              <a:rPr lang="en-US" sz="3200" b="1" kern="0" dirty="0">
                <a:solidFill>
                  <a:schemeClr val="accent4"/>
                </a:solidFill>
                <a:latin typeface="Arial"/>
                <a:ea typeface="Arial"/>
                <a:cs typeface="Arial"/>
                <a:sym typeface="Arial"/>
              </a:rPr>
              <a:t>: </a:t>
            </a:r>
          </a:p>
          <a:p>
            <a:pPr eaLnBrk="1" fontAlgn="auto" hangingPunct="1">
              <a:spcBef>
                <a:spcPts val="0"/>
              </a:spcBef>
              <a:spcAft>
                <a:spcPts val="0"/>
              </a:spcAft>
              <a:buClr>
                <a:srgbClr val="000000"/>
              </a:buClr>
              <a:buFont typeface="Arial"/>
              <a:buNone/>
              <a:defRPr/>
            </a:pPr>
            <a:endParaRPr lang="en-US" sz="3200" b="1" kern="0" dirty="0">
              <a:solidFill>
                <a:schemeClr val="accent4"/>
              </a:solidFill>
              <a:latin typeface="Arial"/>
              <a:ea typeface="Arial"/>
              <a:cs typeface="Arial"/>
              <a:sym typeface="Arial"/>
            </a:endParaRPr>
          </a:p>
          <a:p>
            <a:pPr eaLnBrk="1" fontAlgn="auto" hangingPunct="1">
              <a:spcBef>
                <a:spcPts val="0"/>
              </a:spcBef>
              <a:spcAft>
                <a:spcPts val="0"/>
              </a:spcAft>
              <a:buClr>
                <a:srgbClr val="000000"/>
              </a:buClr>
              <a:buFont typeface="Arial"/>
              <a:buNone/>
              <a:defRPr/>
            </a:pPr>
            <a:r>
              <a:rPr lang="en-US" sz="3200" kern="0" dirty="0">
                <a:solidFill>
                  <a:schemeClr val="accent4"/>
                </a:solidFill>
                <a:latin typeface="Arial"/>
                <a:ea typeface="Arial"/>
                <a:cs typeface="Arial"/>
                <a:sym typeface="Arial"/>
              </a:rPr>
              <a:t>What implementations are profitable?</a:t>
            </a:r>
          </a:p>
        </p:txBody>
      </p:sp>
      <p:sp>
        <p:nvSpPr>
          <p:cNvPr id="4" name="Google Shape;183;g19b4b019e43_0_71">
            <a:extLst>
              <a:ext uri="{FF2B5EF4-FFF2-40B4-BE49-F238E27FC236}">
                <a16:creationId xmlns:a16="http://schemas.microsoft.com/office/drawing/2014/main" id="{E321970C-047E-0F3C-35BC-182B150AC01A}"/>
              </a:ext>
            </a:extLst>
          </p:cNvPr>
          <p:cNvSpPr txBox="1">
            <a:spLocks noChangeArrowheads="1"/>
          </p:cNvSpPr>
          <p:nvPr/>
        </p:nvSpPr>
        <p:spPr>
          <a:xfrm>
            <a:off x="609600" y="331788"/>
            <a:ext cx="7789863" cy="579437"/>
          </a:xfrm>
          <a:prstGeom prst="rect">
            <a:avLst/>
          </a:prstGeom>
        </p:spPr>
        <p:txBody>
          <a:bodyPr/>
          <a:lst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buClr>
                <a:srgbClr val="ED7700"/>
              </a:buClr>
              <a:defRPr/>
            </a:pPr>
            <a:r>
              <a:rPr lang="en-US" altLang="en-US" sz="3200" b="1" kern="0" dirty="0">
                <a:solidFill>
                  <a:srgbClr val="ED7700"/>
                </a:solidFill>
                <a:latin typeface="Arial" panose="020B0604020202020204" pitchFamily="34" charset="0"/>
                <a:cs typeface="Arial" panose="020B0604020202020204" pitchFamily="34" charset="0"/>
              </a:rPr>
              <a:t>How can we answer our questions with customer behavior data?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B57BF36-A764-FA6E-B5A9-2A23A88BBAF2}"/>
              </a:ext>
            </a:extLst>
          </p:cNvPr>
          <p:cNvGraphicFramePr/>
          <p:nvPr/>
        </p:nvGraphicFramePr>
        <p:xfrm>
          <a:off x="4064000" y="110754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77F095D7-0491-6653-C912-2BA378934BB7}"/>
              </a:ext>
            </a:extLst>
          </p:cNvPr>
          <p:cNvSpPr txBox="1"/>
          <p:nvPr/>
        </p:nvSpPr>
        <p:spPr>
          <a:xfrm>
            <a:off x="998538" y="1892300"/>
            <a:ext cx="3497262" cy="2554545"/>
          </a:xfrm>
          <a:prstGeom prst="rect">
            <a:avLst/>
          </a:prstGeom>
          <a:noFill/>
        </p:spPr>
        <p:txBody>
          <a:bodyPr>
            <a:spAutoFit/>
          </a:bodyPr>
          <a:lstStyle/>
          <a:p>
            <a:pPr eaLnBrk="1" fontAlgn="auto" hangingPunct="1">
              <a:spcBef>
                <a:spcPts val="0"/>
              </a:spcBef>
              <a:spcAft>
                <a:spcPts val="0"/>
              </a:spcAft>
              <a:buClr>
                <a:srgbClr val="000000"/>
              </a:buClr>
              <a:buFont typeface="Arial"/>
              <a:buNone/>
              <a:defRPr/>
            </a:pPr>
            <a:r>
              <a:rPr lang="en-US" sz="3200" b="1" u="sng" kern="0" dirty="0">
                <a:solidFill>
                  <a:schemeClr val="accent4"/>
                </a:solidFill>
                <a:latin typeface="Arial"/>
                <a:ea typeface="Arial"/>
                <a:cs typeface="Arial"/>
                <a:sym typeface="Arial"/>
              </a:rPr>
              <a:t>Core Question 3</a:t>
            </a:r>
            <a:r>
              <a:rPr lang="en-US" sz="3200" b="1" kern="0" dirty="0">
                <a:solidFill>
                  <a:schemeClr val="accent4"/>
                </a:solidFill>
                <a:latin typeface="Arial"/>
                <a:ea typeface="Arial"/>
                <a:cs typeface="Arial"/>
                <a:sym typeface="Arial"/>
              </a:rPr>
              <a:t>: </a:t>
            </a:r>
          </a:p>
          <a:p>
            <a:pPr eaLnBrk="1" fontAlgn="auto" hangingPunct="1">
              <a:spcBef>
                <a:spcPts val="0"/>
              </a:spcBef>
              <a:spcAft>
                <a:spcPts val="0"/>
              </a:spcAft>
              <a:buClr>
                <a:srgbClr val="000000"/>
              </a:buClr>
              <a:buFont typeface="Arial"/>
              <a:buNone/>
              <a:defRPr/>
            </a:pPr>
            <a:endParaRPr lang="en-US" sz="3200" b="1" kern="0" dirty="0">
              <a:solidFill>
                <a:schemeClr val="accent4"/>
              </a:solidFill>
              <a:latin typeface="Arial"/>
              <a:ea typeface="Arial"/>
              <a:cs typeface="Arial"/>
              <a:sym typeface="Arial"/>
            </a:endParaRPr>
          </a:p>
          <a:p>
            <a:pPr eaLnBrk="1" fontAlgn="auto" hangingPunct="1">
              <a:spcBef>
                <a:spcPts val="0"/>
              </a:spcBef>
              <a:spcAft>
                <a:spcPts val="0"/>
              </a:spcAft>
              <a:buClr>
                <a:srgbClr val="000000"/>
              </a:buClr>
              <a:buFont typeface="Arial"/>
              <a:buNone/>
              <a:defRPr/>
            </a:pPr>
            <a:r>
              <a:rPr lang="en-US" sz="3200" kern="0" dirty="0">
                <a:solidFill>
                  <a:schemeClr val="accent4"/>
                </a:solidFill>
                <a:latin typeface="Arial"/>
                <a:ea typeface="Arial"/>
                <a:cs typeface="Arial"/>
                <a:sym typeface="Arial"/>
              </a:rPr>
              <a:t>What do we know about automating loan origination?</a:t>
            </a:r>
          </a:p>
        </p:txBody>
      </p:sp>
      <p:sp>
        <p:nvSpPr>
          <p:cNvPr id="4" name="Google Shape;183;g19b4b019e43_0_71">
            <a:extLst>
              <a:ext uri="{FF2B5EF4-FFF2-40B4-BE49-F238E27FC236}">
                <a16:creationId xmlns:a16="http://schemas.microsoft.com/office/drawing/2014/main" id="{10D75E39-3D14-9BB2-48E4-6475570B6774}"/>
              </a:ext>
            </a:extLst>
          </p:cNvPr>
          <p:cNvSpPr txBox="1">
            <a:spLocks noChangeArrowheads="1"/>
          </p:cNvSpPr>
          <p:nvPr/>
        </p:nvSpPr>
        <p:spPr>
          <a:xfrm>
            <a:off x="609600" y="331788"/>
            <a:ext cx="7789863" cy="579437"/>
          </a:xfrm>
          <a:prstGeom prst="rect">
            <a:avLst/>
          </a:prstGeom>
        </p:spPr>
        <p:txBody>
          <a:bodyPr/>
          <a:lst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buClr>
                <a:srgbClr val="ED7700"/>
              </a:buClr>
              <a:defRPr/>
            </a:pPr>
            <a:r>
              <a:rPr lang="en-US" altLang="en-US" sz="3200" b="1" kern="0" dirty="0">
                <a:solidFill>
                  <a:srgbClr val="ED7700"/>
                </a:solidFill>
                <a:latin typeface="Arial" panose="020B0604020202020204" pitchFamily="34" charset="0"/>
                <a:cs typeface="Arial" panose="020B0604020202020204" pitchFamily="34" charset="0"/>
              </a:rPr>
              <a:t>How can we answer our questions with customer behavior data?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Google Shape;181;g15915369887_0_225">
            <a:extLst>
              <a:ext uri="{FF2B5EF4-FFF2-40B4-BE49-F238E27FC236}">
                <a16:creationId xmlns:a16="http://schemas.microsoft.com/office/drawing/2014/main" id="{F3502E10-15C4-DBBD-C0DD-FF68D9D3915F}"/>
              </a:ext>
            </a:extLst>
          </p:cNvPr>
          <p:cNvSpPr txBox="1">
            <a:spLocks noGrp="1" noChangeArrowheads="1"/>
          </p:cNvSpPr>
          <p:nvPr>
            <p:ph type="title"/>
          </p:nvPr>
        </p:nvSpPr>
        <p:spPr>
          <a:xfrm>
            <a:off x="490537" y="1463221"/>
            <a:ext cx="11210925" cy="1004888"/>
          </a:xfrm>
        </p:spPr>
        <p:txBody>
          <a:bodyPr/>
          <a:lstStyle/>
          <a:p>
            <a:pPr eaLnBrk="1" hangingPunct="1">
              <a:spcBef>
                <a:spcPct val="0"/>
              </a:spcBef>
              <a:spcAft>
                <a:spcPct val="0"/>
              </a:spcAft>
              <a:buClr>
                <a:srgbClr val="ED7700"/>
              </a:buClr>
              <a:buFont typeface="Arial" panose="020B0604020202020204" pitchFamily="34" charset="0"/>
              <a:buNone/>
            </a:pPr>
            <a:r>
              <a:rPr lang="en-US" altLang="en-US" dirty="0">
                <a:solidFill>
                  <a:srgbClr val="FFFFFF"/>
                </a:solidFill>
                <a:latin typeface="Arial" panose="020B0604020202020204" pitchFamily="34" charset="0"/>
                <a:cs typeface="Arial" panose="020B0604020202020204" pitchFamily="34" charset="0"/>
              </a:rPr>
              <a:t>Example: Customer Adoption &amp; Usage</a:t>
            </a:r>
            <a:br>
              <a:rPr lang="en-US" altLang="en-US" dirty="0">
                <a:solidFill>
                  <a:srgbClr val="FFFFFF"/>
                </a:solidFill>
                <a:latin typeface="Arial" panose="020B0604020202020204" pitchFamily="34" charset="0"/>
                <a:cs typeface="Arial" panose="020B0604020202020204" pitchFamily="34" charset="0"/>
              </a:rPr>
            </a:br>
            <a:endParaRPr lang="en-US" altLang="en-US" dirty="0">
              <a:solidFill>
                <a:srgbClr val="FFFFFF"/>
              </a:solidFill>
              <a:latin typeface="Arial" panose="020B0604020202020204" pitchFamily="34" charset="0"/>
              <a:cs typeface="Arial" panose="020B0604020202020204" pitchFamily="34" charset="0"/>
            </a:endParaRPr>
          </a:p>
        </p:txBody>
      </p:sp>
      <p:sp>
        <p:nvSpPr>
          <p:cNvPr id="3" name="Google Shape;181;g15915369887_0_225">
            <a:extLst>
              <a:ext uri="{FF2B5EF4-FFF2-40B4-BE49-F238E27FC236}">
                <a16:creationId xmlns:a16="http://schemas.microsoft.com/office/drawing/2014/main" id="{C102EDB0-F52F-8DE9-81F4-C8F7AA2CEE2A}"/>
              </a:ext>
            </a:extLst>
          </p:cNvPr>
          <p:cNvSpPr txBox="1">
            <a:spLocks/>
          </p:cNvSpPr>
          <p:nvPr/>
        </p:nvSpPr>
        <p:spPr>
          <a:xfrm>
            <a:off x="1151730" y="2468109"/>
            <a:ext cx="9888538" cy="2178050"/>
          </a:xfrm>
          <a:prstGeom prst="rect">
            <a:avLst/>
          </a:prstGeom>
          <a:noFill/>
          <a:ln>
            <a:noFill/>
          </a:ln>
        </p:spPr>
        <p:txBody>
          <a:bodyPr spcFirstLastPara="1" lIns="0" tIns="0" rIns="0" bIns="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4800"/>
              <a:buFont typeface="Arial"/>
              <a:buNone/>
              <a:defRPr sz="48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342900" indent="-342900" eaLnBrk="1" fontAlgn="auto" hangingPunct="1">
              <a:buClr>
                <a:schemeClr val="accent4"/>
              </a:buClr>
              <a:buFont typeface="Wingdings" pitchFamily="2" charset="2"/>
              <a:buChar char="Ø"/>
              <a:defRPr/>
            </a:pPr>
            <a:r>
              <a:rPr lang="en-US" sz="2400" kern="0" dirty="0"/>
              <a:t>  What is motivating customers to sign up for digital channels?</a:t>
            </a:r>
          </a:p>
          <a:p>
            <a:pPr marL="342900" indent="-342900" eaLnBrk="1" fontAlgn="auto" hangingPunct="1">
              <a:buClr>
                <a:schemeClr val="accent4"/>
              </a:buClr>
              <a:buFont typeface="Wingdings" pitchFamily="2" charset="2"/>
              <a:buChar char="Ø"/>
              <a:defRPr/>
            </a:pPr>
            <a:endParaRPr lang="en-US" sz="2400" kern="0" dirty="0"/>
          </a:p>
          <a:p>
            <a:pPr marL="342900" indent="-342900" eaLnBrk="1" fontAlgn="auto" hangingPunct="1">
              <a:buClr>
                <a:schemeClr val="accent4"/>
              </a:buClr>
              <a:buFont typeface="Wingdings" pitchFamily="2" charset="2"/>
              <a:buChar char="Ø"/>
              <a:defRPr/>
            </a:pPr>
            <a:r>
              <a:rPr lang="en-US" sz="2400" kern="0" dirty="0"/>
              <a:t>  What is driving customers to [not] use those channels?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Google Shape;203;g19b4b019e43_0_22">
            <a:extLst>
              <a:ext uri="{FF2B5EF4-FFF2-40B4-BE49-F238E27FC236}">
                <a16:creationId xmlns:a16="http://schemas.microsoft.com/office/drawing/2014/main" id="{B8AC55F4-4066-7ECF-005D-A681181C8659}"/>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Customer Channel Adoption</a:t>
            </a:r>
          </a:p>
        </p:txBody>
      </p:sp>
      <p:sp>
        <p:nvSpPr>
          <p:cNvPr id="78850" name="AutoShape 2">
            <a:extLst>
              <a:ext uri="{FF2B5EF4-FFF2-40B4-BE49-F238E27FC236}">
                <a16:creationId xmlns:a16="http://schemas.microsoft.com/office/drawing/2014/main" id="{6AD6704B-CDBC-6976-7A67-5DB4F39A1E45}"/>
              </a:ext>
            </a:extLst>
          </p:cNvPr>
          <p:cNvSpPr>
            <a:spLocks noChangeAspect="1" noChangeArrowheads="1"/>
          </p:cNvSpPr>
          <p:nvPr/>
        </p:nvSpPr>
        <p:spPr bwMode="auto">
          <a:xfrm>
            <a:off x="2667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a:p>
        </p:txBody>
      </p:sp>
      <p:sp>
        <p:nvSpPr>
          <p:cNvPr id="12" name="TextBox 11">
            <a:extLst>
              <a:ext uri="{FF2B5EF4-FFF2-40B4-BE49-F238E27FC236}">
                <a16:creationId xmlns:a16="http://schemas.microsoft.com/office/drawing/2014/main" id="{C1E11531-F65B-48C0-D03A-DC1D8DF2CF14}"/>
              </a:ext>
            </a:extLst>
          </p:cNvPr>
          <p:cNvSpPr txBox="1"/>
          <p:nvPr/>
        </p:nvSpPr>
        <p:spPr>
          <a:xfrm>
            <a:off x="588963" y="1844675"/>
            <a:ext cx="9499600" cy="3108543"/>
          </a:xfrm>
          <a:prstGeom prst="rect">
            <a:avLst/>
          </a:prstGeom>
          <a:noFill/>
        </p:spPr>
        <p:txBody>
          <a:bodyPr>
            <a:spAutoFit/>
          </a:bodyPr>
          <a:lstStyle/>
          <a:p>
            <a:pPr marL="285750" indent="-285750" eaLnBrk="1" fontAlgn="auto" hangingPunct="1">
              <a:spcBef>
                <a:spcPts val="0"/>
              </a:spcBef>
              <a:spcAft>
                <a:spcPts val="0"/>
              </a:spcAft>
              <a:buClr>
                <a:srgbClr val="000000"/>
              </a:buClr>
              <a:buFont typeface="Wingdings" pitchFamily="2" charset="2"/>
              <a:buChar char="Ø"/>
              <a:defRPr/>
            </a:pPr>
            <a:r>
              <a:rPr lang="en-US" sz="2800" kern="0" dirty="0">
                <a:latin typeface="Calibri"/>
                <a:ea typeface="Arial"/>
                <a:cs typeface="Arial"/>
                <a:sym typeface="Arial"/>
              </a:rPr>
              <a:t>Describe the digital distribution channels that your digital customers use (e.g., agent networks, bank transfers, mobile money channels, etc.)</a:t>
            </a:r>
            <a:endParaRPr lang="en-US" sz="2800" kern="0" dirty="0">
              <a:latin typeface="Calibri" panose="020F0502020204030204" pitchFamily="34" charset="0"/>
              <a:ea typeface="Arial"/>
              <a:cs typeface="Arial"/>
              <a:sym typeface="Arial"/>
            </a:endParaRPr>
          </a:p>
          <a:p>
            <a:pPr eaLnBrk="1" fontAlgn="auto" hangingPunct="1">
              <a:spcBef>
                <a:spcPts val="0"/>
              </a:spcBef>
              <a:spcAft>
                <a:spcPts val="0"/>
              </a:spcAft>
              <a:buClr>
                <a:srgbClr val="000000"/>
              </a:buClr>
              <a:buFont typeface="Arial"/>
              <a:buNone/>
              <a:defRPr/>
            </a:pPr>
            <a:endParaRPr lang="en-US" sz="2800" kern="0" dirty="0">
              <a:latin typeface="Calibri" panose="020F0502020204030204" pitchFamily="34" charset="0"/>
              <a:ea typeface="Arial"/>
              <a:cs typeface="Arial"/>
              <a:sym typeface="Arial"/>
            </a:endParaRPr>
          </a:p>
          <a:p>
            <a:pPr marL="285750" indent="-285750" eaLnBrk="1" fontAlgn="auto" hangingPunct="1">
              <a:spcBef>
                <a:spcPts val="0"/>
              </a:spcBef>
              <a:spcAft>
                <a:spcPts val="0"/>
              </a:spcAft>
              <a:buClr>
                <a:srgbClr val="000000"/>
              </a:buClr>
              <a:buFont typeface="Wingdings" pitchFamily="2" charset="2"/>
              <a:buChar char="Ø"/>
              <a:defRPr/>
            </a:pPr>
            <a:r>
              <a:rPr lang="en-US" sz="2800" kern="0" dirty="0">
                <a:latin typeface="Calibri"/>
                <a:ea typeface="Arial"/>
                <a:cs typeface="Arial"/>
                <a:sym typeface="Arial"/>
              </a:rPr>
              <a:t>What is driving your customers to sign up for these channels?  Why are some customers signing up, and other customers opting to stay with traditional channels?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Google Shape;203;g19b4b019e43_0_22">
            <a:extLst>
              <a:ext uri="{FF2B5EF4-FFF2-40B4-BE49-F238E27FC236}">
                <a16:creationId xmlns:a16="http://schemas.microsoft.com/office/drawing/2014/main" id="{B50BE785-0036-4892-32A7-87E83053D3C2}"/>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Customer Channel Usage</a:t>
            </a:r>
          </a:p>
        </p:txBody>
      </p:sp>
      <p:sp>
        <p:nvSpPr>
          <p:cNvPr id="82946" name="AutoShape 2">
            <a:extLst>
              <a:ext uri="{FF2B5EF4-FFF2-40B4-BE49-F238E27FC236}">
                <a16:creationId xmlns:a16="http://schemas.microsoft.com/office/drawing/2014/main" id="{56A6D461-8210-B288-66FC-EC8BDC6DECB9}"/>
              </a:ext>
            </a:extLst>
          </p:cNvPr>
          <p:cNvSpPr>
            <a:spLocks noChangeAspect="1" noChangeArrowheads="1"/>
          </p:cNvSpPr>
          <p:nvPr/>
        </p:nvSpPr>
        <p:spPr bwMode="auto">
          <a:xfrm>
            <a:off x="2667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a:p>
        </p:txBody>
      </p:sp>
      <p:sp>
        <p:nvSpPr>
          <p:cNvPr id="82947" name="TextBox 11">
            <a:extLst>
              <a:ext uri="{FF2B5EF4-FFF2-40B4-BE49-F238E27FC236}">
                <a16:creationId xmlns:a16="http://schemas.microsoft.com/office/drawing/2014/main" id="{7C41293E-6914-E720-2417-5BB4EC496A45}"/>
              </a:ext>
            </a:extLst>
          </p:cNvPr>
          <p:cNvSpPr txBox="1">
            <a:spLocks noChangeArrowheads="1"/>
          </p:cNvSpPr>
          <p:nvPr/>
        </p:nvSpPr>
        <p:spPr bwMode="auto">
          <a:xfrm>
            <a:off x="609600" y="1435100"/>
            <a:ext cx="10694988"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Font typeface="Wingdings" pitchFamily="2" charset="2"/>
              <a:buChar char="Ø"/>
            </a:pPr>
            <a:r>
              <a:rPr lang="en-US" altLang="en-US" sz="2800" dirty="0">
                <a:latin typeface="Calibri" panose="020F0502020204030204" pitchFamily="34" charset="0"/>
              </a:rPr>
              <a:t>What drives customer </a:t>
            </a:r>
            <a:r>
              <a:rPr lang="en-US" altLang="en-US" sz="2800" i="1" dirty="0">
                <a:latin typeface="Calibri" panose="020F0502020204030204" pitchFamily="34" charset="0"/>
              </a:rPr>
              <a:t>usage</a:t>
            </a:r>
            <a:r>
              <a:rPr lang="en-US" altLang="en-US" sz="2800" dirty="0">
                <a:latin typeface="Calibri" panose="020F0502020204030204" pitchFamily="34" charset="0"/>
              </a:rPr>
              <a:t> of the channels?</a:t>
            </a:r>
          </a:p>
          <a:p>
            <a:pPr eaLnBrk="1" hangingPunct="1">
              <a:buFont typeface="Wingdings" pitchFamily="2" charset="2"/>
              <a:buChar char="Ø"/>
            </a:pPr>
            <a:endParaRPr lang="en-US" altLang="en-US" sz="2800" dirty="0">
              <a:latin typeface="Calibri" panose="020F0502020204030204" pitchFamily="34" charset="0"/>
            </a:endParaRPr>
          </a:p>
          <a:p>
            <a:pPr eaLnBrk="1" hangingPunct="1">
              <a:buFont typeface="Wingdings" pitchFamily="2" charset="2"/>
              <a:buChar char="Ø"/>
            </a:pPr>
            <a:r>
              <a:rPr lang="en-US" altLang="en-US" sz="2800" dirty="0">
                <a:latin typeface="Calibri" panose="020F0502020204030204" pitchFamily="34" charset="0"/>
              </a:rPr>
              <a:t>Who are the super users that adopt your digital channels and transact frequently?  What is their profile and use case?</a:t>
            </a:r>
          </a:p>
          <a:p>
            <a:pPr eaLnBrk="1" hangingPunct="1">
              <a:buFont typeface="Wingdings" pitchFamily="2" charset="2"/>
              <a:buChar char="Ø"/>
            </a:pPr>
            <a:endParaRPr lang="en-US" altLang="en-US" sz="2800" dirty="0">
              <a:latin typeface="Calibri" panose="020F0502020204030204" pitchFamily="34" charset="0"/>
            </a:endParaRPr>
          </a:p>
          <a:p>
            <a:pPr eaLnBrk="1" hangingPunct="1">
              <a:buFont typeface="Wingdings" pitchFamily="2" charset="2"/>
              <a:buChar char="Ø"/>
            </a:pPr>
            <a:r>
              <a:rPr lang="en-US" altLang="en-US" sz="2800" dirty="0">
                <a:latin typeface="Calibri" panose="020F0502020204030204" pitchFamily="34" charset="0"/>
              </a:rPr>
              <a:t>What explains the customers who join and then do not transact?</a:t>
            </a:r>
          </a:p>
          <a:p>
            <a:pPr eaLnBrk="1" hangingPunct="1">
              <a:buFont typeface="Wingdings" pitchFamily="2" charset="2"/>
              <a:buChar char="Ø"/>
            </a:pPr>
            <a:endParaRPr lang="en-US" altLang="en-US" sz="2800" dirty="0">
              <a:latin typeface="Calibri" panose="020F0502020204030204" pitchFamily="34" charset="0"/>
            </a:endParaRPr>
          </a:p>
          <a:p>
            <a:pPr eaLnBrk="1" hangingPunct="1">
              <a:buFont typeface="Wingdings" pitchFamily="2" charset="2"/>
              <a:buChar char="Ø"/>
            </a:pPr>
            <a:r>
              <a:rPr lang="en-US" altLang="en-US" sz="2800" dirty="0">
                <a:latin typeface="Calibri" panose="020F0502020204030204" pitchFamily="34" charset="0"/>
              </a:rPr>
              <a:t>In your view, which of these segments (digital vs traditional) will grow your business in the next 5 years?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B9AF8-44CE-544C-036F-DCAE710F5A10}"/>
            </a:ext>
          </a:extLst>
        </p:cNvPr>
        <p:cNvGrpSpPr/>
        <p:nvPr/>
      </p:nvGrpSpPr>
      <p:grpSpPr>
        <a:xfrm>
          <a:off x="0" y="0"/>
          <a:ext cx="0" cy="0"/>
          <a:chOff x="0" y="0"/>
          <a:chExt cx="0" cy="0"/>
        </a:xfrm>
      </p:grpSpPr>
      <p:sp>
        <p:nvSpPr>
          <p:cNvPr id="74753" name="Google Shape;181;g15915369887_0_225">
            <a:extLst>
              <a:ext uri="{FF2B5EF4-FFF2-40B4-BE49-F238E27FC236}">
                <a16:creationId xmlns:a16="http://schemas.microsoft.com/office/drawing/2014/main" id="{2DD62102-D1A0-6218-ACBB-94281A07DAAD}"/>
              </a:ext>
            </a:extLst>
          </p:cNvPr>
          <p:cNvSpPr txBox="1">
            <a:spLocks noGrp="1" noChangeArrowheads="1"/>
          </p:cNvSpPr>
          <p:nvPr>
            <p:ph type="title"/>
          </p:nvPr>
        </p:nvSpPr>
        <p:spPr>
          <a:xfrm>
            <a:off x="1154216" y="2303879"/>
            <a:ext cx="9007424" cy="1004888"/>
          </a:xfrm>
        </p:spPr>
        <p:txBody>
          <a:bodyPr/>
          <a:lstStyle/>
          <a:p>
            <a:pPr eaLnBrk="1" hangingPunct="1">
              <a:spcBef>
                <a:spcPct val="0"/>
              </a:spcBef>
              <a:spcAft>
                <a:spcPct val="0"/>
              </a:spcAft>
              <a:buClr>
                <a:srgbClr val="ED7700"/>
              </a:buClr>
              <a:buFont typeface="Arial" panose="020B0604020202020204" pitchFamily="34" charset="0"/>
              <a:buNone/>
            </a:pPr>
            <a:r>
              <a:rPr lang="en-US" altLang="en-US" dirty="0">
                <a:solidFill>
                  <a:srgbClr val="FFFFFF"/>
                </a:solidFill>
                <a:latin typeface="Arial" panose="020B0604020202020204" pitchFamily="34" charset="0"/>
                <a:cs typeface="Arial" panose="020B0604020202020204" pitchFamily="34" charset="0"/>
              </a:rPr>
              <a:t>Examples from Participants</a:t>
            </a:r>
          </a:p>
        </p:txBody>
      </p:sp>
    </p:spTree>
    <p:extLst>
      <p:ext uri="{BB962C8B-B14F-4D97-AF65-F5344CB8AC3E}">
        <p14:creationId xmlns:p14="http://schemas.microsoft.com/office/powerpoint/2010/main" val="2982594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Google Shape;174;g1883d8440c1_0_0">
            <a:extLst>
              <a:ext uri="{FF2B5EF4-FFF2-40B4-BE49-F238E27FC236}">
                <a16:creationId xmlns:a16="http://schemas.microsoft.com/office/drawing/2014/main" id="{633D7C70-569F-75E0-5B1A-E0A71E90ADAD}"/>
              </a:ext>
            </a:extLst>
          </p:cNvPr>
          <p:cNvSpPr txBox="1">
            <a:spLocks noGrp="1" noChangeArrowheads="1"/>
          </p:cNvSpPr>
          <p:nvPr>
            <p:ph type="title"/>
          </p:nvPr>
        </p:nvSpPr>
        <p:spPr>
          <a:xfrm>
            <a:off x="609600" y="2649538"/>
            <a:ext cx="10972800" cy="779462"/>
          </a:xfrm>
        </p:spPr>
        <p:txBody>
          <a:bodyPr/>
          <a:lstStyle/>
          <a:p>
            <a:pPr eaLnBrk="1" hangingPunct="1">
              <a:spcBef>
                <a:spcPct val="0"/>
              </a:spcBef>
              <a:spcAft>
                <a:spcPct val="0"/>
              </a:spcAft>
              <a:buClr>
                <a:srgbClr val="FFFFFF"/>
              </a:buClr>
              <a:buFont typeface="Arial" panose="020B0604020202020204" pitchFamily="34" charset="0"/>
              <a:buNone/>
            </a:pPr>
            <a:r>
              <a:rPr lang="en-US" altLang="en-US">
                <a:solidFill>
                  <a:srgbClr val="FFFFFF"/>
                </a:solidFill>
                <a:latin typeface="Arial" panose="020B0604020202020204" pitchFamily="34" charset="0"/>
                <a:cs typeface="Arial" panose="020B0604020202020204" pitchFamily="34" charset="0"/>
              </a:rPr>
              <a:t>Stocktake of our data set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Google Shape;181;g15915369887_0_225">
            <a:extLst>
              <a:ext uri="{FF2B5EF4-FFF2-40B4-BE49-F238E27FC236}">
                <a16:creationId xmlns:a16="http://schemas.microsoft.com/office/drawing/2014/main" id="{14041E96-70F8-093D-7043-FE0B25DA18D6}"/>
              </a:ext>
            </a:extLst>
          </p:cNvPr>
          <p:cNvSpPr txBox="1">
            <a:spLocks noGrp="1" noChangeArrowheads="1"/>
          </p:cNvSpPr>
          <p:nvPr>
            <p:ph type="title"/>
          </p:nvPr>
        </p:nvSpPr>
        <p:spPr>
          <a:xfrm>
            <a:off x="661988" y="1762919"/>
            <a:ext cx="10207625" cy="1004888"/>
          </a:xfrm>
        </p:spPr>
        <p:txBody>
          <a:bodyPr/>
          <a:lstStyle/>
          <a:p>
            <a:pPr eaLnBrk="1" hangingPunct="1">
              <a:spcBef>
                <a:spcPct val="0"/>
              </a:spcBef>
              <a:spcAft>
                <a:spcPct val="0"/>
              </a:spcAft>
              <a:buClr>
                <a:srgbClr val="ED7700"/>
              </a:buClr>
              <a:buFont typeface="Arial" panose="020B0604020202020204" pitchFamily="34" charset="0"/>
              <a:buNone/>
            </a:pPr>
            <a:r>
              <a:rPr lang="en-US" altLang="en-US" dirty="0">
                <a:solidFill>
                  <a:srgbClr val="FFFFFF"/>
                </a:solidFill>
                <a:latin typeface="Arial" panose="020B0604020202020204" pitchFamily="34" charset="0"/>
                <a:cs typeface="Arial" panose="020B0604020202020204" pitchFamily="34" charset="0"/>
              </a:rPr>
              <a:t>Example: Deposit &amp; Loan Behavior</a:t>
            </a:r>
            <a:br>
              <a:rPr lang="en-US" altLang="en-US" dirty="0">
                <a:solidFill>
                  <a:srgbClr val="FFFFFF"/>
                </a:solidFill>
                <a:latin typeface="Arial" panose="020B0604020202020204" pitchFamily="34" charset="0"/>
                <a:cs typeface="Arial" panose="020B0604020202020204" pitchFamily="34" charset="0"/>
              </a:rPr>
            </a:br>
            <a:endParaRPr lang="en-US" altLang="en-US" dirty="0">
              <a:solidFill>
                <a:srgbClr val="FFFFFF"/>
              </a:solidFill>
              <a:latin typeface="Arial" panose="020B0604020202020204" pitchFamily="34" charset="0"/>
              <a:cs typeface="Arial" panose="020B0604020202020204" pitchFamily="34" charset="0"/>
            </a:endParaRPr>
          </a:p>
        </p:txBody>
      </p:sp>
      <p:sp>
        <p:nvSpPr>
          <p:cNvPr id="2" name="Google Shape;181;g15915369887_0_225">
            <a:extLst>
              <a:ext uri="{FF2B5EF4-FFF2-40B4-BE49-F238E27FC236}">
                <a16:creationId xmlns:a16="http://schemas.microsoft.com/office/drawing/2014/main" id="{CC57734D-F91E-9BA4-4C69-831D8873B923}"/>
              </a:ext>
            </a:extLst>
          </p:cNvPr>
          <p:cNvSpPr txBox="1">
            <a:spLocks/>
          </p:cNvSpPr>
          <p:nvPr/>
        </p:nvSpPr>
        <p:spPr>
          <a:xfrm>
            <a:off x="854075" y="2339975"/>
            <a:ext cx="9967913" cy="2178050"/>
          </a:xfrm>
          <a:prstGeom prst="rect">
            <a:avLst/>
          </a:prstGeom>
          <a:noFill/>
          <a:ln>
            <a:noFill/>
          </a:ln>
        </p:spPr>
        <p:txBody>
          <a:bodyPr spcFirstLastPara="1" lIns="0" tIns="0" rIns="0" bIns="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4800"/>
              <a:buFont typeface="Arial"/>
              <a:buNone/>
              <a:defRPr sz="48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73038" indent="-173038" eaLnBrk="1" fontAlgn="auto" hangingPunct="1">
              <a:buClr>
                <a:schemeClr val="accent4"/>
              </a:buClr>
              <a:defRPr/>
            </a:pPr>
            <a:r>
              <a:rPr lang="en-US" sz="2400" kern="0" dirty="0">
                <a:solidFill>
                  <a:schemeClr val="accent4"/>
                </a:solidFill>
              </a:rPr>
              <a:t>  </a:t>
            </a:r>
          </a:p>
        </p:txBody>
      </p:sp>
      <p:sp>
        <p:nvSpPr>
          <p:cNvPr id="3" name="Google Shape;181;g15915369887_0_225">
            <a:extLst>
              <a:ext uri="{FF2B5EF4-FFF2-40B4-BE49-F238E27FC236}">
                <a16:creationId xmlns:a16="http://schemas.microsoft.com/office/drawing/2014/main" id="{70EAF76B-3DFD-81D3-7ECD-068344FB43FE}"/>
              </a:ext>
            </a:extLst>
          </p:cNvPr>
          <p:cNvSpPr txBox="1">
            <a:spLocks/>
          </p:cNvSpPr>
          <p:nvPr/>
        </p:nvSpPr>
        <p:spPr>
          <a:xfrm>
            <a:off x="981075" y="3195638"/>
            <a:ext cx="9888538" cy="2178050"/>
          </a:xfrm>
          <a:prstGeom prst="rect">
            <a:avLst/>
          </a:prstGeom>
          <a:noFill/>
          <a:ln>
            <a:noFill/>
          </a:ln>
        </p:spPr>
        <p:txBody>
          <a:bodyPr spcFirstLastPara="1" lIns="0" tIns="0" rIns="0" bIns="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4800"/>
              <a:buFont typeface="Arial"/>
              <a:buNone/>
              <a:defRPr sz="48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571500" indent="-571500" eaLnBrk="1" fontAlgn="auto" hangingPunct="1">
              <a:buClr>
                <a:schemeClr val="accent4"/>
              </a:buClr>
              <a:buFont typeface="Wingdings" pitchFamily="2" charset="2"/>
              <a:buChar char="Ø"/>
              <a:defRPr/>
            </a:pPr>
            <a:r>
              <a:rPr lang="en-US" sz="2400" kern="0" dirty="0">
                <a:solidFill>
                  <a:schemeClr val="bg1"/>
                </a:solidFill>
              </a:rPr>
              <a:t>What is motivating customers to sign up for digital deposits and increase transaction volumes?</a:t>
            </a:r>
          </a:p>
          <a:p>
            <a:pPr marL="571500" indent="-571500" eaLnBrk="1" fontAlgn="auto" hangingPunct="1">
              <a:buClr>
                <a:schemeClr val="accent4"/>
              </a:buClr>
              <a:buFont typeface="Wingdings" pitchFamily="2" charset="2"/>
              <a:buChar char="Ø"/>
              <a:defRPr/>
            </a:pPr>
            <a:endParaRPr lang="en-US" sz="2400" kern="0" dirty="0">
              <a:solidFill>
                <a:schemeClr val="accent4"/>
              </a:solidFill>
            </a:endParaRPr>
          </a:p>
          <a:p>
            <a:pPr marL="571500" indent="-571500" eaLnBrk="1" fontAlgn="auto" hangingPunct="1">
              <a:buClr>
                <a:schemeClr val="accent4"/>
              </a:buClr>
              <a:buFont typeface="Wingdings" pitchFamily="2" charset="2"/>
              <a:buChar char="Ø"/>
              <a:defRPr/>
            </a:pPr>
            <a:r>
              <a:rPr lang="en-US" sz="2400" kern="0" dirty="0">
                <a:solidFill>
                  <a:schemeClr val="bg1"/>
                </a:solidFill>
              </a:rPr>
              <a:t>What is driving customers to renew [not] their digital loans?</a:t>
            </a:r>
          </a:p>
          <a:p>
            <a:pPr marL="342900" indent="-342900" eaLnBrk="1" fontAlgn="auto" hangingPunct="1">
              <a:buClr>
                <a:schemeClr val="accent4"/>
              </a:buClr>
              <a:buFont typeface="Wingdings" pitchFamily="2" charset="2"/>
              <a:buChar char="Ø"/>
              <a:defRPr/>
            </a:pPr>
            <a:endParaRPr lang="en-US" sz="2400" kern="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Google Shape;203;g19b4b019e43_0_22">
            <a:extLst>
              <a:ext uri="{FF2B5EF4-FFF2-40B4-BE49-F238E27FC236}">
                <a16:creationId xmlns:a16="http://schemas.microsoft.com/office/drawing/2014/main" id="{AFB00D1A-BBD8-E6C2-38A0-4F02386F966B}"/>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Digital Deposit Behavior</a:t>
            </a:r>
          </a:p>
        </p:txBody>
      </p:sp>
      <p:sp>
        <p:nvSpPr>
          <p:cNvPr id="97282" name="AutoShape 2">
            <a:extLst>
              <a:ext uri="{FF2B5EF4-FFF2-40B4-BE49-F238E27FC236}">
                <a16:creationId xmlns:a16="http://schemas.microsoft.com/office/drawing/2014/main" id="{C64666F8-94DC-2884-0117-509E7F977B21}"/>
              </a:ext>
            </a:extLst>
          </p:cNvPr>
          <p:cNvSpPr>
            <a:spLocks noChangeAspect="1" noChangeArrowheads="1"/>
          </p:cNvSpPr>
          <p:nvPr/>
        </p:nvSpPr>
        <p:spPr bwMode="auto">
          <a:xfrm>
            <a:off x="2667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a:p>
        </p:txBody>
      </p:sp>
      <p:sp>
        <p:nvSpPr>
          <p:cNvPr id="12" name="TextBox 11">
            <a:extLst>
              <a:ext uri="{FF2B5EF4-FFF2-40B4-BE49-F238E27FC236}">
                <a16:creationId xmlns:a16="http://schemas.microsoft.com/office/drawing/2014/main" id="{D29E98A8-68C1-95C6-A95E-0920AAC19F4D}"/>
              </a:ext>
            </a:extLst>
          </p:cNvPr>
          <p:cNvSpPr txBox="1"/>
          <p:nvPr/>
        </p:nvSpPr>
        <p:spPr>
          <a:xfrm>
            <a:off x="588963" y="1844675"/>
            <a:ext cx="9499600" cy="2246769"/>
          </a:xfrm>
          <a:prstGeom prst="rect">
            <a:avLst/>
          </a:prstGeom>
          <a:noFill/>
        </p:spPr>
        <p:txBody>
          <a:bodyPr>
            <a:spAutoFit/>
          </a:bodyPr>
          <a:lstStyle/>
          <a:p>
            <a:pPr marL="285750" indent="-285750" eaLnBrk="1" fontAlgn="auto" hangingPunct="1">
              <a:spcBef>
                <a:spcPts val="0"/>
              </a:spcBef>
              <a:spcAft>
                <a:spcPts val="0"/>
              </a:spcAft>
              <a:buClr>
                <a:srgbClr val="000000"/>
              </a:buClr>
              <a:buFont typeface="Wingdings" pitchFamily="2" charset="2"/>
              <a:buChar char="Ø"/>
              <a:defRPr/>
            </a:pPr>
            <a:r>
              <a:rPr lang="en-US" sz="2800" kern="0" dirty="0">
                <a:latin typeface="Calibri"/>
                <a:ea typeface="Arial"/>
                <a:cs typeface="Arial"/>
                <a:sym typeface="Arial"/>
              </a:rPr>
              <a:t>Describe your digital deposit products and what you are doing to promote adoption?</a:t>
            </a:r>
            <a:endParaRPr lang="en-US" sz="2800" kern="0" dirty="0">
              <a:latin typeface="Calibri" panose="020F0502020204030204" pitchFamily="34" charset="0"/>
              <a:ea typeface="Arial"/>
              <a:cs typeface="Arial"/>
              <a:sym typeface="Arial"/>
            </a:endParaRPr>
          </a:p>
          <a:p>
            <a:pPr eaLnBrk="1" fontAlgn="auto" hangingPunct="1">
              <a:spcBef>
                <a:spcPts val="0"/>
              </a:spcBef>
              <a:spcAft>
                <a:spcPts val="0"/>
              </a:spcAft>
              <a:buClr>
                <a:srgbClr val="000000"/>
              </a:buClr>
              <a:buFont typeface="Arial"/>
              <a:buNone/>
              <a:defRPr/>
            </a:pPr>
            <a:endParaRPr lang="en-US" sz="2800" kern="0" dirty="0">
              <a:latin typeface="Calibri" panose="020F0502020204030204" pitchFamily="34" charset="0"/>
              <a:ea typeface="Arial"/>
              <a:cs typeface="Arial"/>
              <a:sym typeface="Arial"/>
            </a:endParaRPr>
          </a:p>
          <a:p>
            <a:pPr marL="285750" indent="-285750" eaLnBrk="1" fontAlgn="auto" hangingPunct="1">
              <a:spcBef>
                <a:spcPts val="0"/>
              </a:spcBef>
              <a:spcAft>
                <a:spcPts val="0"/>
              </a:spcAft>
              <a:buClr>
                <a:srgbClr val="000000"/>
              </a:buClr>
              <a:buFont typeface="Wingdings" pitchFamily="2" charset="2"/>
              <a:buChar char="Ø"/>
              <a:defRPr/>
            </a:pPr>
            <a:r>
              <a:rPr lang="en-US" sz="2800" kern="0" dirty="0">
                <a:latin typeface="Calibri"/>
                <a:ea typeface="Arial"/>
                <a:cs typeface="Arial"/>
                <a:sym typeface="Arial"/>
              </a:rPr>
              <a:t>What is driving your customers to adopt digital deposits and increase their deposit balances?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Google Shape;203;g19b4b019e43_0_22">
            <a:extLst>
              <a:ext uri="{FF2B5EF4-FFF2-40B4-BE49-F238E27FC236}">
                <a16:creationId xmlns:a16="http://schemas.microsoft.com/office/drawing/2014/main" id="{9178BFC8-9949-BD0A-755F-A9DEFBE90D72}"/>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Digital Borrowing Behavior</a:t>
            </a:r>
          </a:p>
        </p:txBody>
      </p:sp>
      <p:sp>
        <p:nvSpPr>
          <p:cNvPr id="103426" name="AutoShape 2">
            <a:extLst>
              <a:ext uri="{FF2B5EF4-FFF2-40B4-BE49-F238E27FC236}">
                <a16:creationId xmlns:a16="http://schemas.microsoft.com/office/drawing/2014/main" id="{516A63BA-452B-C72B-F88D-D8487C737563}"/>
              </a:ext>
            </a:extLst>
          </p:cNvPr>
          <p:cNvSpPr>
            <a:spLocks noChangeAspect="1" noChangeArrowheads="1"/>
          </p:cNvSpPr>
          <p:nvPr/>
        </p:nvSpPr>
        <p:spPr bwMode="auto">
          <a:xfrm>
            <a:off x="2667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a:p>
        </p:txBody>
      </p:sp>
      <p:sp>
        <p:nvSpPr>
          <p:cNvPr id="103427" name="TextBox 11">
            <a:extLst>
              <a:ext uri="{FF2B5EF4-FFF2-40B4-BE49-F238E27FC236}">
                <a16:creationId xmlns:a16="http://schemas.microsoft.com/office/drawing/2014/main" id="{8B0C8D76-9FAB-0D06-F6A1-812B33C0E67B}"/>
              </a:ext>
            </a:extLst>
          </p:cNvPr>
          <p:cNvSpPr txBox="1">
            <a:spLocks noChangeArrowheads="1"/>
          </p:cNvSpPr>
          <p:nvPr/>
        </p:nvSpPr>
        <p:spPr bwMode="auto">
          <a:xfrm>
            <a:off x="609600" y="1435100"/>
            <a:ext cx="106949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Font typeface="Wingdings" pitchFamily="2" charset="2"/>
              <a:buChar char="Ø"/>
            </a:pPr>
            <a:r>
              <a:rPr lang="en-US" altLang="en-US" sz="2800" dirty="0">
                <a:latin typeface="Calibri" panose="020F0502020204030204" pitchFamily="34" charset="0"/>
              </a:rPr>
              <a:t>What is driving the renewal of digital loans? </a:t>
            </a:r>
            <a:br>
              <a:rPr lang="en-US" altLang="en-US" sz="2800" dirty="0">
                <a:latin typeface="Calibri" panose="020F0502020204030204" pitchFamily="34" charset="0"/>
              </a:rPr>
            </a:br>
            <a:endParaRPr lang="en-US" altLang="en-US" sz="2800" dirty="0">
              <a:latin typeface="Calibri" panose="020F0502020204030204" pitchFamily="34" charset="0"/>
            </a:endParaRPr>
          </a:p>
          <a:p>
            <a:pPr eaLnBrk="1" hangingPunct="1">
              <a:buFont typeface="Wingdings" pitchFamily="2" charset="2"/>
              <a:buChar char="Ø"/>
            </a:pPr>
            <a:r>
              <a:rPr lang="en-US" altLang="en-US" sz="2800" dirty="0">
                <a:latin typeface="Calibri" panose="020F0502020204030204" pitchFamily="34" charset="0"/>
              </a:rPr>
              <a:t>What is driving the higher rate of renewals [or not] for digital loans? </a:t>
            </a:r>
          </a:p>
          <a:p>
            <a:pPr eaLnBrk="1" hangingPunct="1">
              <a:buFont typeface="Wingdings" pitchFamily="2" charset="2"/>
              <a:buChar char="Ø"/>
            </a:pPr>
            <a:endParaRPr lang="en-US" altLang="en-US" sz="2800" dirty="0">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9758A-C443-C17A-D433-47FE3F52D734}"/>
            </a:ext>
          </a:extLst>
        </p:cNvPr>
        <p:cNvGrpSpPr/>
        <p:nvPr/>
      </p:nvGrpSpPr>
      <p:grpSpPr>
        <a:xfrm>
          <a:off x="0" y="0"/>
          <a:ext cx="0" cy="0"/>
          <a:chOff x="0" y="0"/>
          <a:chExt cx="0" cy="0"/>
        </a:xfrm>
      </p:grpSpPr>
      <p:sp>
        <p:nvSpPr>
          <p:cNvPr id="74753" name="Google Shape;181;g15915369887_0_225">
            <a:extLst>
              <a:ext uri="{FF2B5EF4-FFF2-40B4-BE49-F238E27FC236}">
                <a16:creationId xmlns:a16="http://schemas.microsoft.com/office/drawing/2014/main" id="{25801A7B-C583-6C4B-8D95-C384E858CFCE}"/>
              </a:ext>
            </a:extLst>
          </p:cNvPr>
          <p:cNvSpPr txBox="1">
            <a:spLocks noGrp="1" noChangeArrowheads="1"/>
          </p:cNvSpPr>
          <p:nvPr>
            <p:ph type="title"/>
          </p:nvPr>
        </p:nvSpPr>
        <p:spPr>
          <a:xfrm>
            <a:off x="1154216" y="2303879"/>
            <a:ext cx="9007424" cy="1004888"/>
          </a:xfrm>
        </p:spPr>
        <p:txBody>
          <a:bodyPr/>
          <a:lstStyle/>
          <a:p>
            <a:pPr eaLnBrk="1" hangingPunct="1">
              <a:spcBef>
                <a:spcPct val="0"/>
              </a:spcBef>
              <a:spcAft>
                <a:spcPct val="0"/>
              </a:spcAft>
              <a:buClr>
                <a:srgbClr val="ED7700"/>
              </a:buClr>
              <a:buFont typeface="Arial" panose="020B0604020202020204" pitchFamily="34" charset="0"/>
              <a:buNone/>
            </a:pPr>
            <a:r>
              <a:rPr lang="en-US" altLang="en-US" dirty="0">
                <a:solidFill>
                  <a:srgbClr val="FFFFFF"/>
                </a:solidFill>
                <a:latin typeface="Arial" panose="020B0604020202020204" pitchFamily="34" charset="0"/>
                <a:cs typeface="Arial" panose="020B0604020202020204" pitchFamily="34" charset="0"/>
              </a:rPr>
              <a:t>Examples from Participants</a:t>
            </a:r>
          </a:p>
        </p:txBody>
      </p:sp>
    </p:spTree>
    <p:extLst>
      <p:ext uri="{BB962C8B-B14F-4D97-AF65-F5344CB8AC3E}">
        <p14:creationId xmlns:p14="http://schemas.microsoft.com/office/powerpoint/2010/main" val="1501160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Google Shape;216;p37">
            <a:extLst>
              <a:ext uri="{FF2B5EF4-FFF2-40B4-BE49-F238E27FC236}">
                <a16:creationId xmlns:a16="http://schemas.microsoft.com/office/drawing/2014/main" id="{67D51B3F-DA02-AD87-9269-F61D03A2F0A1}"/>
              </a:ext>
            </a:extLst>
          </p:cNvPr>
          <p:cNvSpPr txBox="1">
            <a:spLocks noChangeArrowheads="1"/>
          </p:cNvSpPr>
          <p:nvPr/>
        </p:nvSpPr>
        <p:spPr bwMode="auto">
          <a:xfrm>
            <a:off x="2119313" y="2430463"/>
            <a:ext cx="8229600"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FFFFFF"/>
              </a:buClr>
              <a:buSzPts val="6000"/>
              <a:buFont typeface="Arimo" panose="020B0604020202020204" pitchFamily="34" charset="0"/>
              <a:buNone/>
            </a:pPr>
            <a:r>
              <a:rPr lang="en-US" altLang="en-US" sz="6000" b="1">
                <a:solidFill>
                  <a:srgbClr val="FFFFFF"/>
                </a:solidFill>
                <a:latin typeface="Arimo" panose="020B0604020202020204" pitchFamily="34" charset="0"/>
                <a:sym typeface="Arimo" panose="020B0604020202020204" pitchFamily="34" charset="0"/>
              </a:rPr>
              <a:t>Thank you</a:t>
            </a:r>
            <a:endParaRPr lang="en-US" altLang="en-US"/>
          </a:p>
        </p:txBody>
      </p:sp>
      <p:sp>
        <p:nvSpPr>
          <p:cNvPr id="217" name="Google Shape;217;p37">
            <a:extLst>
              <a:ext uri="{FF2B5EF4-FFF2-40B4-BE49-F238E27FC236}">
                <a16:creationId xmlns:a16="http://schemas.microsoft.com/office/drawing/2014/main" id="{0949ABCD-77BD-7646-9342-5BD8C1FE5FF1}"/>
              </a:ext>
            </a:extLst>
          </p:cNvPr>
          <p:cNvSpPr txBox="1"/>
          <p:nvPr/>
        </p:nvSpPr>
        <p:spPr>
          <a:xfrm>
            <a:off x="6373813" y="2659063"/>
            <a:ext cx="8229600" cy="668337"/>
          </a:xfrm>
          <a:prstGeom prst="rect">
            <a:avLst/>
          </a:prstGeom>
          <a:noFill/>
          <a:ln>
            <a:noFill/>
          </a:ln>
        </p:spPr>
        <p:txBody>
          <a:bodyPr spcFirstLastPara="1" lIns="91425" tIns="45700" rIns="91425" bIns="45700"/>
          <a:lstStyle/>
          <a:p>
            <a:pPr eaLnBrk="1" fontAlgn="auto" hangingPunct="1">
              <a:spcBef>
                <a:spcPts val="0"/>
              </a:spcBef>
              <a:spcAft>
                <a:spcPts val="0"/>
              </a:spcAft>
              <a:buClr>
                <a:srgbClr val="FFFFFF"/>
              </a:buClr>
              <a:buSzPts val="2400"/>
              <a:buFont typeface="Arial"/>
              <a:buNone/>
              <a:defRPr/>
            </a:pPr>
            <a:r>
              <a:rPr lang="en-US" sz="2400" kern="0">
                <a:solidFill>
                  <a:srgbClr val="FFFFFF"/>
                </a:solidFill>
                <a:latin typeface="Helvetica Neue"/>
                <a:ea typeface="Helvetica Neue"/>
                <a:cs typeface="Helvetica Neue"/>
                <a:sym typeface="Helvetica Neue"/>
              </a:rPr>
              <a:t>To learn more, please visit </a:t>
            </a:r>
            <a:endParaRPr kern="0">
              <a:latin typeface="Arial"/>
              <a:ea typeface="Arial"/>
              <a:cs typeface="Arial"/>
              <a:sym typeface="Arial"/>
            </a:endParaRPr>
          </a:p>
          <a:p>
            <a:pPr eaLnBrk="1" fontAlgn="auto" hangingPunct="1">
              <a:spcBef>
                <a:spcPts val="480"/>
              </a:spcBef>
              <a:spcAft>
                <a:spcPts val="0"/>
              </a:spcAft>
              <a:buClr>
                <a:schemeClr val="accent4"/>
              </a:buClr>
              <a:buSzPts val="2400"/>
              <a:buFont typeface="Arial"/>
              <a:buNone/>
              <a:defRPr/>
            </a:pPr>
            <a:r>
              <a:rPr lang="en-US" sz="2400" kern="0">
                <a:solidFill>
                  <a:schemeClr val="accent4"/>
                </a:solidFill>
                <a:latin typeface="Helvetica Neue"/>
                <a:ea typeface="Helvetica Neue"/>
                <a:cs typeface="Helvetica Neue"/>
                <a:sym typeface="Helvetica Neue"/>
              </a:rPr>
              <a:t>www.cgap.org/microfinance</a:t>
            </a:r>
            <a:r>
              <a:rPr lang="en-US" sz="2400" kern="0">
                <a:solidFill>
                  <a:schemeClr val="accent3"/>
                </a:solidFill>
                <a:latin typeface="Helvetica Neue"/>
                <a:ea typeface="Helvetica Neue"/>
                <a:cs typeface="Helvetica Neue"/>
                <a:sym typeface="Helvetica Neue"/>
              </a:rPr>
              <a:t> </a:t>
            </a:r>
            <a:endParaRPr kern="0">
              <a:latin typeface="Arial"/>
              <a:ea typeface="Arial"/>
              <a:cs typeface="Arial"/>
              <a:sym typeface="Arial"/>
            </a:endParaRPr>
          </a:p>
          <a:p>
            <a:pPr eaLnBrk="1" fontAlgn="auto" hangingPunct="1">
              <a:spcBef>
                <a:spcPts val="640"/>
              </a:spcBef>
              <a:spcAft>
                <a:spcPts val="0"/>
              </a:spcAft>
              <a:buClr>
                <a:schemeClr val="accent1"/>
              </a:buClr>
              <a:buSzPts val="3200"/>
              <a:buFont typeface="Arial"/>
              <a:buNone/>
              <a:defRPr/>
            </a:pPr>
            <a:endParaRPr sz="3200" kern="0">
              <a:solidFill>
                <a:schemeClr val="accent1"/>
              </a:solidFill>
              <a:latin typeface="Arial"/>
              <a:ea typeface="Arial"/>
              <a:cs typeface="Arial"/>
              <a:sym typeface="Arial"/>
            </a:endParaRPr>
          </a:p>
          <a:p>
            <a:pPr eaLnBrk="1" fontAlgn="auto" hangingPunct="1">
              <a:spcBef>
                <a:spcPts val="640"/>
              </a:spcBef>
              <a:spcAft>
                <a:spcPts val="0"/>
              </a:spcAft>
              <a:buClr>
                <a:schemeClr val="accent1"/>
              </a:buClr>
              <a:buSzPts val="3200"/>
              <a:buFont typeface="Arial"/>
              <a:buNone/>
              <a:defRPr/>
            </a:pPr>
            <a:endParaRPr sz="3200" kern="0">
              <a:solidFill>
                <a:schemeClr val="accent1"/>
              </a:solidFill>
              <a:latin typeface="Arial"/>
              <a:ea typeface="Arial"/>
              <a:cs typeface="Arial"/>
              <a:sym typeface="Arial"/>
            </a:endParaRPr>
          </a:p>
        </p:txBody>
      </p:sp>
      <p:cxnSp>
        <p:nvCxnSpPr>
          <p:cNvPr id="109571" name="Google Shape;218;p37">
            <a:extLst>
              <a:ext uri="{FF2B5EF4-FFF2-40B4-BE49-F238E27FC236}">
                <a16:creationId xmlns:a16="http://schemas.microsoft.com/office/drawing/2014/main" id="{16257A30-05F7-3FCB-149C-720D5905A927}"/>
              </a:ext>
            </a:extLst>
          </p:cNvPr>
          <p:cNvCxnSpPr>
            <a:cxnSpLocks noChangeShapeType="1"/>
          </p:cNvCxnSpPr>
          <p:nvPr/>
        </p:nvCxnSpPr>
        <p:spPr bwMode="auto">
          <a:xfrm>
            <a:off x="6238875" y="2659063"/>
            <a:ext cx="0" cy="2709862"/>
          </a:xfrm>
          <a:prstGeom prst="straightConnector1">
            <a:avLst/>
          </a:prstGeom>
          <a:noFill/>
          <a:ln w="9525">
            <a:solidFill>
              <a:srgbClr val="FFFFFF"/>
            </a:solidFill>
            <a:round/>
            <a:headEnd type="none" w="sm" len="sm"/>
            <a:tailEnd type="none" w="sm" len="sm"/>
          </a:ln>
          <a:extLst>
            <a:ext uri="{909E8E84-426E-40DD-AFC4-6F175D3DCCD1}">
              <a14:hiddenFill xmlns:a14="http://schemas.microsoft.com/office/drawing/2010/main">
                <a:noFill/>
              </a14:hiddenFill>
            </a:ext>
          </a:extLst>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Google Shape;224;p40">
            <a:extLst>
              <a:ext uri="{FF2B5EF4-FFF2-40B4-BE49-F238E27FC236}">
                <a16:creationId xmlns:a16="http://schemas.microsoft.com/office/drawing/2014/main" id="{501B5DFE-4EB1-4D4E-3F7B-1E03E3FD6C51}"/>
              </a:ext>
            </a:extLst>
          </p:cNvPr>
          <p:cNvSpPr txBox="1">
            <a:spLocks noChangeArrowheads="1"/>
          </p:cNvSpPr>
          <p:nvPr/>
        </p:nvSpPr>
        <p:spPr bwMode="auto">
          <a:xfrm>
            <a:off x="10044113" y="6640513"/>
            <a:ext cx="34655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SzPts val="800"/>
            </a:pPr>
            <a:r>
              <a:rPr lang="en-US" altLang="en-US" sz="800">
                <a:solidFill>
                  <a:srgbClr val="BBB8B3"/>
                </a:solidFill>
              </a:rPr>
              <a:t>CGAP MEMBERS AS OF SEPTEMBER 2022</a:t>
            </a:r>
            <a:endParaRPr lang="en-US" altLang="en-US"/>
          </a:p>
        </p:txBody>
      </p:sp>
      <p:grpSp>
        <p:nvGrpSpPr>
          <p:cNvPr id="111618" name="Google Shape;225;p40">
            <a:extLst>
              <a:ext uri="{FF2B5EF4-FFF2-40B4-BE49-F238E27FC236}">
                <a16:creationId xmlns:a16="http://schemas.microsoft.com/office/drawing/2014/main" id="{31BA42A8-42C2-A507-42B4-8688542A3969}"/>
              </a:ext>
            </a:extLst>
          </p:cNvPr>
          <p:cNvGrpSpPr>
            <a:grpSpLocks/>
          </p:cNvGrpSpPr>
          <p:nvPr/>
        </p:nvGrpSpPr>
        <p:grpSpPr bwMode="auto">
          <a:xfrm>
            <a:off x="147638" y="1071563"/>
            <a:ext cx="11817350" cy="5414962"/>
            <a:chOff x="173298" y="1043607"/>
            <a:chExt cx="11816652" cy="5415177"/>
          </a:xfrm>
        </p:grpSpPr>
        <p:pic>
          <p:nvPicPr>
            <p:cNvPr id="111619" name="Google Shape;226;p40" descr="Netherlands logo">
              <a:extLst>
                <a:ext uri="{FF2B5EF4-FFF2-40B4-BE49-F238E27FC236}">
                  <a16:creationId xmlns:a16="http://schemas.microsoft.com/office/drawing/2014/main" id="{8A8C6938-E648-4E73-6FE7-EB93F724C13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012" y="4875490"/>
              <a:ext cx="1357355" cy="52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0" name="Google Shape;227;p40" descr="Gates Foundation logo">
              <a:extLst>
                <a:ext uri="{FF2B5EF4-FFF2-40B4-BE49-F238E27FC236}">
                  <a16:creationId xmlns:a16="http://schemas.microsoft.com/office/drawing/2014/main" id="{0E02FA80-CD9D-83EB-EAAF-1775F4AF42DE}"/>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1189" y="1164352"/>
              <a:ext cx="1333011" cy="329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1" name="Google Shape;228;p40" descr="SIDA logo">
              <a:extLst>
                <a:ext uri="{FF2B5EF4-FFF2-40B4-BE49-F238E27FC236}">
                  <a16:creationId xmlns:a16="http://schemas.microsoft.com/office/drawing/2014/main" id="{62CCE87E-DB6F-901F-3779-BBBD90FD07DD}"/>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7514" y="4982687"/>
              <a:ext cx="837756" cy="30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2" name="Google Shape;229;p40" descr="http://www.cgap.org/sites/default/files/Norad.gif">
              <a:extLst>
                <a:ext uri="{FF2B5EF4-FFF2-40B4-BE49-F238E27FC236}">
                  <a16:creationId xmlns:a16="http://schemas.microsoft.com/office/drawing/2014/main" id="{4BB3EDEE-E56D-809E-B18C-0012AE6192B8}"/>
                </a:ext>
              </a:extLst>
            </p:cNvPr>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394" y="6042998"/>
              <a:ext cx="839942" cy="35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3" name="Google Shape;230;p40" descr="Global Affairs Canada logo">
              <a:extLst>
                <a:ext uri="{FF2B5EF4-FFF2-40B4-BE49-F238E27FC236}">
                  <a16:creationId xmlns:a16="http://schemas.microsoft.com/office/drawing/2014/main" id="{6C401854-29DE-E0AF-A24F-24CA3B116479}"/>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34551" y="2128152"/>
              <a:ext cx="1347136" cy="25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4" name="Google Shape;231;p40" descr="UNCDF logo">
              <a:extLst>
                <a:ext uri="{FF2B5EF4-FFF2-40B4-BE49-F238E27FC236}">
                  <a16:creationId xmlns:a16="http://schemas.microsoft.com/office/drawing/2014/main" id="{523D292B-A918-5F1C-F710-469AE47F70F4}"/>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1771" y="5871354"/>
              <a:ext cx="548640" cy="584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5" name="Google Shape;232;p40" descr="KfW logo">
              <a:extLst>
                <a:ext uri="{FF2B5EF4-FFF2-40B4-BE49-F238E27FC236}">
                  <a16:creationId xmlns:a16="http://schemas.microsoft.com/office/drawing/2014/main" id="{A33E00BF-AB57-7E64-62CA-B4BB0343597D}"/>
                </a:ext>
              </a:extLst>
            </p:cNvPr>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8526" y="3892061"/>
              <a:ext cx="700387" cy="41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6" name="Google Shape;233;p40" descr="AfDB logo">
              <a:extLst>
                <a:ext uri="{FF2B5EF4-FFF2-40B4-BE49-F238E27FC236}">
                  <a16:creationId xmlns:a16="http://schemas.microsoft.com/office/drawing/2014/main" id="{C198B863-1499-2086-7099-AF8F74D0865F}"/>
                </a:ext>
              </a:extLst>
            </p:cNvPr>
            <p:cNvPicPr preferRelativeResize="0">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826" y="1064916"/>
              <a:ext cx="969323" cy="52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7" name="Google Shape;234;p40">
              <a:extLst>
                <a:ext uri="{FF2B5EF4-FFF2-40B4-BE49-F238E27FC236}">
                  <a16:creationId xmlns:a16="http://schemas.microsoft.com/office/drawing/2014/main" id="{E2B11F5E-7332-33FC-4007-E951F45D6DEA}"/>
                </a:ext>
              </a:extLst>
            </p:cNvPr>
            <p:cNvPicPr preferRelativeResize="0">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3298" y="4922765"/>
              <a:ext cx="1847696" cy="4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8" name="Google Shape;235;p40" descr="Luxembourg logo">
              <a:extLst>
                <a:ext uri="{FF2B5EF4-FFF2-40B4-BE49-F238E27FC236}">
                  <a16:creationId xmlns:a16="http://schemas.microsoft.com/office/drawing/2014/main" id="{F69D3170-07DD-3478-1A52-091EF33942EB}"/>
                </a:ext>
              </a:extLst>
            </p:cNvPr>
            <p:cNvPicPr preferRelativeResize="0">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73047" y="3918555"/>
              <a:ext cx="1578368" cy="3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9" name="Google Shape;236;p40" descr="FMO logo">
              <a:extLst>
                <a:ext uri="{FF2B5EF4-FFF2-40B4-BE49-F238E27FC236}">
                  <a16:creationId xmlns:a16="http://schemas.microsoft.com/office/drawing/2014/main" id="{05D84912-0626-B395-33CC-247D316DCE72}"/>
                </a:ext>
              </a:extLst>
            </p:cNvPr>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94053" y="4828190"/>
              <a:ext cx="614775" cy="6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0" name="Google Shape;237;p40" descr="USAID logo">
              <a:extLst>
                <a:ext uri="{FF2B5EF4-FFF2-40B4-BE49-F238E27FC236}">
                  <a16:creationId xmlns:a16="http://schemas.microsoft.com/office/drawing/2014/main" id="{1ACCB24D-0959-FD38-301A-5AEC1F91D017}"/>
                </a:ext>
              </a:extLst>
            </p:cNvPr>
            <p:cNvPicPr preferRelativeResize="0">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709790" y="5978554"/>
              <a:ext cx="1280160" cy="48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1" name="Google Shape;238;p40" descr="World Bank Logo">
              <a:extLst>
                <a:ext uri="{FF2B5EF4-FFF2-40B4-BE49-F238E27FC236}">
                  <a16:creationId xmlns:a16="http://schemas.microsoft.com/office/drawing/2014/main" id="{9DFAE51B-22BC-2802-2354-EFB880C6DE95}"/>
                </a:ext>
              </a:extLst>
            </p:cNvPr>
            <p:cNvPicPr preferRelativeResize="0">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56909" y="6075664"/>
              <a:ext cx="1418127" cy="28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2" name="Google Shape;239;p40" descr="UNDP logo">
              <a:extLst>
                <a:ext uri="{FF2B5EF4-FFF2-40B4-BE49-F238E27FC236}">
                  <a16:creationId xmlns:a16="http://schemas.microsoft.com/office/drawing/2014/main" id="{7E9DEF66-6086-5CDB-8D9F-80959849C87E}"/>
                </a:ext>
              </a:extLst>
            </p:cNvPr>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055984" y="5853467"/>
              <a:ext cx="298235" cy="602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3" name="Google Shape;240;p40" descr="IDB Lab">
              <a:extLst>
                <a:ext uri="{FF2B5EF4-FFF2-40B4-BE49-F238E27FC236}">
                  <a16:creationId xmlns:a16="http://schemas.microsoft.com/office/drawing/2014/main" id="{639A19F0-FF85-7689-2858-A6A03B04AE49}"/>
                </a:ext>
              </a:extLst>
            </p:cNvPr>
            <p:cNvPicPr preferRelativeResize="0">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389399" y="2047707"/>
              <a:ext cx="1532692" cy="427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4" name="Google Shape;241;p40" descr="A picture containing object&#10;&#10;Description generated with high confidence">
              <a:extLst>
                <a:ext uri="{FF2B5EF4-FFF2-40B4-BE49-F238E27FC236}">
                  <a16:creationId xmlns:a16="http://schemas.microsoft.com/office/drawing/2014/main" id="{4028E246-0842-58DA-B5CF-064856040579}"/>
                </a:ext>
              </a:extLst>
            </p:cNvPr>
            <p:cNvPicPr preferRelativeResize="0">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79680" y="4812358"/>
              <a:ext cx="1239646" cy="646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5" name="Google Shape;242;p40" descr="BMZ logo">
              <a:extLst>
                <a:ext uri="{FF2B5EF4-FFF2-40B4-BE49-F238E27FC236}">
                  <a16:creationId xmlns:a16="http://schemas.microsoft.com/office/drawing/2014/main" id="{60E36A68-2ECA-8CF3-0E70-177EB38A41A1}"/>
                </a:ext>
              </a:extLst>
            </p:cNvPr>
            <p:cNvPicPr preferRelativeResize="0">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41078" y="1998268"/>
              <a:ext cx="1201434" cy="58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6" name="Google Shape;243;p40" descr="Denmark logo">
              <a:extLst>
                <a:ext uri="{FF2B5EF4-FFF2-40B4-BE49-F238E27FC236}">
                  <a16:creationId xmlns:a16="http://schemas.microsoft.com/office/drawing/2014/main" id="{9D735E5F-3889-4580-418A-69F89F9698A8}"/>
                </a:ext>
              </a:extLst>
            </p:cNvPr>
            <p:cNvPicPr preferRelativeResize="0">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22967" y="1096555"/>
              <a:ext cx="1530396" cy="46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7" name="Google Shape;244;p40" descr="AFD logo">
              <a:extLst>
                <a:ext uri="{FF2B5EF4-FFF2-40B4-BE49-F238E27FC236}">
                  <a16:creationId xmlns:a16="http://schemas.microsoft.com/office/drawing/2014/main" id="{956AFD02-E63F-033C-4D32-D652EE3B4014}"/>
                </a:ext>
              </a:extLst>
            </p:cNvPr>
            <p:cNvPicPr preferRelativeResize="0">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554948" y="1055108"/>
              <a:ext cx="548442" cy="54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8" name="Google Shape;245;p40" descr="IFAD logo">
              <a:extLst>
                <a:ext uri="{FF2B5EF4-FFF2-40B4-BE49-F238E27FC236}">
                  <a16:creationId xmlns:a16="http://schemas.microsoft.com/office/drawing/2014/main" id="{7E0C8F77-32C3-2B5A-3310-F2F0D0672895}"/>
                </a:ext>
              </a:extLst>
            </p:cNvPr>
            <p:cNvPicPr preferRelativeResize="0">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153463" y="2899302"/>
              <a:ext cx="945000" cy="48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9" name="Google Shape;246;p40">
              <a:extLst>
                <a:ext uri="{FF2B5EF4-FFF2-40B4-BE49-F238E27FC236}">
                  <a16:creationId xmlns:a16="http://schemas.microsoft.com/office/drawing/2014/main" id="{A132AF51-3DBF-0253-35D7-D2FE45C25E33}"/>
                </a:ext>
              </a:extLst>
            </p:cNvPr>
            <p:cNvPicPr preferRelativeResize="0">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166990" y="3718836"/>
              <a:ext cx="822960" cy="76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0" name="Google Shape;247;p40" descr="http://www.cgap.org/sites/default/files/UKaid.jpeg">
              <a:extLst>
                <a:ext uri="{FF2B5EF4-FFF2-40B4-BE49-F238E27FC236}">
                  <a16:creationId xmlns:a16="http://schemas.microsoft.com/office/drawing/2014/main" id="{1141F5DB-463E-0086-A3FC-6F4946FC48C4}"/>
                </a:ext>
              </a:extLst>
            </p:cNvPr>
            <p:cNvPicPr preferRelativeResize="0">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30609" y="5942852"/>
              <a:ext cx="465589" cy="51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1" name="Google Shape;248;p40" descr="EU Flag">
              <a:extLst>
                <a:ext uri="{FF2B5EF4-FFF2-40B4-BE49-F238E27FC236}">
                  <a16:creationId xmlns:a16="http://schemas.microsoft.com/office/drawing/2014/main" id="{58C5963C-403E-F850-D29F-E762FD296854}"/>
                </a:ext>
              </a:extLst>
            </p:cNvPr>
            <p:cNvPicPr preferRelativeResize="0">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73195" y="2037753"/>
              <a:ext cx="561496" cy="37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2" name="Google Shape;249;p40" descr="IFC logo">
              <a:extLst>
                <a:ext uri="{FF2B5EF4-FFF2-40B4-BE49-F238E27FC236}">
                  <a16:creationId xmlns:a16="http://schemas.microsoft.com/office/drawing/2014/main" id="{76B9FA58-1CCC-0DC2-F164-47ECF29CD85D}"/>
                </a:ext>
              </a:extLst>
            </p:cNvPr>
            <p:cNvPicPr preferRelativeResize="0">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26671" y="3012952"/>
              <a:ext cx="1443039" cy="25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3" name="Google Shape;250;p40">
              <a:extLst>
                <a:ext uri="{FF2B5EF4-FFF2-40B4-BE49-F238E27FC236}">
                  <a16:creationId xmlns:a16="http://schemas.microsoft.com/office/drawing/2014/main" id="{C64411D6-C691-F980-CBF8-A7BB213ACCD3}"/>
                </a:ext>
              </a:extLst>
            </p:cNvPr>
            <p:cNvPicPr preferRelativeResize="0">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082216" y="2984308"/>
              <a:ext cx="1279456" cy="31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4" name="Google Shape;251;p40" descr="EIB logo">
              <a:extLst>
                <a:ext uri="{FF2B5EF4-FFF2-40B4-BE49-F238E27FC236}">
                  <a16:creationId xmlns:a16="http://schemas.microsoft.com/office/drawing/2014/main" id="{10916AB3-111B-E38C-43A9-4730826572BC}"/>
                </a:ext>
              </a:extLst>
            </p:cNvPr>
            <p:cNvPicPr preferRelativeResize="0">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942404" y="2099514"/>
              <a:ext cx="890961" cy="37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5" name="Google Shape;252;p40" descr="IKFU Logo">
              <a:extLst>
                <a:ext uri="{FF2B5EF4-FFF2-40B4-BE49-F238E27FC236}">
                  <a16:creationId xmlns:a16="http://schemas.microsoft.com/office/drawing/2014/main" id="{86CEEBE9-DF70-6C21-7B6B-A27731C83805}"/>
                </a:ext>
              </a:extLst>
            </p:cNvPr>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06996" y="3032282"/>
              <a:ext cx="1435922" cy="21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6" name="Google Shape;253;p40" descr="GIZ logo">
              <a:extLst>
                <a:ext uri="{FF2B5EF4-FFF2-40B4-BE49-F238E27FC236}">
                  <a16:creationId xmlns:a16="http://schemas.microsoft.com/office/drawing/2014/main" id="{914A2A2B-F4B9-99D1-E8D9-487603F7D1EC}"/>
                </a:ext>
              </a:extLst>
            </p:cNvPr>
            <p:cNvPicPr preferRelativeResize="0">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250225" y="2038024"/>
              <a:ext cx="576613" cy="49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7" name="Google Shape;254;p40" descr="Swiss Agency for Development">
              <a:extLst>
                <a:ext uri="{FF2B5EF4-FFF2-40B4-BE49-F238E27FC236}">
                  <a16:creationId xmlns:a16="http://schemas.microsoft.com/office/drawing/2014/main" id="{B2B74E83-6F95-1AEE-7423-4AB8962BEABE}"/>
                </a:ext>
              </a:extLst>
            </p:cNvPr>
            <p:cNvPicPr preferRelativeResize="0">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863954" y="4898887"/>
              <a:ext cx="1047853" cy="47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8" name="Google Shape;255;p40">
              <a:extLst>
                <a:ext uri="{FF2B5EF4-FFF2-40B4-BE49-F238E27FC236}">
                  <a16:creationId xmlns:a16="http://schemas.microsoft.com/office/drawing/2014/main" id="{9085C598-67ED-BF88-D00A-BF9F5545A7B7}"/>
                </a:ext>
              </a:extLst>
            </p:cNvPr>
            <p:cNvPicPr preferRelativeResize="0">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383740" y="3992439"/>
              <a:ext cx="1554480" cy="21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49" name="Google Shape;256;p40" descr="Japan flag">
              <a:extLst>
                <a:ext uri="{FF2B5EF4-FFF2-40B4-BE49-F238E27FC236}">
                  <a16:creationId xmlns:a16="http://schemas.microsoft.com/office/drawing/2014/main" id="{E4538C62-9263-C17D-3E28-D5008A81FA71}"/>
                </a:ext>
              </a:extLst>
            </p:cNvPr>
            <p:cNvPicPr preferRelativeResize="0">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9345425" y="2917668"/>
              <a:ext cx="759671" cy="497874"/>
            </a:xfrm>
            <a:prstGeom prst="rect">
              <a:avLst/>
            </a:prstGeom>
            <a:noFill/>
            <a:ln w="9525">
              <a:solidFill>
                <a:srgbClr val="FFFFFF"/>
              </a:solidFill>
              <a:round/>
              <a:headEnd type="none" w="sm" len="sm"/>
              <a:tailEnd type="none" w="sm" len="sm"/>
            </a:ln>
            <a:extLst>
              <a:ext uri="{909E8E84-426E-40DD-AFC4-6F175D3DCCD1}">
                <a14:hiddenFill xmlns:a14="http://schemas.microsoft.com/office/drawing/2010/main">
                  <a:solidFill>
                    <a:srgbClr val="FFFFFF"/>
                  </a:solidFill>
                </a14:hiddenFill>
              </a:ext>
            </a:extLst>
          </p:spPr>
        </p:pic>
        <p:pic>
          <p:nvPicPr>
            <p:cNvPr id="111650" name="Google Shape;257;p40">
              <a:extLst>
                <a:ext uri="{FF2B5EF4-FFF2-40B4-BE49-F238E27FC236}">
                  <a16:creationId xmlns:a16="http://schemas.microsoft.com/office/drawing/2014/main" id="{CF3515A0-B1C7-317A-5E74-D3BF72E38A01}"/>
                </a:ext>
              </a:extLst>
            </p:cNvPr>
            <p:cNvPicPr preferRelativeResize="0">
              <a:picLocks noChangeAspect="1" noChangeArrowheads="1"/>
            </p:cNvPicPr>
            <p:nvPr/>
          </p:nvPicPr>
          <p:blipFill>
            <a:blip r:embed="rId34">
              <a:extLst>
                <a:ext uri="{28A0092B-C50C-407E-A947-70E740481C1C}">
                  <a14:useLocalDpi xmlns:a14="http://schemas.microsoft.com/office/drawing/2010/main" val="0"/>
                </a:ext>
              </a:extLst>
            </a:blip>
            <a:srcRect l="17851" t="20248" r="17178" b="20615"/>
            <a:stretch>
              <a:fillRect/>
            </a:stretch>
          </p:blipFill>
          <p:spPr bwMode="auto">
            <a:xfrm>
              <a:off x="11088847" y="2930474"/>
              <a:ext cx="822960" cy="42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51" name="Google Shape;258;p40" descr="A picture containing night sky&#10;&#10;Description automatically generated">
              <a:extLst>
                <a:ext uri="{FF2B5EF4-FFF2-40B4-BE49-F238E27FC236}">
                  <a16:creationId xmlns:a16="http://schemas.microsoft.com/office/drawing/2014/main" id="{43218C8F-3685-03F6-8D7A-A14278203796}"/>
                </a:ext>
              </a:extLst>
            </p:cNvPr>
            <p:cNvPicPr preferRelativeResize="0">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8186242" y="3965638"/>
              <a:ext cx="1645920" cy="27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52" name="Google Shape;259;p40" descr="Logo, company name&#10;&#10;Description automatically generated">
              <a:extLst>
                <a:ext uri="{FF2B5EF4-FFF2-40B4-BE49-F238E27FC236}">
                  <a16:creationId xmlns:a16="http://schemas.microsoft.com/office/drawing/2014/main" id="{FB30ED33-EFA7-24A6-958B-AE6FE2DF04ED}"/>
                </a:ext>
              </a:extLst>
            </p:cNvPr>
            <p:cNvPicPr preferRelativeResize="0">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7231999" y="1043607"/>
              <a:ext cx="1693168" cy="57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Google Shape;194;p12">
            <a:extLst>
              <a:ext uri="{FF2B5EF4-FFF2-40B4-BE49-F238E27FC236}">
                <a16:creationId xmlns:a16="http://schemas.microsoft.com/office/drawing/2014/main" id="{04C163AB-2B58-DC01-9159-1F45727A1AC6}"/>
              </a:ext>
            </a:extLst>
          </p:cNvPr>
          <p:cNvSpPr txBox="1">
            <a:spLocks noGrp="1" noChangeArrowheads="1"/>
          </p:cNvSpPr>
          <p:nvPr>
            <p:ph type="title"/>
          </p:nvPr>
        </p:nvSpPr>
        <p:spPr>
          <a:xfrm>
            <a:off x="609600" y="330200"/>
            <a:ext cx="11053763" cy="1146175"/>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Implementation lessons: what we have learned about building a business intelligence practice</a:t>
            </a:r>
          </a:p>
        </p:txBody>
      </p:sp>
      <p:sp>
        <p:nvSpPr>
          <p:cNvPr id="11" name="Google Shape;184;g19b4b019e43_0_71">
            <a:extLst>
              <a:ext uri="{FF2B5EF4-FFF2-40B4-BE49-F238E27FC236}">
                <a16:creationId xmlns:a16="http://schemas.microsoft.com/office/drawing/2014/main" id="{EC3F0721-AACF-E0F0-A65B-CDDD8F3FA2A0}"/>
              </a:ext>
            </a:extLst>
          </p:cNvPr>
          <p:cNvSpPr txBox="1"/>
          <p:nvPr/>
        </p:nvSpPr>
        <p:spPr>
          <a:xfrm>
            <a:off x="609600" y="1773238"/>
            <a:ext cx="11168063" cy="4205287"/>
          </a:xfrm>
          <a:prstGeom prst="rect">
            <a:avLst/>
          </a:prstGeom>
          <a:noFill/>
          <a:ln>
            <a:noFill/>
          </a:ln>
        </p:spPr>
        <p:txBody>
          <a:bodyPr spcFirstLastPara="1" lIns="91425" tIns="91425" rIns="91425" bIns="91425" anchor="ctr"/>
          <a:lstStyle/>
          <a:p>
            <a:pPr marL="76200" eaLnBrk="1" fontAlgn="auto" hangingPunct="1">
              <a:lnSpc>
                <a:spcPct val="114999"/>
              </a:lnSpc>
              <a:spcBef>
                <a:spcPts val="0"/>
              </a:spcBef>
              <a:spcAft>
                <a:spcPts val="0"/>
              </a:spcAft>
              <a:buClr>
                <a:srgbClr val="000000"/>
              </a:buClr>
              <a:buFont typeface="Arial"/>
              <a:buNone/>
              <a:defRPr/>
            </a:pPr>
            <a:r>
              <a:rPr lang="en-US" sz="2400" kern="0" dirty="0">
                <a:latin typeface="Arial"/>
                <a:ea typeface="Arial"/>
                <a:cs typeface="Arial"/>
                <a:sym typeface="Arial"/>
              </a:rPr>
              <a:t>Our completion rate suggests that there are challenges to building a business intelligence practice.  We could explore what works and what doesn't.  </a:t>
            </a:r>
          </a:p>
          <a:p>
            <a:pPr marL="76200" eaLnBrk="1" fontAlgn="auto" hangingPunct="1">
              <a:lnSpc>
                <a:spcPct val="114999"/>
              </a:lnSpc>
              <a:spcBef>
                <a:spcPts val="0"/>
              </a:spcBef>
              <a:spcAft>
                <a:spcPts val="0"/>
              </a:spcAft>
              <a:buClr>
                <a:srgbClr val="000000"/>
              </a:buClr>
              <a:buFont typeface="Arial"/>
              <a:buNone/>
              <a:defRPr/>
            </a:pPr>
            <a:r>
              <a:rPr lang="en-US" sz="2400" kern="0" dirty="0">
                <a:latin typeface="Arial"/>
                <a:ea typeface="Arial"/>
                <a:cs typeface="Arial"/>
                <a:sym typeface="Arial"/>
              </a:rPr>
              <a:t>For example:</a:t>
            </a:r>
          </a:p>
          <a:p>
            <a:pPr marL="76200" eaLnBrk="1" fontAlgn="auto" hangingPunct="1">
              <a:lnSpc>
                <a:spcPct val="114999"/>
              </a:lnSpc>
              <a:spcBef>
                <a:spcPts val="0"/>
              </a:spcBef>
              <a:spcAft>
                <a:spcPts val="0"/>
              </a:spcAft>
              <a:buClr>
                <a:srgbClr val="000000"/>
              </a:buClr>
              <a:buFont typeface="Arial"/>
              <a:buNone/>
              <a:defRPr/>
            </a:pPr>
            <a:endParaRPr lang="en-US" sz="2400" kern="0" dirty="0">
              <a:latin typeface="Arial"/>
              <a:ea typeface="Arial"/>
              <a:cs typeface="Arial"/>
              <a:sym typeface="Arial"/>
            </a:endParaRP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Core banking systems that do not store data easily extracted and warehoused</a:t>
            </a: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Benefits of different data visualization tools</a:t>
            </a: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Issues with local and cloud-based server environments</a:t>
            </a: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Skills required</a:t>
            </a: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Management leadership</a:t>
            </a:r>
          </a:p>
          <a:p>
            <a:pPr marL="419100" indent="-342900" eaLnBrk="1" fontAlgn="auto" hangingPunct="1">
              <a:lnSpc>
                <a:spcPct val="114999"/>
              </a:lnSpc>
              <a:spcBef>
                <a:spcPts val="0"/>
              </a:spcBef>
              <a:spcAft>
                <a:spcPts val="0"/>
              </a:spcAft>
              <a:buClr>
                <a:srgbClr val="000000"/>
              </a:buClr>
              <a:buFont typeface="Wingdings"/>
              <a:buChar char="Ø"/>
              <a:defRPr/>
            </a:pPr>
            <a:r>
              <a:rPr lang="en-US" sz="2400" kern="0" dirty="0">
                <a:latin typeface="Arial"/>
                <a:ea typeface="Arial"/>
                <a:cs typeface="Arial"/>
                <a:sym typeface="Arial"/>
              </a:rPr>
              <a:t>Change management issues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Google Shape;189;g1cb5c59a2a2_0_1">
            <a:extLst>
              <a:ext uri="{FF2B5EF4-FFF2-40B4-BE49-F238E27FC236}">
                <a16:creationId xmlns:a16="http://schemas.microsoft.com/office/drawing/2014/main" id="{5F3A1080-B8A9-011A-F673-56C2F69F38C9}"/>
              </a:ext>
            </a:extLst>
          </p:cNvPr>
          <p:cNvSpPr txBox="1">
            <a:spLocks noGrp="1" noChangeArrowheads="1"/>
          </p:cNvSpPr>
          <p:nvPr>
            <p:ph type="title"/>
          </p:nvPr>
        </p:nvSpPr>
        <p:spPr>
          <a:xfrm>
            <a:off x="609600" y="2649538"/>
            <a:ext cx="10972800" cy="779462"/>
          </a:xfrm>
        </p:spPr>
        <p:txBody>
          <a:bodyPr/>
          <a:lstStyle/>
          <a:p>
            <a:pPr eaLnBrk="1" hangingPunct="1">
              <a:spcBef>
                <a:spcPct val="0"/>
              </a:spcBef>
              <a:spcAft>
                <a:spcPct val="0"/>
              </a:spcAft>
              <a:buClr>
                <a:srgbClr val="FFFFFF"/>
              </a:buClr>
              <a:buFont typeface="Arial" panose="020B0604020202020204" pitchFamily="34" charset="0"/>
              <a:buNone/>
            </a:pPr>
            <a:r>
              <a:rPr lang="en-US" altLang="en-US">
                <a:solidFill>
                  <a:srgbClr val="FFFFFF"/>
                </a:solidFill>
                <a:latin typeface="Arial" panose="020B0604020202020204" pitchFamily="34" charset="0"/>
                <a:cs typeface="Arial" panose="020B0604020202020204" pitchFamily="34" charset="0"/>
              </a:rPr>
              <a:t>Methodology</a:t>
            </a:r>
          </a:p>
        </p:txBody>
      </p:sp>
      <p:sp>
        <p:nvSpPr>
          <p:cNvPr id="190" name="Google Shape;190;g1cb5c59a2a2_0_1">
            <a:extLst>
              <a:ext uri="{FF2B5EF4-FFF2-40B4-BE49-F238E27FC236}">
                <a16:creationId xmlns:a16="http://schemas.microsoft.com/office/drawing/2014/main" id="{ADAF93F5-505D-0303-A6CF-9A8DB881E006}"/>
              </a:ext>
            </a:extLst>
          </p:cNvPr>
          <p:cNvSpPr txBox="1">
            <a:spLocks noGrp="1"/>
          </p:cNvSpPr>
          <p:nvPr>
            <p:ph type="body" idx="1"/>
          </p:nvPr>
        </p:nvSpPr>
        <p:spPr>
          <a:xfrm>
            <a:off x="609600" y="3636963"/>
            <a:ext cx="10972800" cy="668337"/>
          </a:xfrm>
        </p:spPr>
        <p:txBody>
          <a:bodyPr/>
          <a:lstStyle/>
          <a:p>
            <a:pPr marL="0" indent="0" eaLnBrk="1" fontAlgn="auto" hangingPunct="1">
              <a:spcBef>
                <a:spcPts val="0"/>
              </a:spcBef>
              <a:buClr>
                <a:schemeClr val="accent1"/>
              </a:buClr>
              <a:buFont typeface="Arial"/>
              <a:buNone/>
              <a:defRPr/>
            </a:pPr>
            <a:r>
              <a:rPr lang="en-US" sz="2300">
                <a:sym typeface="Arial"/>
              </a:rPr>
              <a:t>How will we interpret our findings?</a:t>
            </a:r>
            <a:endParaRPr lang="en-US">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Google Shape;193;p12">
            <a:extLst>
              <a:ext uri="{FF2B5EF4-FFF2-40B4-BE49-F238E27FC236}">
                <a16:creationId xmlns:a16="http://schemas.microsoft.com/office/drawing/2014/main" id="{886F8752-314E-34C3-1718-AC0387F7690E}"/>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15E7CEC3-5B5A-9844-B723-9284FCF57DBD}" type="slidenum">
              <a:rPr lang="en-US" altLang="en-US" sz="1000">
                <a:solidFill>
                  <a:srgbClr val="191B1B"/>
                </a:solidFill>
              </a:rPr>
              <a:pPr/>
              <a:t>6</a:t>
            </a:fld>
            <a:endParaRPr lang="en-US" altLang="en-US" sz="1000">
              <a:solidFill>
                <a:srgbClr val="191B1B"/>
              </a:solidFill>
            </a:endParaRPr>
          </a:p>
        </p:txBody>
      </p:sp>
      <p:sp>
        <p:nvSpPr>
          <p:cNvPr id="43010" name="Google Shape;194;p12">
            <a:extLst>
              <a:ext uri="{FF2B5EF4-FFF2-40B4-BE49-F238E27FC236}">
                <a16:creationId xmlns:a16="http://schemas.microsoft.com/office/drawing/2014/main" id="{B888F601-189D-B409-32C1-1779C2D4F9E6}"/>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Methodology Considerations</a:t>
            </a:r>
          </a:p>
        </p:txBody>
      </p:sp>
      <p:sp>
        <p:nvSpPr>
          <p:cNvPr id="4" name="Google Shape;184;g19b4b019e43_0_71">
            <a:extLst>
              <a:ext uri="{FF2B5EF4-FFF2-40B4-BE49-F238E27FC236}">
                <a16:creationId xmlns:a16="http://schemas.microsoft.com/office/drawing/2014/main" id="{0FA0D4B0-8F48-5A22-1F65-E668889790E3}"/>
              </a:ext>
            </a:extLst>
          </p:cNvPr>
          <p:cNvSpPr txBox="1"/>
          <p:nvPr/>
        </p:nvSpPr>
        <p:spPr>
          <a:xfrm>
            <a:off x="1427163" y="1135063"/>
            <a:ext cx="9342437" cy="4587875"/>
          </a:xfrm>
          <a:prstGeom prst="rect">
            <a:avLst/>
          </a:prstGeom>
          <a:noFill/>
          <a:ln>
            <a:noFill/>
          </a:ln>
        </p:spPr>
        <p:txBody>
          <a:bodyPr spcFirstLastPara="1" lIns="91425" tIns="91425" rIns="91425" bIns="91425" anchor="ctr"/>
          <a:lstStyle/>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400" kern="0">
                <a:solidFill>
                  <a:schemeClr val="dk2"/>
                </a:solidFill>
                <a:latin typeface="Arial"/>
                <a:ea typeface="Arial"/>
                <a:cs typeface="Arial"/>
                <a:sym typeface="Arial"/>
              </a:rPr>
              <a:t>We are formulating data-informed hypothesis</a:t>
            </a:r>
          </a:p>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400" kern="0">
                <a:solidFill>
                  <a:schemeClr val="dk2"/>
                </a:solidFill>
                <a:latin typeface="Arial"/>
                <a:ea typeface="Arial"/>
                <a:cs typeface="Arial"/>
                <a:sym typeface="Arial"/>
              </a:rPr>
              <a:t>We will be careful about what is a cause and what is effect …</a:t>
            </a:r>
            <a:br>
              <a:rPr lang="en-US" sz="2400" kern="0">
                <a:solidFill>
                  <a:schemeClr val="dk2"/>
                </a:solidFill>
                <a:latin typeface="Arial"/>
                <a:ea typeface="Arial"/>
                <a:cs typeface="Arial"/>
                <a:sym typeface="Arial"/>
              </a:rPr>
            </a:br>
            <a:r>
              <a:rPr lang="en-US" sz="2400" kern="0">
                <a:solidFill>
                  <a:schemeClr val="dk2"/>
                </a:solidFill>
                <a:latin typeface="Arial"/>
                <a:ea typeface="Arial"/>
                <a:cs typeface="Arial"/>
                <a:sym typeface="Arial"/>
              </a:rPr>
              <a:t>for example:</a:t>
            </a:r>
          </a:p>
          <a:p>
            <a:pPr marL="1033463" lvl="4" indent="-342900" algn="just" eaLnBrk="1" fontAlgn="auto" hangingPunct="1">
              <a:lnSpc>
                <a:spcPct val="114999"/>
              </a:lnSpc>
              <a:spcBef>
                <a:spcPts val="0"/>
              </a:spcBef>
              <a:spcAft>
                <a:spcPts val="0"/>
              </a:spcAft>
              <a:buClr>
                <a:srgbClr val="000000"/>
              </a:buClr>
              <a:buSzPts val="2400"/>
              <a:buFont typeface="Wingdings" panose="05000000000000000000" pitchFamily="2" charset="2"/>
              <a:buChar char="Ø"/>
              <a:defRPr/>
            </a:pPr>
            <a:r>
              <a:rPr lang="en-US" sz="2400" kern="0">
                <a:solidFill>
                  <a:schemeClr val="dk2"/>
                </a:solidFill>
                <a:latin typeface="Arial"/>
                <a:ea typeface="Arial"/>
                <a:cs typeface="Arial"/>
                <a:sym typeface="Arial"/>
              </a:rPr>
              <a:t>are our digital customers more active because of the digital products and channels, or</a:t>
            </a:r>
          </a:p>
          <a:p>
            <a:pPr marL="1033463" lvl="4" indent="-342900" algn="just" eaLnBrk="1" fontAlgn="auto" hangingPunct="1">
              <a:lnSpc>
                <a:spcPct val="114999"/>
              </a:lnSpc>
              <a:spcBef>
                <a:spcPts val="0"/>
              </a:spcBef>
              <a:spcAft>
                <a:spcPts val="0"/>
              </a:spcAft>
              <a:buClr>
                <a:srgbClr val="000000"/>
              </a:buClr>
              <a:buSzPts val="2400"/>
              <a:buFont typeface="Wingdings" panose="05000000000000000000" pitchFamily="2" charset="2"/>
              <a:buChar char="Ø"/>
              <a:defRPr/>
            </a:pPr>
            <a:r>
              <a:rPr lang="en-US" sz="2400" kern="0">
                <a:solidFill>
                  <a:schemeClr val="dk2"/>
                </a:solidFill>
                <a:latin typeface="Arial"/>
                <a:ea typeface="Arial"/>
                <a:cs typeface="Arial"/>
                <a:sym typeface="Arial"/>
              </a:rPr>
              <a:t>did our more active customers simply adopt the new digital products and channels?</a:t>
            </a:r>
          </a:p>
          <a:p>
            <a:pPr marL="457200" indent="-381000" algn="just" eaLnBrk="1" fontAlgn="auto" hangingPunct="1">
              <a:lnSpc>
                <a:spcPct val="114999"/>
              </a:lnSpc>
              <a:spcBef>
                <a:spcPts val="0"/>
              </a:spcBef>
              <a:spcAft>
                <a:spcPts val="0"/>
              </a:spcAft>
              <a:buClr>
                <a:srgbClr val="000000"/>
              </a:buClr>
              <a:buSzPts val="2400"/>
              <a:buFont typeface="Arial"/>
              <a:buChar char="●"/>
              <a:defRPr/>
            </a:pPr>
            <a:r>
              <a:rPr lang="en-US" sz="2400" kern="0">
                <a:solidFill>
                  <a:schemeClr val="dk2"/>
                </a:solidFill>
                <a:latin typeface="Arial"/>
                <a:ea typeface="Arial"/>
                <a:cs typeface="Arial"/>
                <a:sym typeface="Arial"/>
              </a:rPr>
              <a:t>Our insights are limited by our definitions of digital</a:t>
            </a:r>
          </a:p>
          <a:p>
            <a:pPr marL="457200" indent="-381000" algn="just" eaLnBrk="1" fontAlgn="auto" hangingPunct="1">
              <a:lnSpc>
                <a:spcPct val="114999"/>
              </a:lnSpc>
              <a:spcBef>
                <a:spcPts val="0"/>
              </a:spcBef>
              <a:spcAft>
                <a:spcPts val="0"/>
              </a:spcAft>
              <a:buClr>
                <a:srgbClr val="000000"/>
              </a:buClr>
              <a:buSzPts val="2400"/>
              <a:buFont typeface="Arial,Sans-Serif"/>
              <a:buChar char="●"/>
              <a:defRPr/>
            </a:pPr>
            <a:r>
              <a:rPr lang="en-US" sz="2400" kern="0">
                <a:solidFill>
                  <a:schemeClr val="dk2"/>
                </a:solidFill>
                <a:latin typeface="Arial"/>
                <a:ea typeface="Arial"/>
                <a:cs typeface="Arial"/>
                <a:sym typeface="Arial"/>
              </a:rPr>
              <a:t>We will watch out for data anomalies</a:t>
            </a:r>
          </a:p>
          <a:p>
            <a:pPr marL="76200" algn="just" eaLnBrk="1" fontAlgn="auto" hangingPunct="1">
              <a:lnSpc>
                <a:spcPct val="114999"/>
              </a:lnSpc>
              <a:spcBef>
                <a:spcPts val="0"/>
              </a:spcBef>
              <a:spcAft>
                <a:spcPts val="0"/>
              </a:spcAft>
              <a:buClr>
                <a:srgbClr val="000000"/>
              </a:buClr>
              <a:buSzPts val="2400"/>
              <a:buFont typeface="Arial"/>
              <a:buNone/>
              <a:defRPr/>
            </a:pPr>
            <a:endParaRPr lang="en-US" sz="2400" kern="0">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Google Shape;193;p12">
            <a:extLst>
              <a:ext uri="{FF2B5EF4-FFF2-40B4-BE49-F238E27FC236}">
                <a16:creationId xmlns:a16="http://schemas.microsoft.com/office/drawing/2014/main" id="{3C4102C2-1D55-17B7-0747-ECF305A14F5C}"/>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19B095EA-C486-E340-BF61-1BD7627542E5}" type="slidenum">
              <a:rPr lang="en-US" altLang="en-US" sz="1000">
                <a:solidFill>
                  <a:srgbClr val="191B1B"/>
                </a:solidFill>
              </a:rPr>
              <a:pPr/>
              <a:t>7</a:t>
            </a:fld>
            <a:endParaRPr lang="en-US" altLang="en-US" sz="1000">
              <a:solidFill>
                <a:srgbClr val="191B1B"/>
              </a:solidFill>
            </a:endParaRPr>
          </a:p>
        </p:txBody>
      </p:sp>
      <p:sp>
        <p:nvSpPr>
          <p:cNvPr id="47106" name="Google Shape;194;p12">
            <a:extLst>
              <a:ext uri="{FF2B5EF4-FFF2-40B4-BE49-F238E27FC236}">
                <a16:creationId xmlns:a16="http://schemas.microsoft.com/office/drawing/2014/main" id="{7D6902B0-3A70-2E9A-2181-6F80D19BA08C}"/>
              </a:ext>
            </a:extLst>
          </p:cNvPr>
          <p:cNvSpPr txBox="1">
            <a:spLocks noGrp="1" noChangeArrowheads="1"/>
          </p:cNvSpPr>
          <p:nvPr>
            <p:ph type="title"/>
          </p:nvPr>
        </p:nvSpPr>
        <p:spPr>
          <a:xfrm>
            <a:off x="609600" y="330200"/>
            <a:ext cx="6527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Data Consistency</a:t>
            </a:r>
          </a:p>
        </p:txBody>
      </p:sp>
      <p:pic>
        <p:nvPicPr>
          <p:cNvPr id="47107" name="Picture 6" descr="Chart&#10;&#10;Description automatically generated">
            <a:extLst>
              <a:ext uri="{FF2B5EF4-FFF2-40B4-BE49-F238E27FC236}">
                <a16:creationId xmlns:a16="http://schemas.microsoft.com/office/drawing/2014/main" id="{9B27795D-EB24-4DC9-FB60-600F26396E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977"/>
          <a:stretch>
            <a:fillRect/>
          </a:stretch>
        </p:blipFill>
        <p:spPr bwMode="auto">
          <a:xfrm>
            <a:off x="438150" y="2271713"/>
            <a:ext cx="6251575"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7" descr="Chart, bar chart&#10;&#10;Description automatically generated">
            <a:extLst>
              <a:ext uri="{FF2B5EF4-FFF2-40B4-BE49-F238E27FC236}">
                <a16:creationId xmlns:a16="http://schemas.microsoft.com/office/drawing/2014/main" id="{F6DF2098-9575-A547-53B2-0CEEBDFE39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7713" y="330200"/>
            <a:ext cx="4845050" cy="299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8" descr="Chart, bar chart&#10;&#10;Description automatically generated">
            <a:extLst>
              <a:ext uri="{FF2B5EF4-FFF2-40B4-BE49-F238E27FC236}">
                <a16:creationId xmlns:a16="http://schemas.microsoft.com/office/drawing/2014/main" id="{EE5C3796-F9DA-CA20-E386-C7305F9D1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85038" y="3532188"/>
            <a:ext cx="4611687"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a:extLst>
              <a:ext uri="{FF2B5EF4-FFF2-40B4-BE49-F238E27FC236}">
                <a16:creationId xmlns:a16="http://schemas.microsoft.com/office/drawing/2014/main" id="{CA4F18F7-5EE5-7AC9-14A9-1C8844AF8EFB}"/>
              </a:ext>
            </a:extLst>
          </p:cNvPr>
          <p:cNvSpPr/>
          <p:nvPr/>
        </p:nvSpPr>
        <p:spPr>
          <a:xfrm>
            <a:off x="11356975" y="4222750"/>
            <a:ext cx="396875" cy="37623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Oval 3">
            <a:extLst>
              <a:ext uri="{FF2B5EF4-FFF2-40B4-BE49-F238E27FC236}">
                <a16:creationId xmlns:a16="http://schemas.microsoft.com/office/drawing/2014/main" id="{F31EED2C-3ABE-7269-14C2-E6ABBFBA4B6B}"/>
              </a:ext>
            </a:extLst>
          </p:cNvPr>
          <p:cNvSpPr/>
          <p:nvPr/>
        </p:nvSpPr>
        <p:spPr>
          <a:xfrm>
            <a:off x="5156200" y="2163763"/>
            <a:ext cx="396875" cy="37623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a:extLst>
              <a:ext uri="{FF2B5EF4-FFF2-40B4-BE49-F238E27FC236}">
                <a16:creationId xmlns:a16="http://schemas.microsoft.com/office/drawing/2014/main" id="{7D9099A7-FC9B-C99D-1B80-E0CD06B0685F}"/>
              </a:ext>
            </a:extLst>
          </p:cNvPr>
          <p:cNvSpPr txBox="1"/>
          <p:nvPr/>
        </p:nvSpPr>
        <p:spPr>
          <a:xfrm>
            <a:off x="1660525" y="1828800"/>
            <a:ext cx="2693988" cy="276225"/>
          </a:xfrm>
          <a:prstGeom prst="rect">
            <a:avLst/>
          </a:prstGeom>
          <a:noFill/>
        </p:spPr>
        <p:txBody>
          <a:bodyPr wrap="none">
            <a:spAutoFit/>
          </a:bodyPr>
          <a:lstStyle/>
          <a:p>
            <a:pPr>
              <a:defRPr/>
            </a:pPr>
            <a:r>
              <a:rPr lang="en-US" sz="1200" b="1" dirty="0">
                <a:solidFill>
                  <a:schemeClr val="tx2">
                    <a:lumMod val="75000"/>
                  </a:schemeClr>
                </a:solidFill>
              </a:rPr>
              <a:t>Customer Acquisition by Segment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Google Shape;193;p12">
            <a:extLst>
              <a:ext uri="{FF2B5EF4-FFF2-40B4-BE49-F238E27FC236}">
                <a16:creationId xmlns:a16="http://schemas.microsoft.com/office/drawing/2014/main" id="{C91F4DA2-6F67-7496-CDBE-5B96060036D6}"/>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6671A4F5-673E-6D44-8185-7D3B4CAB32C1}" type="slidenum">
              <a:rPr lang="en-US" altLang="en-US" sz="1000">
                <a:solidFill>
                  <a:srgbClr val="191B1B"/>
                </a:solidFill>
              </a:rPr>
              <a:pPr/>
              <a:t>8</a:t>
            </a:fld>
            <a:endParaRPr lang="en-US" altLang="en-US" sz="1000">
              <a:solidFill>
                <a:srgbClr val="191B1B"/>
              </a:solidFill>
            </a:endParaRPr>
          </a:p>
        </p:txBody>
      </p:sp>
      <p:sp>
        <p:nvSpPr>
          <p:cNvPr id="49154" name="Google Shape;194;p12">
            <a:extLst>
              <a:ext uri="{FF2B5EF4-FFF2-40B4-BE49-F238E27FC236}">
                <a16:creationId xmlns:a16="http://schemas.microsoft.com/office/drawing/2014/main" id="{C5F2ECFB-7824-731A-64A7-22F69407F7B9}"/>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Data Alignment</a:t>
            </a:r>
          </a:p>
        </p:txBody>
      </p:sp>
      <p:pic>
        <p:nvPicPr>
          <p:cNvPr id="49155" name="Picture 2" descr="Chart, line chart&#10;&#10;Description automatically generated">
            <a:extLst>
              <a:ext uri="{FF2B5EF4-FFF2-40B4-BE49-F238E27FC236}">
                <a16:creationId xmlns:a16="http://schemas.microsoft.com/office/drawing/2014/main" id="{25389F68-E60F-045C-3354-08959762E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079500"/>
            <a:ext cx="4216400"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4" descr="Chart&#10;&#10;Description automatically generated">
            <a:extLst>
              <a:ext uri="{FF2B5EF4-FFF2-40B4-BE49-F238E27FC236}">
                <a16:creationId xmlns:a16="http://schemas.microsoft.com/office/drawing/2014/main" id="{2D26BF0D-EEA5-5AA6-DF2F-BE599B86E5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1088" y="558800"/>
            <a:ext cx="52625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5" descr="Chart&#10;&#10;Description automatically generated">
            <a:extLst>
              <a:ext uri="{FF2B5EF4-FFF2-40B4-BE49-F238E27FC236}">
                <a16:creationId xmlns:a16="http://schemas.microsoft.com/office/drawing/2014/main" id="{A6E07F0A-9689-4227-A6FD-ADCD46B133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708400"/>
            <a:ext cx="5399088"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extBox 11">
            <a:extLst>
              <a:ext uri="{FF2B5EF4-FFF2-40B4-BE49-F238E27FC236}">
                <a16:creationId xmlns:a16="http://schemas.microsoft.com/office/drawing/2014/main" id="{C6B901C2-7FA1-B210-9DCE-ABA1EF09D87C}"/>
              </a:ext>
            </a:extLst>
          </p:cNvPr>
          <p:cNvSpPr txBox="1">
            <a:spLocks noChangeArrowheads="1"/>
          </p:cNvSpPr>
          <p:nvPr/>
        </p:nvSpPr>
        <p:spPr bwMode="auto">
          <a:xfrm>
            <a:off x="609600" y="3890963"/>
            <a:ext cx="536892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000"/>
              <a:t>The customer journey dashboard shows that digital clients make on average 4+ txns per month vs 2+ for traditional clients ….</a:t>
            </a:r>
          </a:p>
          <a:p>
            <a:pPr eaLnBrk="1" hangingPunct="1"/>
            <a:endParaRPr lang="en-US" altLang="en-US" sz="2000"/>
          </a:p>
          <a:p>
            <a:pPr eaLnBrk="1" hangingPunct="1"/>
            <a:r>
              <a:rPr lang="en-US" altLang="en-US" sz="2000"/>
              <a:t>The activity segmentation dashboards show a consistent pattern, with more digital customers in the 3-4 and 5+ txn segments.</a:t>
            </a:r>
          </a:p>
        </p:txBody>
      </p:sp>
      <p:pic>
        <p:nvPicPr>
          <p:cNvPr id="3" name="Picture 2">
            <a:extLst>
              <a:ext uri="{FF2B5EF4-FFF2-40B4-BE49-F238E27FC236}">
                <a16:creationId xmlns:a16="http://schemas.microsoft.com/office/drawing/2014/main" id="{EEABC7E0-F854-AB9B-5E2D-DF42B7B1D4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6438" y="1412875"/>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700E1F23-8855-9AE1-FFD5-1B1DFA548F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9138" y="2092325"/>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ED21B334-5CF1-9F35-3D3D-4D6514678E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93425" y="1330325"/>
            <a:ext cx="3952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6E4598A9-BE71-210D-C36A-0CCC988F13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18825" y="4225925"/>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58A2FD4-D890-74E8-F88A-1DFFBBB7816D}"/>
              </a:ext>
            </a:extLst>
          </p:cNvPr>
          <p:cNvSpPr txBox="1"/>
          <p:nvPr/>
        </p:nvSpPr>
        <p:spPr>
          <a:xfrm>
            <a:off x="1652588" y="874713"/>
            <a:ext cx="2447925" cy="276225"/>
          </a:xfrm>
          <a:prstGeom prst="rect">
            <a:avLst/>
          </a:prstGeom>
          <a:noFill/>
        </p:spPr>
        <p:txBody>
          <a:bodyPr wrap="none">
            <a:spAutoFit/>
          </a:bodyPr>
          <a:lstStyle/>
          <a:p>
            <a:pPr>
              <a:defRPr/>
            </a:pPr>
            <a:r>
              <a:rPr lang="en-US" sz="1200" b="1" dirty="0">
                <a:solidFill>
                  <a:schemeClr val="tx2">
                    <a:lumMod val="75000"/>
                  </a:schemeClr>
                </a:solidFill>
              </a:rPr>
              <a:t>Customer Journey Transaction</a:t>
            </a:r>
          </a:p>
        </p:txBody>
      </p:sp>
      <p:pic>
        <p:nvPicPr>
          <p:cNvPr id="49164" name="Picture 8">
            <a:extLst>
              <a:ext uri="{FF2B5EF4-FFF2-40B4-BE49-F238E27FC236}">
                <a16:creationId xmlns:a16="http://schemas.microsoft.com/office/drawing/2014/main" id="{194B90BD-F8D2-6E88-6400-3E424A14DB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1613" y="3084513"/>
            <a:ext cx="3057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5" name="Picture 9">
            <a:extLst>
              <a:ext uri="{FF2B5EF4-FFF2-40B4-BE49-F238E27FC236}">
                <a16:creationId xmlns:a16="http://schemas.microsoft.com/office/drawing/2014/main" id="{D1BB43D1-CE13-650F-8F45-6B506E266A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1613" y="1162050"/>
            <a:ext cx="27352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Google Shape;193;p12">
            <a:extLst>
              <a:ext uri="{FF2B5EF4-FFF2-40B4-BE49-F238E27FC236}">
                <a16:creationId xmlns:a16="http://schemas.microsoft.com/office/drawing/2014/main" id="{9F1619E6-8A21-CFF4-DCDC-DD408B58C075}"/>
              </a:ext>
            </a:extLst>
          </p:cNvPr>
          <p:cNvSpPr>
            <a:spLocks noGrp="1" noChangeArrowheads="1"/>
          </p:cNvSpPr>
          <p:nvPr>
            <p:ph type="sldNum" sz="quarter" idx="13"/>
          </p:nvPr>
        </p:nvSpPr>
        <p:spPr>
          <a:xfrm>
            <a:off x="9347200" y="6527800"/>
            <a:ext cx="284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CF032FF6-2998-1D48-82FD-16ECCCA0D2D7}" type="slidenum">
              <a:rPr lang="en-US" altLang="en-US" sz="1000">
                <a:solidFill>
                  <a:srgbClr val="191B1B"/>
                </a:solidFill>
              </a:rPr>
              <a:pPr/>
              <a:t>9</a:t>
            </a:fld>
            <a:endParaRPr lang="en-US" altLang="en-US" sz="1000">
              <a:solidFill>
                <a:srgbClr val="191B1B"/>
              </a:solidFill>
            </a:endParaRPr>
          </a:p>
        </p:txBody>
      </p:sp>
      <p:sp>
        <p:nvSpPr>
          <p:cNvPr id="51202" name="Google Shape;194;p12">
            <a:extLst>
              <a:ext uri="{FF2B5EF4-FFF2-40B4-BE49-F238E27FC236}">
                <a16:creationId xmlns:a16="http://schemas.microsoft.com/office/drawing/2014/main" id="{4E189DF8-CE61-213A-EB72-852F30B0888F}"/>
              </a:ext>
            </a:extLst>
          </p:cNvPr>
          <p:cNvSpPr txBox="1">
            <a:spLocks noGrp="1" noChangeArrowheads="1"/>
          </p:cNvSpPr>
          <p:nvPr>
            <p:ph type="title"/>
          </p:nvPr>
        </p:nvSpPr>
        <p:spPr>
          <a:xfrm>
            <a:off x="609600" y="330200"/>
            <a:ext cx="10972800" cy="533400"/>
          </a:xfrm>
        </p:spPr>
        <p:txBody>
          <a:bodyPr/>
          <a:lstStyle/>
          <a:p>
            <a:pPr eaLnBrk="1" hangingPunct="1">
              <a:spcBef>
                <a:spcPct val="0"/>
              </a:spcBef>
              <a:spcAft>
                <a:spcPct val="0"/>
              </a:spcAft>
              <a:buClr>
                <a:srgbClr val="ED7700"/>
              </a:buClr>
              <a:buFont typeface="Arial" panose="020B0604020202020204" pitchFamily="34" charset="0"/>
              <a:buNone/>
            </a:pPr>
            <a:r>
              <a:rPr lang="en-US" altLang="en-US" b="1" dirty="0">
                <a:solidFill>
                  <a:srgbClr val="ED7700"/>
                </a:solidFill>
                <a:latin typeface="Arial" panose="020B0604020202020204" pitchFamily="34" charset="0"/>
                <a:cs typeface="Arial" panose="020B0604020202020204" pitchFamily="34" charset="0"/>
              </a:rPr>
              <a:t>Data Misalignment</a:t>
            </a:r>
          </a:p>
        </p:txBody>
      </p:sp>
      <p:sp>
        <p:nvSpPr>
          <p:cNvPr id="51203" name="TextBox 11">
            <a:extLst>
              <a:ext uri="{FF2B5EF4-FFF2-40B4-BE49-F238E27FC236}">
                <a16:creationId xmlns:a16="http://schemas.microsoft.com/office/drawing/2014/main" id="{DDE12F07-5018-4399-4230-BB3CCCD1AB63}"/>
              </a:ext>
            </a:extLst>
          </p:cNvPr>
          <p:cNvSpPr txBox="1">
            <a:spLocks noChangeArrowheads="1"/>
          </p:cNvSpPr>
          <p:nvPr/>
        </p:nvSpPr>
        <p:spPr bwMode="auto">
          <a:xfrm>
            <a:off x="704850" y="4495800"/>
            <a:ext cx="53911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1800"/>
              <a:t>The customer journey dashboard shows that digital clients make on average 2- txns per month vs 0.25 for traditional clients ….</a:t>
            </a:r>
          </a:p>
          <a:p>
            <a:pPr eaLnBrk="1" hangingPunct="1"/>
            <a:endParaRPr lang="en-US" altLang="en-US" sz="1800"/>
          </a:p>
          <a:p>
            <a:pPr eaLnBrk="1" hangingPunct="1"/>
            <a:r>
              <a:rPr lang="en-US" altLang="en-US" sz="1800"/>
              <a:t>But the activity segmentation dashboards shows that both segments have significant % of clients in the higher txn categories. </a:t>
            </a:r>
          </a:p>
        </p:txBody>
      </p:sp>
      <p:pic>
        <p:nvPicPr>
          <p:cNvPr id="51204" name="Picture 3" descr="Chart, line chart&#10;&#10;Description automatically generated">
            <a:extLst>
              <a:ext uri="{FF2B5EF4-FFF2-40B4-BE49-F238E27FC236}">
                <a16:creationId xmlns:a16="http://schemas.microsoft.com/office/drawing/2014/main" id="{684BEC94-B6F8-7D38-12AD-F3A7BF40D1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068"/>
          <a:stretch>
            <a:fillRect/>
          </a:stretch>
        </p:blipFill>
        <p:spPr bwMode="auto">
          <a:xfrm>
            <a:off x="557213" y="1276350"/>
            <a:ext cx="5229225"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4" descr="Chart, bar chart&#10;&#10;Description automatically generated">
            <a:extLst>
              <a:ext uri="{FF2B5EF4-FFF2-40B4-BE49-F238E27FC236}">
                <a16:creationId xmlns:a16="http://schemas.microsoft.com/office/drawing/2014/main" id="{A867F804-E643-21D2-83FD-669ADBF2C2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7513" y="365125"/>
            <a:ext cx="4030662"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5" descr="Chart, waterfall chart&#10;&#10;Description automatically generated">
            <a:extLst>
              <a:ext uri="{FF2B5EF4-FFF2-40B4-BE49-F238E27FC236}">
                <a16:creationId xmlns:a16="http://schemas.microsoft.com/office/drawing/2014/main" id="{C05AE51F-2548-398B-65EF-E873EA6E37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2438" y="3759200"/>
            <a:ext cx="3990975"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D485455E-998F-D045-1AE8-17828FF86A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7163" y="2687638"/>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781BE7C5-E001-20A6-E4B5-9C1D636B45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7163" y="3627438"/>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32BCDFC3-B4EE-8FAE-F139-81D524E409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34600" y="976313"/>
            <a:ext cx="463550"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BED671F5-DC09-1324-28E2-F5A4C30A6F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7625" y="4124325"/>
            <a:ext cx="39052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23CBCA7-CC0B-B0FE-4C4F-47F8A01E6EC5}"/>
              </a:ext>
            </a:extLst>
          </p:cNvPr>
          <p:cNvSpPr txBox="1"/>
          <p:nvPr/>
        </p:nvSpPr>
        <p:spPr>
          <a:xfrm>
            <a:off x="2062163" y="931863"/>
            <a:ext cx="2449512" cy="276225"/>
          </a:xfrm>
          <a:prstGeom prst="rect">
            <a:avLst/>
          </a:prstGeom>
          <a:noFill/>
        </p:spPr>
        <p:txBody>
          <a:bodyPr wrap="none">
            <a:spAutoFit/>
          </a:bodyPr>
          <a:lstStyle/>
          <a:p>
            <a:pPr>
              <a:defRPr/>
            </a:pPr>
            <a:r>
              <a:rPr lang="en-US" sz="1200" b="1" dirty="0">
                <a:solidFill>
                  <a:schemeClr val="tx2">
                    <a:lumMod val="75000"/>
                  </a:schemeClr>
                </a:solidFill>
              </a:rPr>
              <a:t>Customer Journey Transaction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Isabelle Agnes Barres</DisplayName>
        <AccountId>112</AccountId>
        <AccountType/>
      </UserInfo>
      <UserInfo>
        <DisplayName>Ivo Jenik</DisplayName>
        <AccountId>16</AccountId>
        <AccountType/>
      </UserInfo>
      <UserInfo>
        <DisplayName>Khin Moet Moet Nyein</DisplayName>
        <AccountId>559</AccountId>
        <AccountType/>
      </UserInfo>
      <UserInfo>
        <DisplayName>Mark Flaming</DisplayName>
        <AccountId>268</AccountId>
        <AccountType/>
      </UserInfo>
      <UserInfo>
        <DisplayName>Pedro Xavier Faz de los Santos</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F51EEA-58E3-4888-BCB3-8D8C0A786786}">
  <ds:schemaRefs>
    <ds:schemaRef ds:uri="3e02667f-0271-471b-bd6e-11a2e16def1d"/>
    <ds:schemaRef ds:uri="58a5be2a-df2e-4e7a-9248-f3f9aadc3453"/>
    <ds:schemaRef ds:uri="5db7da12-e561-44f9-98ee-8a06c6ad479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ED42842-D4A4-48CF-BC5D-CBAD73E09376}">
  <ds:schemaRefs>
    <ds:schemaRef ds:uri="http://schemas.microsoft.com/sharepoint/v3/contenttype/forms"/>
  </ds:schemaRefs>
</ds:datastoreItem>
</file>

<file path=customXml/itemProps3.xml><?xml version="1.0" encoding="utf-8"?>
<ds:datastoreItem xmlns:ds="http://schemas.openxmlformats.org/officeDocument/2006/customXml" ds:itemID="{8F9B32EC-E56E-4724-AEEB-B199209087F5}"/>
</file>

<file path=docProps/app.xml><?xml version="1.0" encoding="utf-8"?>
<Properties xmlns="http://schemas.openxmlformats.org/officeDocument/2006/extended-properties" xmlns:vt="http://schemas.openxmlformats.org/officeDocument/2006/docPropsVTypes">
  <TotalTime>947</TotalTime>
  <Words>8229</Words>
  <Application>Microsoft Macintosh PowerPoint</Application>
  <PresentationFormat>Widescreen</PresentationFormat>
  <Paragraphs>554</Paragraphs>
  <Slides>36</Slides>
  <Notes>36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Arial,Sans-Serif</vt:lpstr>
      <vt:lpstr>Symbol</vt:lpstr>
      <vt:lpstr>Aptos</vt:lpstr>
      <vt:lpstr>Arimo</vt:lpstr>
      <vt:lpstr>Arial</vt:lpstr>
      <vt:lpstr>Helvetica Neue</vt:lpstr>
      <vt:lpstr>Times New Roman</vt:lpstr>
      <vt:lpstr>Calibri</vt:lpstr>
      <vt:lpstr>Wingdings</vt:lpstr>
      <vt:lpstr>Courier New</vt:lpstr>
      <vt:lpstr>Office Theme</vt:lpstr>
      <vt:lpstr>Data Bootcamp Session 5: Analysis</vt:lpstr>
      <vt:lpstr>Agenda</vt:lpstr>
      <vt:lpstr>Stocktake of our data set</vt:lpstr>
      <vt:lpstr>Implementation lessons: what we have learned about building a business intelligence practice</vt:lpstr>
      <vt:lpstr>Methodology</vt:lpstr>
      <vt:lpstr>Methodology Considerations</vt:lpstr>
      <vt:lpstr>Data Consistency</vt:lpstr>
      <vt:lpstr>Data Alignment</vt:lpstr>
      <vt:lpstr>Data Misalignment</vt:lpstr>
      <vt:lpstr>Preliminary Trends and Insights</vt:lpstr>
      <vt:lpstr>Analyzing Trends </vt:lpstr>
      <vt:lpstr>Compare Similar Implementations with Different Results</vt:lpstr>
      <vt:lpstr>Compare Similar Implementations with Different Results</vt:lpstr>
      <vt:lpstr>Explore Cases of Rapid Adoption</vt:lpstr>
      <vt:lpstr>Explore Cases of Rapid Adoption</vt:lpstr>
      <vt:lpstr>Explore Cases of Rapid Decreases in Adoption</vt:lpstr>
      <vt:lpstr>Explore Cases of Rapid Decreases in Adoption</vt:lpstr>
      <vt:lpstr>Explore Large Implementations with Long Durations</vt:lpstr>
      <vt:lpstr>Compare Doers and Non-doers</vt:lpstr>
      <vt:lpstr>Deepening our Investigation</vt:lpstr>
      <vt:lpstr>Setting Priorities</vt:lpstr>
      <vt:lpstr>Answering our Questions with Data</vt:lpstr>
      <vt:lpstr>PowerPoint Presentation</vt:lpstr>
      <vt:lpstr>PowerPoint Presentation</vt:lpstr>
      <vt:lpstr>PowerPoint Presentation</vt:lpstr>
      <vt:lpstr>Example: Customer Adoption &amp; Usage </vt:lpstr>
      <vt:lpstr>Customer Channel Adoption</vt:lpstr>
      <vt:lpstr>Customer Channel Usage</vt:lpstr>
      <vt:lpstr>Examples from Participants</vt:lpstr>
      <vt:lpstr>Example: Deposit &amp; Loan Behavior </vt:lpstr>
      <vt:lpstr>Digital Deposit Behavior</vt:lpstr>
      <vt:lpstr>Digital Borrowing Behavior</vt:lpstr>
      <vt:lpstr>Examples from Participants</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52</cp:revision>
  <dcterms:created xsi:type="dcterms:W3CDTF">2017-09-13T16:31:41Z</dcterms:created>
  <dcterms:modified xsi:type="dcterms:W3CDTF">2024-10-08T18:14:33Z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