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26"/>
  </p:notesMasterIdLst>
  <p:sldIdLst>
    <p:sldId id="256" r:id="rId5"/>
    <p:sldId id="9271" r:id="rId6"/>
    <p:sldId id="9263" r:id="rId7"/>
    <p:sldId id="9207" r:id="rId8"/>
    <p:sldId id="7111" r:id="rId9"/>
    <p:sldId id="9260" r:id="rId10"/>
    <p:sldId id="9145" r:id="rId11"/>
    <p:sldId id="9211" r:id="rId12"/>
    <p:sldId id="9264" r:id="rId13"/>
    <p:sldId id="257" r:id="rId14"/>
    <p:sldId id="258" r:id="rId15"/>
    <p:sldId id="9269" r:id="rId16"/>
    <p:sldId id="9270" r:id="rId17"/>
    <p:sldId id="9253" r:id="rId18"/>
    <p:sldId id="9266" r:id="rId19"/>
    <p:sldId id="9262" r:id="rId20"/>
    <p:sldId id="9272" r:id="rId21"/>
    <p:sldId id="9273" r:id="rId22"/>
    <p:sldId id="9261" r:id="rId23"/>
    <p:sldId id="9267" r:id="rId24"/>
    <p:sldId id="9268" r:id="rId25"/>
  </p:sldIdLst>
  <p:sldSz cx="12192000" cy="6858000"/>
  <p:notesSz cx="6858000" cy="9144000"/>
  <p:embeddedFontLst>
    <p:embeddedFont>
      <p:font typeface="Roboto" panose="02000000000000000000" pitchFamily="2"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6" roundtripDataSignature="AMtx7mjquEef/SHYlStCQv1w8sPghQxoM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CCFA152-DA29-4281-BC65-D12000163E38}">
  <a:tblStyle styleId="{0CCFA152-DA29-4281-BC65-D12000163E38}"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062A7F42-F775-46CA-9BD4-8908EDB1945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9"/>
    <p:restoredTop sz="35356" autoAdjust="0"/>
  </p:normalViewPr>
  <p:slideViewPr>
    <p:cSldViewPr snapToGrid="0">
      <p:cViewPr varScale="1">
        <p:scale>
          <a:sx n="44" d="100"/>
          <a:sy n="44" d="100"/>
        </p:scale>
        <p:origin x="4008" y="184"/>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117"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12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116"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11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118" Type="http://schemas.openxmlformats.org/officeDocument/2006/relationships/viewProps" Target="view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r>
              <a:rPr lang="en-US" sz="1400">
                <a:solidFill>
                  <a:schemeClr val="accent1"/>
                </a:solidFill>
              </a:rPr>
              <a:t>Transaction</a:t>
            </a:r>
            <a:r>
              <a:rPr lang="en-US" sz="1400" baseline="0">
                <a:solidFill>
                  <a:schemeClr val="accent1"/>
                </a:solidFill>
              </a:rPr>
              <a:t> behavior </a:t>
            </a:r>
            <a:r>
              <a:rPr lang="en-US" sz="1400">
                <a:solidFill>
                  <a:schemeClr val="accent1"/>
                </a:solidFill>
              </a:rPr>
              <a:t>by Journey Month</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A: 0 TXN</c:v>
                </c:pt>
              </c:strCache>
            </c:strRef>
          </c:tx>
          <c:spPr>
            <a:solidFill>
              <a:schemeClr val="accent1"/>
            </a:solidFill>
            <a:ln>
              <a:noFill/>
            </a:ln>
            <a:effectLst/>
          </c:spPr>
          <c:invertIfNegative val="0"/>
          <c:cat>
            <c:numRef>
              <c:f>Sheet1!$A$2:$A$25</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Sheet1!$B$2:$B$25</c:f>
              <c:numCache>
                <c:formatCode>General</c:formatCode>
                <c:ptCount val="24"/>
                <c:pt idx="0">
                  <c:v>-164335</c:v>
                </c:pt>
                <c:pt idx="1">
                  <c:v>-157373</c:v>
                </c:pt>
                <c:pt idx="2">
                  <c:v>-153299</c:v>
                </c:pt>
                <c:pt idx="3">
                  <c:v>-154700</c:v>
                </c:pt>
                <c:pt idx="4">
                  <c:v>-155419</c:v>
                </c:pt>
                <c:pt idx="5">
                  <c:v>-156133</c:v>
                </c:pt>
                <c:pt idx="6">
                  <c:v>-157258</c:v>
                </c:pt>
                <c:pt idx="7">
                  <c:v>-167918</c:v>
                </c:pt>
                <c:pt idx="8">
                  <c:v>-172515</c:v>
                </c:pt>
                <c:pt idx="9">
                  <c:v>-174585</c:v>
                </c:pt>
                <c:pt idx="10">
                  <c:v>-176329</c:v>
                </c:pt>
                <c:pt idx="11">
                  <c:v>-177360</c:v>
                </c:pt>
                <c:pt idx="12">
                  <c:v>-177848</c:v>
                </c:pt>
                <c:pt idx="13">
                  <c:v>-179434</c:v>
                </c:pt>
                <c:pt idx="14">
                  <c:v>-180718</c:v>
                </c:pt>
                <c:pt idx="15">
                  <c:v>-181744</c:v>
                </c:pt>
                <c:pt idx="16">
                  <c:v>-182536</c:v>
                </c:pt>
                <c:pt idx="17">
                  <c:v>-183174</c:v>
                </c:pt>
                <c:pt idx="18">
                  <c:v>-183253</c:v>
                </c:pt>
                <c:pt idx="19">
                  <c:v>-183335</c:v>
                </c:pt>
                <c:pt idx="20">
                  <c:v>-183359</c:v>
                </c:pt>
                <c:pt idx="21">
                  <c:v>-183112</c:v>
                </c:pt>
                <c:pt idx="22">
                  <c:v>-183274</c:v>
                </c:pt>
                <c:pt idx="23">
                  <c:v>-183203</c:v>
                </c:pt>
              </c:numCache>
            </c:numRef>
          </c:val>
          <c:extLst>
            <c:ext xmlns:c16="http://schemas.microsoft.com/office/drawing/2014/chart" uri="{C3380CC4-5D6E-409C-BE32-E72D297353CC}">
              <c16:uniqueId val="{00000000-E129-4437-85C5-62C13462A7AD}"/>
            </c:ext>
          </c:extLst>
        </c:ser>
        <c:ser>
          <c:idx val="1"/>
          <c:order val="1"/>
          <c:tx>
            <c:strRef>
              <c:f>Sheet1!$C$1</c:f>
              <c:strCache>
                <c:ptCount val="1"/>
                <c:pt idx="0">
                  <c:v>B: 1-2 TXN</c:v>
                </c:pt>
              </c:strCache>
            </c:strRef>
          </c:tx>
          <c:spPr>
            <a:solidFill>
              <a:schemeClr val="accent2"/>
            </a:solidFill>
            <a:ln>
              <a:noFill/>
            </a:ln>
            <a:effectLst/>
          </c:spPr>
          <c:invertIfNegative val="0"/>
          <c:cat>
            <c:numRef>
              <c:f>Sheet1!$A$2:$A$25</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Sheet1!$C$2:$C$25</c:f>
              <c:numCache>
                <c:formatCode>General</c:formatCode>
                <c:ptCount val="24"/>
                <c:pt idx="0">
                  <c:v>1468</c:v>
                </c:pt>
                <c:pt idx="1">
                  <c:v>2360</c:v>
                </c:pt>
                <c:pt idx="2">
                  <c:v>4437</c:v>
                </c:pt>
                <c:pt idx="3">
                  <c:v>5440</c:v>
                </c:pt>
                <c:pt idx="4">
                  <c:v>5358</c:v>
                </c:pt>
                <c:pt idx="5">
                  <c:v>5675</c:v>
                </c:pt>
                <c:pt idx="6">
                  <c:v>4953</c:v>
                </c:pt>
                <c:pt idx="7">
                  <c:v>8348</c:v>
                </c:pt>
                <c:pt idx="8">
                  <c:v>6295</c:v>
                </c:pt>
                <c:pt idx="9">
                  <c:v>5134</c:v>
                </c:pt>
                <c:pt idx="10">
                  <c:v>4761</c:v>
                </c:pt>
                <c:pt idx="11">
                  <c:v>4395</c:v>
                </c:pt>
                <c:pt idx="12">
                  <c:v>4085</c:v>
                </c:pt>
                <c:pt idx="13">
                  <c:v>4121</c:v>
                </c:pt>
                <c:pt idx="14">
                  <c:v>3787</c:v>
                </c:pt>
                <c:pt idx="15">
                  <c:v>3592</c:v>
                </c:pt>
                <c:pt idx="16">
                  <c:v>3396</c:v>
                </c:pt>
                <c:pt idx="17">
                  <c:v>3035</c:v>
                </c:pt>
                <c:pt idx="18">
                  <c:v>2801</c:v>
                </c:pt>
                <c:pt idx="19">
                  <c:v>2659</c:v>
                </c:pt>
                <c:pt idx="20">
                  <c:v>2257</c:v>
                </c:pt>
                <c:pt idx="21">
                  <c:v>2025</c:v>
                </c:pt>
                <c:pt idx="22">
                  <c:v>1834</c:v>
                </c:pt>
                <c:pt idx="23">
                  <c:v>1743</c:v>
                </c:pt>
              </c:numCache>
            </c:numRef>
          </c:val>
          <c:extLst>
            <c:ext xmlns:c16="http://schemas.microsoft.com/office/drawing/2014/chart" uri="{C3380CC4-5D6E-409C-BE32-E72D297353CC}">
              <c16:uniqueId val="{00000001-E129-4437-85C5-62C13462A7AD}"/>
            </c:ext>
          </c:extLst>
        </c:ser>
        <c:ser>
          <c:idx val="2"/>
          <c:order val="2"/>
          <c:tx>
            <c:strRef>
              <c:f>Sheet1!$D$1</c:f>
              <c:strCache>
                <c:ptCount val="1"/>
                <c:pt idx="0">
                  <c:v>C: 3-4 TXN</c:v>
                </c:pt>
              </c:strCache>
            </c:strRef>
          </c:tx>
          <c:spPr>
            <a:solidFill>
              <a:schemeClr val="accent3"/>
            </a:solidFill>
            <a:ln>
              <a:noFill/>
            </a:ln>
            <a:effectLst/>
          </c:spPr>
          <c:invertIfNegative val="0"/>
          <c:cat>
            <c:numRef>
              <c:f>Sheet1!$A$2:$A$25</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Sheet1!$D$2:$D$25</c:f>
              <c:numCache>
                <c:formatCode>General</c:formatCode>
                <c:ptCount val="24"/>
                <c:pt idx="0">
                  <c:v>1176</c:v>
                </c:pt>
                <c:pt idx="1">
                  <c:v>26734</c:v>
                </c:pt>
                <c:pt idx="2">
                  <c:v>34744</c:v>
                </c:pt>
                <c:pt idx="3">
                  <c:v>32593</c:v>
                </c:pt>
                <c:pt idx="4">
                  <c:v>29685</c:v>
                </c:pt>
                <c:pt idx="5">
                  <c:v>26688</c:v>
                </c:pt>
                <c:pt idx="6">
                  <c:v>13452</c:v>
                </c:pt>
                <c:pt idx="7">
                  <c:v>13111</c:v>
                </c:pt>
                <c:pt idx="8">
                  <c:v>14462</c:v>
                </c:pt>
                <c:pt idx="9">
                  <c:v>14148</c:v>
                </c:pt>
                <c:pt idx="10">
                  <c:v>12998</c:v>
                </c:pt>
                <c:pt idx="11">
                  <c:v>11472</c:v>
                </c:pt>
                <c:pt idx="12">
                  <c:v>9228</c:v>
                </c:pt>
                <c:pt idx="13">
                  <c:v>8323</c:v>
                </c:pt>
                <c:pt idx="14">
                  <c:v>8199</c:v>
                </c:pt>
                <c:pt idx="15">
                  <c:v>7789</c:v>
                </c:pt>
                <c:pt idx="16">
                  <c:v>7149</c:v>
                </c:pt>
                <c:pt idx="17">
                  <c:v>6371</c:v>
                </c:pt>
                <c:pt idx="18">
                  <c:v>5786</c:v>
                </c:pt>
                <c:pt idx="19">
                  <c:v>5242</c:v>
                </c:pt>
                <c:pt idx="20">
                  <c:v>5040</c:v>
                </c:pt>
                <c:pt idx="21">
                  <c:v>4888</c:v>
                </c:pt>
                <c:pt idx="22">
                  <c:v>4607</c:v>
                </c:pt>
                <c:pt idx="23">
                  <c:v>4409</c:v>
                </c:pt>
              </c:numCache>
            </c:numRef>
          </c:val>
          <c:extLst>
            <c:ext xmlns:c16="http://schemas.microsoft.com/office/drawing/2014/chart" uri="{C3380CC4-5D6E-409C-BE32-E72D297353CC}">
              <c16:uniqueId val="{00000002-E129-4437-85C5-62C13462A7AD}"/>
            </c:ext>
          </c:extLst>
        </c:ser>
        <c:ser>
          <c:idx val="3"/>
          <c:order val="3"/>
          <c:tx>
            <c:strRef>
              <c:f>Sheet1!$E$1</c:f>
              <c:strCache>
                <c:ptCount val="1"/>
                <c:pt idx="0">
                  <c:v>D: 5+ TXN</c:v>
                </c:pt>
              </c:strCache>
            </c:strRef>
          </c:tx>
          <c:spPr>
            <a:solidFill>
              <a:schemeClr val="accent4"/>
            </a:solidFill>
            <a:ln>
              <a:noFill/>
            </a:ln>
            <a:effectLst/>
          </c:spPr>
          <c:invertIfNegative val="0"/>
          <c:cat>
            <c:numRef>
              <c:f>Sheet1!$A$2:$A$25</c:f>
              <c:numCache>
                <c:formatCode>General</c:formatCod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numCache>
            </c:numRef>
          </c:cat>
          <c:val>
            <c:numRef>
              <c:f>Sheet1!$E$2:$E$25</c:f>
              <c:numCache>
                <c:formatCode>General</c:formatCode>
                <c:ptCount val="24"/>
                <c:pt idx="0">
                  <c:v>47223</c:v>
                </c:pt>
                <c:pt idx="1">
                  <c:v>27451</c:v>
                </c:pt>
                <c:pt idx="2">
                  <c:v>21004</c:v>
                </c:pt>
                <c:pt idx="3">
                  <c:v>19861</c:v>
                </c:pt>
                <c:pt idx="4">
                  <c:v>21020</c:v>
                </c:pt>
                <c:pt idx="5">
                  <c:v>22172</c:v>
                </c:pt>
                <c:pt idx="6">
                  <c:v>34166</c:v>
                </c:pt>
                <c:pt idx="7">
                  <c:v>19524</c:v>
                </c:pt>
                <c:pt idx="8">
                  <c:v>14936</c:v>
                </c:pt>
                <c:pt idx="9">
                  <c:v>13593</c:v>
                </c:pt>
                <c:pt idx="10">
                  <c:v>12734</c:v>
                </c:pt>
                <c:pt idx="11">
                  <c:v>12876</c:v>
                </c:pt>
                <c:pt idx="12">
                  <c:v>14121</c:v>
                </c:pt>
                <c:pt idx="13">
                  <c:v>12624</c:v>
                </c:pt>
                <c:pt idx="14">
                  <c:v>11288</c:v>
                </c:pt>
                <c:pt idx="15">
                  <c:v>9925</c:v>
                </c:pt>
                <c:pt idx="16">
                  <c:v>8866</c:v>
                </c:pt>
                <c:pt idx="17">
                  <c:v>8397</c:v>
                </c:pt>
                <c:pt idx="18">
                  <c:v>8045</c:v>
                </c:pt>
                <c:pt idx="19">
                  <c:v>7506</c:v>
                </c:pt>
                <c:pt idx="20">
                  <c:v>7138</c:v>
                </c:pt>
                <c:pt idx="21">
                  <c:v>6898</c:v>
                </c:pt>
                <c:pt idx="22">
                  <c:v>6459</c:v>
                </c:pt>
                <c:pt idx="23">
                  <c:v>5972</c:v>
                </c:pt>
              </c:numCache>
            </c:numRef>
          </c:val>
          <c:extLst>
            <c:ext xmlns:c16="http://schemas.microsoft.com/office/drawing/2014/chart" uri="{C3380CC4-5D6E-409C-BE32-E72D297353CC}">
              <c16:uniqueId val="{00000003-E129-4437-85C5-62C13462A7AD}"/>
            </c:ext>
          </c:extLst>
        </c:ser>
        <c:dLbls>
          <c:showLegendKey val="0"/>
          <c:showVal val="0"/>
          <c:showCatName val="0"/>
          <c:showSerName val="0"/>
          <c:showPercent val="0"/>
          <c:showBubbleSize val="0"/>
        </c:dLbls>
        <c:gapWidth val="10"/>
        <c:overlap val="100"/>
        <c:axId val="1213897343"/>
        <c:axId val="1213896383"/>
      </c:barChart>
      <c:catAx>
        <c:axId val="1213897343"/>
        <c:scaling>
          <c:orientation val="minMax"/>
        </c:scaling>
        <c:delete val="0"/>
        <c:axPos val="b"/>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r>
                  <a:rPr lang="en-US" sz="800"/>
                  <a:t>Journey Month</a:t>
                </a:r>
              </a:p>
            </c:rich>
          </c:tx>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13896383"/>
        <c:crosses val="autoZero"/>
        <c:auto val="1"/>
        <c:lblAlgn val="ctr"/>
        <c:lblOffset val="100"/>
        <c:noMultiLvlLbl val="0"/>
      </c:catAx>
      <c:valAx>
        <c:axId val="12138963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800"/>
                  <a:t># of customers (in percent)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accent1"/>
                </a:solidFill>
                <a:latin typeface="+mn-lt"/>
                <a:ea typeface="+mn-ea"/>
                <a:cs typeface="+mn-cs"/>
              </a:defRPr>
            </a:pPr>
            <a:endParaRPr lang="en-US"/>
          </a:p>
        </c:txPr>
        <c:crossAx val="1213897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accent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2"/>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r>
              <a:rPr lang="en-US" sz="1400">
                <a:solidFill>
                  <a:schemeClr val="accent1"/>
                </a:solidFill>
              </a:rPr>
              <a:t>Loan Renewal Rate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Women</c:v>
                </c:pt>
              </c:strCache>
            </c:strRef>
          </c:tx>
          <c:spPr>
            <a:ln w="28575" cap="rnd">
              <a:solidFill>
                <a:schemeClr val="accent4">
                  <a:lumMod val="75000"/>
                </a:schemeClr>
              </a:solidFill>
              <a:round/>
            </a:ln>
            <a:effectLst/>
          </c:spPr>
          <c:marker>
            <c:symbol val="none"/>
          </c:marker>
          <c:cat>
            <c:numRef>
              <c:f>Sheet1!$A$2:$A$33</c:f>
              <c:numCache>
                <c:formatCode>[$-409]mmm\-yy;@</c:formatCode>
                <c:ptCount val="32"/>
                <c:pt idx="0">
                  <c:v>43585</c:v>
                </c:pt>
                <c:pt idx="1">
                  <c:v>43616</c:v>
                </c:pt>
                <c:pt idx="2">
                  <c:v>43646</c:v>
                </c:pt>
                <c:pt idx="3">
                  <c:v>43677</c:v>
                </c:pt>
                <c:pt idx="4">
                  <c:v>43708</c:v>
                </c:pt>
                <c:pt idx="5">
                  <c:v>43738</c:v>
                </c:pt>
                <c:pt idx="6">
                  <c:v>43769</c:v>
                </c:pt>
                <c:pt idx="7">
                  <c:v>43799</c:v>
                </c:pt>
                <c:pt idx="8">
                  <c:v>43830</c:v>
                </c:pt>
                <c:pt idx="9">
                  <c:v>43861</c:v>
                </c:pt>
                <c:pt idx="10">
                  <c:v>43890</c:v>
                </c:pt>
                <c:pt idx="11">
                  <c:v>43921</c:v>
                </c:pt>
                <c:pt idx="12">
                  <c:v>44043</c:v>
                </c:pt>
                <c:pt idx="13">
                  <c:v>44074</c:v>
                </c:pt>
                <c:pt idx="14">
                  <c:v>44104</c:v>
                </c:pt>
                <c:pt idx="15">
                  <c:v>44135</c:v>
                </c:pt>
                <c:pt idx="16">
                  <c:v>44165</c:v>
                </c:pt>
                <c:pt idx="17">
                  <c:v>44196</c:v>
                </c:pt>
                <c:pt idx="18">
                  <c:v>44227</c:v>
                </c:pt>
                <c:pt idx="19">
                  <c:v>44255</c:v>
                </c:pt>
                <c:pt idx="20">
                  <c:v>44286</c:v>
                </c:pt>
                <c:pt idx="21">
                  <c:v>44316</c:v>
                </c:pt>
                <c:pt idx="22">
                  <c:v>44347</c:v>
                </c:pt>
                <c:pt idx="23">
                  <c:v>44377</c:v>
                </c:pt>
                <c:pt idx="24">
                  <c:v>44408</c:v>
                </c:pt>
                <c:pt idx="25">
                  <c:v>44439</c:v>
                </c:pt>
                <c:pt idx="26">
                  <c:v>44469</c:v>
                </c:pt>
                <c:pt idx="27">
                  <c:v>44500</c:v>
                </c:pt>
                <c:pt idx="28">
                  <c:v>44530</c:v>
                </c:pt>
                <c:pt idx="29">
                  <c:v>44561</c:v>
                </c:pt>
                <c:pt idx="30">
                  <c:v>44592</c:v>
                </c:pt>
                <c:pt idx="31">
                  <c:v>44620</c:v>
                </c:pt>
              </c:numCache>
            </c:numRef>
          </c:cat>
          <c:val>
            <c:numRef>
              <c:f>Sheet1!$B$2:$B$33</c:f>
              <c:numCache>
                <c:formatCode>0%</c:formatCode>
                <c:ptCount val="32"/>
                <c:pt idx="0">
                  <c:v>0.56200000000000006</c:v>
                </c:pt>
                <c:pt idx="1">
                  <c:v>0.34300000000000003</c:v>
                </c:pt>
                <c:pt idx="2">
                  <c:v>0.224</c:v>
                </c:pt>
                <c:pt idx="3">
                  <c:v>0.186</c:v>
                </c:pt>
                <c:pt idx="4">
                  <c:v>0.154</c:v>
                </c:pt>
                <c:pt idx="5">
                  <c:v>0.113</c:v>
                </c:pt>
                <c:pt idx="6">
                  <c:v>0.14799999999999999</c:v>
                </c:pt>
                <c:pt idx="7">
                  <c:v>0.16400000000000001</c:v>
                </c:pt>
                <c:pt idx="8">
                  <c:v>0.16800000000000001</c:v>
                </c:pt>
                <c:pt idx="9">
                  <c:v>0.155</c:v>
                </c:pt>
                <c:pt idx="10">
                  <c:v>0.121</c:v>
                </c:pt>
                <c:pt idx="11">
                  <c:v>7.4999999999999997E-2</c:v>
                </c:pt>
                <c:pt idx="12">
                  <c:v>3.3000000000000002E-2</c:v>
                </c:pt>
                <c:pt idx="13">
                  <c:v>0.224</c:v>
                </c:pt>
                <c:pt idx="14">
                  <c:v>0.27900000000000003</c:v>
                </c:pt>
                <c:pt idx="15">
                  <c:v>0.19900000000000001</c:v>
                </c:pt>
                <c:pt idx="16">
                  <c:v>0.184</c:v>
                </c:pt>
                <c:pt idx="17">
                  <c:v>0.151</c:v>
                </c:pt>
                <c:pt idx="18">
                  <c:v>0.13800000000000001</c:v>
                </c:pt>
                <c:pt idx="19">
                  <c:v>0.107</c:v>
                </c:pt>
                <c:pt idx="20">
                  <c:v>7.6999999999999999E-2</c:v>
                </c:pt>
                <c:pt idx="21">
                  <c:v>3.9E-2</c:v>
                </c:pt>
                <c:pt idx="22">
                  <c:v>1E-3</c:v>
                </c:pt>
                <c:pt idx="23">
                  <c:v>9.8000000000000004E-2</c:v>
                </c:pt>
                <c:pt idx="24">
                  <c:v>0.16400000000000001</c:v>
                </c:pt>
                <c:pt idx="25">
                  <c:v>0.17699999999999999</c:v>
                </c:pt>
                <c:pt idx="26">
                  <c:v>0.125</c:v>
                </c:pt>
                <c:pt idx="27">
                  <c:v>0.121</c:v>
                </c:pt>
                <c:pt idx="28">
                  <c:v>0.112</c:v>
                </c:pt>
                <c:pt idx="29">
                  <c:v>8.6999999999999994E-2</c:v>
                </c:pt>
                <c:pt idx="30">
                  <c:v>8.6999999999999994E-2</c:v>
                </c:pt>
                <c:pt idx="31">
                  <c:v>7.4999999999999997E-2</c:v>
                </c:pt>
              </c:numCache>
            </c:numRef>
          </c:val>
          <c:smooth val="0"/>
          <c:extLst>
            <c:ext xmlns:c16="http://schemas.microsoft.com/office/drawing/2014/chart" uri="{C3380CC4-5D6E-409C-BE32-E72D297353CC}">
              <c16:uniqueId val="{00000000-882B-4A29-A1A5-BDD5007C131E}"/>
            </c:ext>
          </c:extLst>
        </c:ser>
        <c:ser>
          <c:idx val="1"/>
          <c:order val="1"/>
          <c:tx>
            <c:strRef>
              <c:f>Sheet1!$C$1</c:f>
              <c:strCache>
                <c:ptCount val="1"/>
                <c:pt idx="0">
                  <c:v>Men</c:v>
                </c:pt>
              </c:strCache>
            </c:strRef>
          </c:tx>
          <c:spPr>
            <a:ln w="28575" cap="rnd">
              <a:solidFill>
                <a:schemeClr val="accent1"/>
              </a:solidFill>
              <a:round/>
            </a:ln>
            <a:effectLst/>
          </c:spPr>
          <c:marker>
            <c:symbol val="none"/>
          </c:marker>
          <c:cat>
            <c:numRef>
              <c:f>Sheet1!$A$2:$A$33</c:f>
              <c:numCache>
                <c:formatCode>[$-409]mmm\-yy;@</c:formatCode>
                <c:ptCount val="32"/>
                <c:pt idx="0">
                  <c:v>43585</c:v>
                </c:pt>
                <c:pt idx="1">
                  <c:v>43616</c:v>
                </c:pt>
                <c:pt idx="2">
                  <c:v>43646</c:v>
                </c:pt>
                <c:pt idx="3">
                  <c:v>43677</c:v>
                </c:pt>
                <c:pt idx="4">
                  <c:v>43708</c:v>
                </c:pt>
                <c:pt idx="5">
                  <c:v>43738</c:v>
                </c:pt>
                <c:pt idx="6">
                  <c:v>43769</c:v>
                </c:pt>
                <c:pt idx="7">
                  <c:v>43799</c:v>
                </c:pt>
                <c:pt idx="8">
                  <c:v>43830</c:v>
                </c:pt>
                <c:pt idx="9">
                  <c:v>43861</c:v>
                </c:pt>
                <c:pt idx="10">
                  <c:v>43890</c:v>
                </c:pt>
                <c:pt idx="11">
                  <c:v>43921</c:v>
                </c:pt>
                <c:pt idx="12">
                  <c:v>44043</c:v>
                </c:pt>
                <c:pt idx="13">
                  <c:v>44074</c:v>
                </c:pt>
                <c:pt idx="14">
                  <c:v>44104</c:v>
                </c:pt>
                <c:pt idx="15">
                  <c:v>44135</c:v>
                </c:pt>
                <c:pt idx="16">
                  <c:v>44165</c:v>
                </c:pt>
                <c:pt idx="17">
                  <c:v>44196</c:v>
                </c:pt>
                <c:pt idx="18">
                  <c:v>44227</c:v>
                </c:pt>
                <c:pt idx="19">
                  <c:v>44255</c:v>
                </c:pt>
                <c:pt idx="20">
                  <c:v>44286</c:v>
                </c:pt>
                <c:pt idx="21">
                  <c:v>44316</c:v>
                </c:pt>
                <c:pt idx="22">
                  <c:v>44347</c:v>
                </c:pt>
                <c:pt idx="23">
                  <c:v>44377</c:v>
                </c:pt>
                <c:pt idx="24">
                  <c:v>44408</c:v>
                </c:pt>
                <c:pt idx="25">
                  <c:v>44439</c:v>
                </c:pt>
                <c:pt idx="26">
                  <c:v>44469</c:v>
                </c:pt>
                <c:pt idx="27">
                  <c:v>44500</c:v>
                </c:pt>
                <c:pt idx="28">
                  <c:v>44530</c:v>
                </c:pt>
                <c:pt idx="29">
                  <c:v>44561</c:v>
                </c:pt>
                <c:pt idx="30">
                  <c:v>44592</c:v>
                </c:pt>
                <c:pt idx="31">
                  <c:v>44620</c:v>
                </c:pt>
              </c:numCache>
            </c:numRef>
          </c:cat>
          <c:val>
            <c:numRef>
              <c:f>Sheet1!$C$2:$C$33</c:f>
              <c:numCache>
                <c:formatCode>0%</c:formatCode>
                <c:ptCount val="32"/>
                <c:pt idx="0">
                  <c:v>0.35899999999999999</c:v>
                </c:pt>
                <c:pt idx="1">
                  <c:v>0.223</c:v>
                </c:pt>
                <c:pt idx="2">
                  <c:v>0.158</c:v>
                </c:pt>
                <c:pt idx="3">
                  <c:v>0.14000000000000001</c:v>
                </c:pt>
                <c:pt idx="4">
                  <c:v>0.11</c:v>
                </c:pt>
                <c:pt idx="5">
                  <c:v>8.5999999999999993E-2</c:v>
                </c:pt>
                <c:pt idx="6">
                  <c:v>2.9000000000000001E-2</c:v>
                </c:pt>
                <c:pt idx="7">
                  <c:v>2.5999999999999999E-2</c:v>
                </c:pt>
                <c:pt idx="8">
                  <c:v>0.03</c:v>
                </c:pt>
                <c:pt idx="9">
                  <c:v>3.5000000000000003E-2</c:v>
                </c:pt>
                <c:pt idx="10">
                  <c:v>3.5999999999999997E-2</c:v>
                </c:pt>
                <c:pt idx="11">
                  <c:v>2.7E-2</c:v>
                </c:pt>
                <c:pt idx="12">
                  <c:v>2E-3</c:v>
                </c:pt>
                <c:pt idx="13">
                  <c:v>0.03</c:v>
                </c:pt>
                <c:pt idx="14">
                  <c:v>5.2999999999999999E-2</c:v>
                </c:pt>
                <c:pt idx="15">
                  <c:v>5.1999999999999998E-2</c:v>
                </c:pt>
                <c:pt idx="16">
                  <c:v>5.5E-2</c:v>
                </c:pt>
                <c:pt idx="17">
                  <c:v>4.9000000000000002E-2</c:v>
                </c:pt>
                <c:pt idx="18">
                  <c:v>4.5999999999999999E-2</c:v>
                </c:pt>
                <c:pt idx="19">
                  <c:v>5.2999999999999999E-2</c:v>
                </c:pt>
                <c:pt idx="20">
                  <c:v>3.6999999999999998E-2</c:v>
                </c:pt>
                <c:pt idx="21">
                  <c:v>2.4E-2</c:v>
                </c:pt>
                <c:pt idx="22">
                  <c:v>0</c:v>
                </c:pt>
                <c:pt idx="23">
                  <c:v>3.2000000000000001E-2</c:v>
                </c:pt>
                <c:pt idx="24">
                  <c:v>7.8E-2</c:v>
                </c:pt>
                <c:pt idx="25">
                  <c:v>7.4999999999999997E-2</c:v>
                </c:pt>
                <c:pt idx="26">
                  <c:v>6.8000000000000005E-2</c:v>
                </c:pt>
                <c:pt idx="27">
                  <c:v>8.1000000000000003E-2</c:v>
                </c:pt>
                <c:pt idx="28">
                  <c:v>7.6999999999999999E-2</c:v>
                </c:pt>
                <c:pt idx="29">
                  <c:v>7.0999999999999994E-2</c:v>
                </c:pt>
                <c:pt idx="30">
                  <c:v>5.3999999999999999E-2</c:v>
                </c:pt>
                <c:pt idx="31">
                  <c:v>5.7000000000000002E-2</c:v>
                </c:pt>
              </c:numCache>
            </c:numRef>
          </c:val>
          <c:smooth val="0"/>
          <c:extLst>
            <c:ext xmlns:c16="http://schemas.microsoft.com/office/drawing/2014/chart" uri="{C3380CC4-5D6E-409C-BE32-E72D297353CC}">
              <c16:uniqueId val="{00000001-882B-4A29-A1A5-BDD5007C131E}"/>
            </c:ext>
          </c:extLst>
        </c:ser>
        <c:dLbls>
          <c:showLegendKey val="0"/>
          <c:showVal val="0"/>
          <c:showCatName val="0"/>
          <c:showSerName val="0"/>
          <c:showPercent val="0"/>
          <c:showBubbleSize val="0"/>
        </c:dLbls>
        <c:smooth val="0"/>
        <c:axId val="1213897343"/>
        <c:axId val="1213896383"/>
      </c:lineChart>
      <c:dateAx>
        <c:axId val="1213897343"/>
        <c:scaling>
          <c:orientation val="minMax"/>
        </c:scaling>
        <c:delete val="0"/>
        <c:axPos val="b"/>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r>
                  <a:rPr lang="en-US" sz="800"/>
                  <a:t>Journey Month</a:t>
                </a:r>
              </a:p>
            </c:rich>
          </c:tx>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title>
        <c:numFmt formatCode="[$-409]mmm\-yy;@"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800" b="0" i="0" u="none" strike="noStrike" kern="1200" baseline="0">
                <a:solidFill>
                  <a:schemeClr val="accent1"/>
                </a:solidFill>
                <a:latin typeface="+mn-lt"/>
                <a:ea typeface="+mn-ea"/>
                <a:cs typeface="+mn-cs"/>
              </a:defRPr>
            </a:pPr>
            <a:endParaRPr lang="en-US"/>
          </a:p>
        </c:txPr>
        <c:crossAx val="1213896383"/>
        <c:crosses val="autoZero"/>
        <c:auto val="1"/>
        <c:lblOffset val="100"/>
        <c:baseTimeUnit val="months"/>
      </c:dateAx>
      <c:valAx>
        <c:axId val="12138963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800"/>
                  <a:t>Loan Renewal Rate (in percent)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accent1"/>
                </a:solidFill>
                <a:latin typeface="+mn-lt"/>
                <a:ea typeface="+mn-ea"/>
                <a:cs typeface="+mn-cs"/>
              </a:defRPr>
            </a:pPr>
            <a:endParaRPr lang="en-US"/>
          </a:p>
        </c:txPr>
        <c:crossAx val="1213897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accent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2"/>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942E7B-C83A-4353-AFC0-653398869F11}" type="doc">
      <dgm:prSet loTypeId="urn:microsoft.com/office/officeart/2005/8/layout/chevron1" loCatId="process" qsTypeId="urn:microsoft.com/office/officeart/2005/8/quickstyle/simple1" qsCatId="simple" csTypeId="urn:microsoft.com/office/officeart/2005/8/colors/accent1_2" csCatId="accent1" phldr="1"/>
      <dgm:spPr/>
    </dgm:pt>
    <dgm:pt modelId="{EC394287-357B-46D2-A2F9-BEE009DD4DD7}">
      <dgm:prSet phldrT="[Text]"/>
      <dgm:spPr/>
      <dgm:t>
        <a:bodyPr/>
        <a:lstStyle/>
        <a:p>
          <a:r>
            <a:rPr lang="en-US">
              <a:solidFill>
                <a:schemeClr val="tx2">
                  <a:lumMod val="90000"/>
                  <a:lumOff val="10000"/>
                </a:schemeClr>
              </a:solidFill>
            </a:rPr>
            <a:t>Project Set Up</a:t>
          </a:r>
        </a:p>
      </dgm:t>
    </dgm:pt>
    <dgm:pt modelId="{0FD910D0-30E7-4DE4-9733-D5A49346B4BA}" type="parTrans" cxnId="{FCD3D703-0AC9-4415-9676-56A28F6BB6E6}">
      <dgm:prSet/>
      <dgm:spPr/>
      <dgm:t>
        <a:bodyPr/>
        <a:lstStyle/>
        <a:p>
          <a:endParaRPr lang="en-US"/>
        </a:p>
      </dgm:t>
    </dgm:pt>
    <dgm:pt modelId="{76582B8F-2814-4D40-9C1D-F6988BAA6F26}" type="sibTrans" cxnId="{FCD3D703-0AC9-4415-9676-56A28F6BB6E6}">
      <dgm:prSet/>
      <dgm:spPr/>
      <dgm:t>
        <a:bodyPr/>
        <a:lstStyle/>
        <a:p>
          <a:endParaRPr lang="en-US"/>
        </a:p>
      </dgm:t>
    </dgm:pt>
    <dgm:pt modelId="{0E286105-58D9-4808-A672-E548D82CD0E1}">
      <dgm:prSet phldrT="[Text]"/>
      <dgm:spPr/>
      <dgm:t>
        <a:bodyPr/>
        <a:lstStyle/>
        <a:p>
          <a:r>
            <a:rPr lang="en-US">
              <a:solidFill>
                <a:schemeClr val="tx2">
                  <a:lumMod val="90000"/>
                  <a:lumOff val="10000"/>
                </a:schemeClr>
              </a:solidFill>
            </a:rPr>
            <a:t>Hypothesis</a:t>
          </a:r>
        </a:p>
      </dgm:t>
    </dgm:pt>
    <dgm:pt modelId="{189BD9D9-C2D7-4ACF-83A5-7C643B51E028}" type="parTrans" cxnId="{31CCA5E4-348B-4E0E-910A-67463987D5F5}">
      <dgm:prSet/>
      <dgm:spPr/>
      <dgm:t>
        <a:bodyPr/>
        <a:lstStyle/>
        <a:p>
          <a:endParaRPr lang="en-US"/>
        </a:p>
      </dgm:t>
    </dgm:pt>
    <dgm:pt modelId="{B9F82B3C-2128-49B1-B40F-313FBD79D929}" type="sibTrans" cxnId="{31CCA5E4-348B-4E0E-910A-67463987D5F5}">
      <dgm:prSet/>
      <dgm:spPr/>
      <dgm:t>
        <a:bodyPr/>
        <a:lstStyle/>
        <a:p>
          <a:endParaRPr lang="en-US"/>
        </a:p>
      </dgm:t>
    </dgm:pt>
    <dgm:pt modelId="{6BDD6227-2E7B-4B2D-A2AC-6DB8031E0241}">
      <dgm:prSet phldrT="[Text]"/>
      <dgm:spPr/>
      <dgm:t>
        <a:bodyPr/>
        <a:lstStyle/>
        <a:p>
          <a:r>
            <a:rPr lang="en-US" b="0">
              <a:solidFill>
                <a:schemeClr val="tx2">
                  <a:lumMod val="90000"/>
                  <a:lumOff val="10000"/>
                </a:schemeClr>
              </a:solidFill>
            </a:rPr>
            <a:t>BI Build-Out</a:t>
          </a:r>
        </a:p>
      </dgm:t>
    </dgm:pt>
    <dgm:pt modelId="{88C566EC-6084-48B7-A9CC-9A229E1EB361}" type="parTrans" cxnId="{458DB488-F806-4009-A033-6F717B48830B}">
      <dgm:prSet/>
      <dgm:spPr/>
      <dgm:t>
        <a:bodyPr/>
        <a:lstStyle/>
        <a:p>
          <a:endParaRPr lang="en-US"/>
        </a:p>
      </dgm:t>
    </dgm:pt>
    <dgm:pt modelId="{1B5E5B1D-A544-4FB0-B175-A9E76EA03EAF}" type="sibTrans" cxnId="{458DB488-F806-4009-A033-6F717B48830B}">
      <dgm:prSet/>
      <dgm:spPr/>
      <dgm:t>
        <a:bodyPr/>
        <a:lstStyle/>
        <a:p>
          <a:endParaRPr lang="en-US"/>
        </a:p>
      </dgm:t>
    </dgm:pt>
    <dgm:pt modelId="{850845FF-1F5B-4913-91DA-05862D20AEC0}">
      <dgm:prSet/>
      <dgm:spPr/>
      <dgm:t>
        <a:bodyPr/>
        <a:lstStyle/>
        <a:p>
          <a:r>
            <a:rPr lang="en-US">
              <a:solidFill>
                <a:schemeClr val="tx2">
                  <a:lumMod val="90000"/>
                  <a:lumOff val="10000"/>
                </a:schemeClr>
              </a:solidFill>
            </a:rPr>
            <a:t>Product Design</a:t>
          </a:r>
        </a:p>
      </dgm:t>
    </dgm:pt>
    <dgm:pt modelId="{E3286080-174B-435C-83FE-0FDCF574738E}" type="parTrans" cxnId="{1777AA28-DC31-453F-8729-8B06778FC140}">
      <dgm:prSet/>
      <dgm:spPr/>
      <dgm:t>
        <a:bodyPr/>
        <a:lstStyle/>
        <a:p>
          <a:endParaRPr lang="en-US"/>
        </a:p>
      </dgm:t>
    </dgm:pt>
    <dgm:pt modelId="{506060EA-8850-421D-B6F5-B4BAFD28F1BA}" type="sibTrans" cxnId="{1777AA28-DC31-453F-8729-8B06778FC140}">
      <dgm:prSet/>
      <dgm:spPr/>
      <dgm:t>
        <a:bodyPr/>
        <a:lstStyle/>
        <a:p>
          <a:endParaRPr lang="en-US"/>
        </a:p>
      </dgm:t>
    </dgm:pt>
    <dgm:pt modelId="{3E3646E6-2402-4974-9E3D-E5DA77D0EF65}">
      <dgm:prSet/>
      <dgm:spPr/>
      <dgm:t>
        <a:bodyPr/>
        <a:lstStyle/>
        <a:p>
          <a:r>
            <a:rPr lang="en-US">
              <a:solidFill>
                <a:schemeClr val="tx2">
                  <a:lumMod val="90000"/>
                  <a:lumOff val="10000"/>
                </a:schemeClr>
              </a:solidFill>
            </a:rPr>
            <a:t>MVP Build-Out</a:t>
          </a:r>
        </a:p>
      </dgm:t>
    </dgm:pt>
    <dgm:pt modelId="{0DB803F4-6A52-46C6-88FE-4E52238E70B2}" type="parTrans" cxnId="{08E5A904-6E20-4132-A692-99A61A5509F2}">
      <dgm:prSet/>
      <dgm:spPr/>
      <dgm:t>
        <a:bodyPr/>
        <a:lstStyle/>
        <a:p>
          <a:endParaRPr lang="en-US"/>
        </a:p>
      </dgm:t>
    </dgm:pt>
    <dgm:pt modelId="{50E24BD7-51AC-4796-A3DB-6685425E70EC}" type="sibTrans" cxnId="{08E5A904-6E20-4132-A692-99A61A5509F2}">
      <dgm:prSet/>
      <dgm:spPr/>
      <dgm:t>
        <a:bodyPr/>
        <a:lstStyle/>
        <a:p>
          <a:endParaRPr lang="en-US"/>
        </a:p>
      </dgm:t>
    </dgm:pt>
    <dgm:pt modelId="{8840C627-805D-4D8F-A767-5EC32DA7F085}">
      <dgm:prSet/>
      <dgm:spPr/>
      <dgm:t>
        <a:bodyPr/>
        <a:lstStyle/>
        <a:p>
          <a:r>
            <a:rPr lang="en-US">
              <a:solidFill>
                <a:schemeClr val="tx2">
                  <a:lumMod val="90000"/>
                  <a:lumOff val="10000"/>
                </a:schemeClr>
              </a:solidFill>
            </a:rPr>
            <a:t>Sprint 1</a:t>
          </a:r>
        </a:p>
      </dgm:t>
    </dgm:pt>
    <dgm:pt modelId="{25976457-A22F-4BEE-9527-05CE84028D8E}" type="parTrans" cxnId="{4031E7C5-4833-45D3-B709-5880FB5AFA4F}">
      <dgm:prSet/>
      <dgm:spPr/>
      <dgm:t>
        <a:bodyPr/>
        <a:lstStyle/>
        <a:p>
          <a:endParaRPr lang="en-US"/>
        </a:p>
      </dgm:t>
    </dgm:pt>
    <dgm:pt modelId="{7B3785BF-8B39-4C8F-B423-CDFBD2F53C09}" type="sibTrans" cxnId="{4031E7C5-4833-45D3-B709-5880FB5AFA4F}">
      <dgm:prSet/>
      <dgm:spPr/>
      <dgm:t>
        <a:bodyPr/>
        <a:lstStyle/>
        <a:p>
          <a:endParaRPr lang="en-US"/>
        </a:p>
      </dgm:t>
    </dgm:pt>
    <dgm:pt modelId="{D2008CCE-F2CA-4969-BA91-156872767E00}" type="pres">
      <dgm:prSet presAssocID="{10942E7B-C83A-4353-AFC0-653398869F11}" presName="Name0" presStyleCnt="0">
        <dgm:presLayoutVars>
          <dgm:dir/>
          <dgm:animLvl val="lvl"/>
          <dgm:resizeHandles val="exact"/>
        </dgm:presLayoutVars>
      </dgm:prSet>
      <dgm:spPr/>
    </dgm:pt>
    <dgm:pt modelId="{896C60BC-E008-4C4F-AE74-82BF6163056E}" type="pres">
      <dgm:prSet presAssocID="{EC394287-357B-46D2-A2F9-BEE009DD4DD7}" presName="parTxOnly" presStyleLbl="node1" presStyleIdx="0" presStyleCnt="6">
        <dgm:presLayoutVars>
          <dgm:chMax val="0"/>
          <dgm:chPref val="0"/>
          <dgm:bulletEnabled val="1"/>
        </dgm:presLayoutVars>
      </dgm:prSet>
      <dgm:spPr/>
    </dgm:pt>
    <dgm:pt modelId="{C5893A7F-BDA7-4A45-A08C-3C8C9B97ACF6}" type="pres">
      <dgm:prSet presAssocID="{76582B8F-2814-4D40-9C1D-F6988BAA6F26}" presName="parTxOnlySpace" presStyleCnt="0"/>
      <dgm:spPr/>
    </dgm:pt>
    <dgm:pt modelId="{D8FFBFE6-76D4-4800-8A8F-BCBF2530D9FD}" type="pres">
      <dgm:prSet presAssocID="{0E286105-58D9-4808-A672-E548D82CD0E1}" presName="parTxOnly" presStyleLbl="node1" presStyleIdx="1" presStyleCnt="6">
        <dgm:presLayoutVars>
          <dgm:chMax val="0"/>
          <dgm:chPref val="0"/>
          <dgm:bulletEnabled val="1"/>
        </dgm:presLayoutVars>
      </dgm:prSet>
      <dgm:spPr/>
    </dgm:pt>
    <dgm:pt modelId="{676A7708-EC36-4800-9081-C0DBD2AC5EFB}" type="pres">
      <dgm:prSet presAssocID="{B9F82B3C-2128-49B1-B40F-313FBD79D929}" presName="parTxOnlySpace" presStyleCnt="0"/>
      <dgm:spPr/>
    </dgm:pt>
    <dgm:pt modelId="{7B97E54B-62DE-473B-9DB5-136D3844BD8A}" type="pres">
      <dgm:prSet presAssocID="{6BDD6227-2E7B-4B2D-A2AC-6DB8031E0241}" presName="parTxOnly" presStyleLbl="node1" presStyleIdx="2" presStyleCnt="6">
        <dgm:presLayoutVars>
          <dgm:chMax val="0"/>
          <dgm:chPref val="0"/>
          <dgm:bulletEnabled val="1"/>
        </dgm:presLayoutVars>
      </dgm:prSet>
      <dgm:spPr/>
    </dgm:pt>
    <dgm:pt modelId="{F27FB422-2EE9-451A-9980-0C136F469CCE}" type="pres">
      <dgm:prSet presAssocID="{1B5E5B1D-A544-4FB0-B175-A9E76EA03EAF}" presName="parTxOnlySpace" presStyleCnt="0"/>
      <dgm:spPr/>
    </dgm:pt>
    <dgm:pt modelId="{9A4F2EED-B03C-4BD0-B332-9CE3B90A51A2}" type="pres">
      <dgm:prSet presAssocID="{850845FF-1F5B-4913-91DA-05862D20AEC0}" presName="parTxOnly" presStyleLbl="node1" presStyleIdx="3" presStyleCnt="6">
        <dgm:presLayoutVars>
          <dgm:chMax val="0"/>
          <dgm:chPref val="0"/>
          <dgm:bulletEnabled val="1"/>
        </dgm:presLayoutVars>
      </dgm:prSet>
      <dgm:spPr/>
    </dgm:pt>
    <dgm:pt modelId="{73861B33-D77C-4B92-B70B-EED4DB6BA17D}" type="pres">
      <dgm:prSet presAssocID="{506060EA-8850-421D-B6F5-B4BAFD28F1BA}" presName="parTxOnlySpace" presStyleCnt="0"/>
      <dgm:spPr/>
    </dgm:pt>
    <dgm:pt modelId="{B96DE8BF-15AB-4718-B806-7F43DF9DBAAC}" type="pres">
      <dgm:prSet presAssocID="{3E3646E6-2402-4974-9E3D-E5DA77D0EF65}" presName="parTxOnly" presStyleLbl="node1" presStyleIdx="4" presStyleCnt="6">
        <dgm:presLayoutVars>
          <dgm:chMax val="0"/>
          <dgm:chPref val="0"/>
          <dgm:bulletEnabled val="1"/>
        </dgm:presLayoutVars>
      </dgm:prSet>
      <dgm:spPr/>
    </dgm:pt>
    <dgm:pt modelId="{13C2D726-D75E-4F71-8760-605B30557BAD}" type="pres">
      <dgm:prSet presAssocID="{50E24BD7-51AC-4796-A3DB-6685425E70EC}" presName="parTxOnlySpace" presStyleCnt="0"/>
      <dgm:spPr/>
    </dgm:pt>
    <dgm:pt modelId="{11D8B398-CCCA-4EFF-AB35-E2D80399F5B0}" type="pres">
      <dgm:prSet presAssocID="{8840C627-805D-4D8F-A767-5EC32DA7F085}" presName="parTxOnly" presStyleLbl="node1" presStyleIdx="5" presStyleCnt="6">
        <dgm:presLayoutVars>
          <dgm:chMax val="0"/>
          <dgm:chPref val="0"/>
          <dgm:bulletEnabled val="1"/>
        </dgm:presLayoutVars>
      </dgm:prSet>
      <dgm:spPr/>
    </dgm:pt>
  </dgm:ptLst>
  <dgm:cxnLst>
    <dgm:cxn modelId="{FCD3D703-0AC9-4415-9676-56A28F6BB6E6}" srcId="{10942E7B-C83A-4353-AFC0-653398869F11}" destId="{EC394287-357B-46D2-A2F9-BEE009DD4DD7}" srcOrd="0" destOrd="0" parTransId="{0FD910D0-30E7-4DE4-9733-D5A49346B4BA}" sibTransId="{76582B8F-2814-4D40-9C1D-F6988BAA6F26}"/>
    <dgm:cxn modelId="{08E5A904-6E20-4132-A692-99A61A5509F2}" srcId="{10942E7B-C83A-4353-AFC0-653398869F11}" destId="{3E3646E6-2402-4974-9E3D-E5DA77D0EF65}" srcOrd="4" destOrd="0" parTransId="{0DB803F4-6A52-46C6-88FE-4E52238E70B2}" sibTransId="{50E24BD7-51AC-4796-A3DB-6685425E70EC}"/>
    <dgm:cxn modelId="{1777AA28-DC31-453F-8729-8B06778FC140}" srcId="{10942E7B-C83A-4353-AFC0-653398869F11}" destId="{850845FF-1F5B-4913-91DA-05862D20AEC0}" srcOrd="3" destOrd="0" parTransId="{E3286080-174B-435C-83FE-0FDCF574738E}" sibTransId="{506060EA-8850-421D-B6F5-B4BAFD28F1BA}"/>
    <dgm:cxn modelId="{5B04933F-3798-4F9A-A0A3-5A7B6C3594ED}" type="presOf" srcId="{6BDD6227-2E7B-4B2D-A2AC-6DB8031E0241}" destId="{7B97E54B-62DE-473B-9DB5-136D3844BD8A}" srcOrd="0" destOrd="0" presId="urn:microsoft.com/office/officeart/2005/8/layout/chevron1"/>
    <dgm:cxn modelId="{DC02F552-AD73-4AFC-A347-3F32FEC2B672}" type="presOf" srcId="{3E3646E6-2402-4974-9E3D-E5DA77D0EF65}" destId="{B96DE8BF-15AB-4718-B806-7F43DF9DBAAC}" srcOrd="0" destOrd="0" presId="urn:microsoft.com/office/officeart/2005/8/layout/chevron1"/>
    <dgm:cxn modelId="{458DB488-F806-4009-A033-6F717B48830B}" srcId="{10942E7B-C83A-4353-AFC0-653398869F11}" destId="{6BDD6227-2E7B-4B2D-A2AC-6DB8031E0241}" srcOrd="2" destOrd="0" parTransId="{88C566EC-6084-48B7-A9CC-9A229E1EB361}" sibTransId="{1B5E5B1D-A544-4FB0-B175-A9E76EA03EAF}"/>
    <dgm:cxn modelId="{D895F08B-755C-4DD3-848F-A9F6D5C5BDEB}" type="presOf" srcId="{0E286105-58D9-4808-A672-E548D82CD0E1}" destId="{D8FFBFE6-76D4-4800-8A8F-BCBF2530D9FD}" srcOrd="0" destOrd="0" presId="urn:microsoft.com/office/officeart/2005/8/layout/chevron1"/>
    <dgm:cxn modelId="{2252E98D-8F56-4D1D-9C15-7C0C51B934C5}" type="presOf" srcId="{8840C627-805D-4D8F-A767-5EC32DA7F085}" destId="{11D8B398-CCCA-4EFF-AB35-E2D80399F5B0}" srcOrd="0" destOrd="0" presId="urn:microsoft.com/office/officeart/2005/8/layout/chevron1"/>
    <dgm:cxn modelId="{DBD6F6B5-0C7C-4F5B-9E4C-98470A60843D}" type="presOf" srcId="{10942E7B-C83A-4353-AFC0-653398869F11}" destId="{D2008CCE-F2CA-4969-BA91-156872767E00}" srcOrd="0" destOrd="0" presId="urn:microsoft.com/office/officeart/2005/8/layout/chevron1"/>
    <dgm:cxn modelId="{4031E7C5-4833-45D3-B709-5880FB5AFA4F}" srcId="{10942E7B-C83A-4353-AFC0-653398869F11}" destId="{8840C627-805D-4D8F-A767-5EC32DA7F085}" srcOrd="5" destOrd="0" parTransId="{25976457-A22F-4BEE-9527-05CE84028D8E}" sibTransId="{7B3785BF-8B39-4C8F-B423-CDFBD2F53C09}"/>
    <dgm:cxn modelId="{31CCA5E4-348B-4E0E-910A-67463987D5F5}" srcId="{10942E7B-C83A-4353-AFC0-653398869F11}" destId="{0E286105-58D9-4808-A672-E548D82CD0E1}" srcOrd="1" destOrd="0" parTransId="{189BD9D9-C2D7-4ACF-83A5-7C643B51E028}" sibTransId="{B9F82B3C-2128-49B1-B40F-313FBD79D929}"/>
    <dgm:cxn modelId="{71C50FEB-0F33-4C0A-B239-AF7211C8AF18}" type="presOf" srcId="{850845FF-1F5B-4913-91DA-05862D20AEC0}" destId="{9A4F2EED-B03C-4BD0-B332-9CE3B90A51A2}" srcOrd="0" destOrd="0" presId="urn:microsoft.com/office/officeart/2005/8/layout/chevron1"/>
    <dgm:cxn modelId="{4B5964F8-4CEA-4494-B334-FAE51300B125}" type="presOf" srcId="{EC394287-357B-46D2-A2F9-BEE009DD4DD7}" destId="{896C60BC-E008-4C4F-AE74-82BF6163056E}" srcOrd="0" destOrd="0" presId="urn:microsoft.com/office/officeart/2005/8/layout/chevron1"/>
    <dgm:cxn modelId="{F028484A-5E72-4186-A02C-FBEEEE9EB029}" type="presParOf" srcId="{D2008CCE-F2CA-4969-BA91-156872767E00}" destId="{896C60BC-E008-4C4F-AE74-82BF6163056E}" srcOrd="0" destOrd="0" presId="urn:microsoft.com/office/officeart/2005/8/layout/chevron1"/>
    <dgm:cxn modelId="{C23E0B6C-2789-4CD3-AF8C-E686A584F30C}" type="presParOf" srcId="{D2008CCE-F2CA-4969-BA91-156872767E00}" destId="{C5893A7F-BDA7-4A45-A08C-3C8C9B97ACF6}" srcOrd="1" destOrd="0" presId="urn:microsoft.com/office/officeart/2005/8/layout/chevron1"/>
    <dgm:cxn modelId="{16412D75-A16A-4505-A78F-70BAF00676CE}" type="presParOf" srcId="{D2008CCE-F2CA-4969-BA91-156872767E00}" destId="{D8FFBFE6-76D4-4800-8A8F-BCBF2530D9FD}" srcOrd="2" destOrd="0" presId="urn:microsoft.com/office/officeart/2005/8/layout/chevron1"/>
    <dgm:cxn modelId="{6A709B37-B5C7-40AA-8F38-DE78DDB19EEA}" type="presParOf" srcId="{D2008CCE-F2CA-4969-BA91-156872767E00}" destId="{676A7708-EC36-4800-9081-C0DBD2AC5EFB}" srcOrd="3" destOrd="0" presId="urn:microsoft.com/office/officeart/2005/8/layout/chevron1"/>
    <dgm:cxn modelId="{AEBEB47B-6777-449A-8863-32B1FCD6039D}" type="presParOf" srcId="{D2008CCE-F2CA-4969-BA91-156872767E00}" destId="{7B97E54B-62DE-473B-9DB5-136D3844BD8A}" srcOrd="4" destOrd="0" presId="urn:microsoft.com/office/officeart/2005/8/layout/chevron1"/>
    <dgm:cxn modelId="{9234527C-FFD8-40AF-BCA5-FDDC1B90B62F}" type="presParOf" srcId="{D2008CCE-F2CA-4969-BA91-156872767E00}" destId="{F27FB422-2EE9-451A-9980-0C136F469CCE}" srcOrd="5" destOrd="0" presId="urn:microsoft.com/office/officeart/2005/8/layout/chevron1"/>
    <dgm:cxn modelId="{4FBC7DA5-82A8-4CFB-9FD9-58DE31FAA2C9}" type="presParOf" srcId="{D2008CCE-F2CA-4969-BA91-156872767E00}" destId="{9A4F2EED-B03C-4BD0-B332-9CE3B90A51A2}" srcOrd="6" destOrd="0" presId="urn:microsoft.com/office/officeart/2005/8/layout/chevron1"/>
    <dgm:cxn modelId="{981217AA-6232-4AEB-8808-89B502A06B1C}" type="presParOf" srcId="{D2008CCE-F2CA-4969-BA91-156872767E00}" destId="{73861B33-D77C-4B92-B70B-EED4DB6BA17D}" srcOrd="7" destOrd="0" presId="urn:microsoft.com/office/officeart/2005/8/layout/chevron1"/>
    <dgm:cxn modelId="{CD21E38E-1C89-4263-8B11-42DF343D47FD}" type="presParOf" srcId="{D2008CCE-F2CA-4969-BA91-156872767E00}" destId="{B96DE8BF-15AB-4718-B806-7F43DF9DBAAC}" srcOrd="8" destOrd="0" presId="urn:microsoft.com/office/officeart/2005/8/layout/chevron1"/>
    <dgm:cxn modelId="{D80457A1-3AE9-4B1B-AB23-4025AED59D5D}" type="presParOf" srcId="{D2008CCE-F2CA-4969-BA91-156872767E00}" destId="{13C2D726-D75E-4F71-8760-605B30557BAD}" srcOrd="9" destOrd="0" presId="urn:microsoft.com/office/officeart/2005/8/layout/chevron1"/>
    <dgm:cxn modelId="{B2A2ECC9-7028-4071-8C53-51925C71A1F8}" type="presParOf" srcId="{D2008CCE-F2CA-4969-BA91-156872767E00}" destId="{11D8B398-CCCA-4EFF-AB35-E2D80399F5B0}"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942E7B-C83A-4353-AFC0-653398869F11}" type="doc">
      <dgm:prSet loTypeId="urn:microsoft.com/office/officeart/2005/8/layout/chevron1" loCatId="process" qsTypeId="urn:microsoft.com/office/officeart/2005/8/quickstyle/simple1" qsCatId="simple" csTypeId="urn:microsoft.com/office/officeart/2005/8/colors/accent1_2" csCatId="accent1" phldr="1"/>
      <dgm:spPr/>
    </dgm:pt>
    <dgm:pt modelId="{EC394287-357B-46D2-A2F9-BEE009DD4DD7}">
      <dgm:prSet phldrT="[Text]"/>
      <dgm:spPr>
        <a:solidFill>
          <a:schemeClr val="accent1">
            <a:lumMod val="40000"/>
            <a:lumOff val="60000"/>
          </a:schemeClr>
        </a:solidFill>
      </dgm:spPr>
      <dgm:t>
        <a:bodyPr/>
        <a:lstStyle/>
        <a:p>
          <a:r>
            <a:rPr lang="en-US" b="0" dirty="0">
              <a:solidFill>
                <a:schemeClr val="accent1"/>
              </a:solidFill>
            </a:rPr>
            <a:t>Project Set Up</a:t>
          </a:r>
        </a:p>
      </dgm:t>
    </dgm:pt>
    <dgm:pt modelId="{0FD910D0-30E7-4DE4-9733-D5A49346B4BA}" type="parTrans" cxnId="{FCD3D703-0AC9-4415-9676-56A28F6BB6E6}">
      <dgm:prSet/>
      <dgm:spPr/>
      <dgm:t>
        <a:bodyPr/>
        <a:lstStyle/>
        <a:p>
          <a:endParaRPr lang="en-US"/>
        </a:p>
      </dgm:t>
    </dgm:pt>
    <dgm:pt modelId="{76582B8F-2814-4D40-9C1D-F6988BAA6F26}" type="sibTrans" cxnId="{FCD3D703-0AC9-4415-9676-56A28F6BB6E6}">
      <dgm:prSet/>
      <dgm:spPr/>
      <dgm:t>
        <a:bodyPr/>
        <a:lstStyle/>
        <a:p>
          <a:endParaRPr lang="en-US"/>
        </a:p>
      </dgm:t>
    </dgm:pt>
    <dgm:pt modelId="{0E286105-58D9-4808-A672-E548D82CD0E1}">
      <dgm:prSet phldrT="[Text]"/>
      <dgm:spPr>
        <a:solidFill>
          <a:schemeClr val="accent1"/>
        </a:solidFill>
        <a:ln>
          <a:solidFill>
            <a:schemeClr val="accent1">
              <a:lumMod val="20000"/>
              <a:lumOff val="80000"/>
            </a:schemeClr>
          </a:solidFill>
        </a:ln>
      </dgm:spPr>
      <dgm:t>
        <a:bodyPr/>
        <a:lstStyle/>
        <a:p>
          <a:r>
            <a:rPr lang="en-US">
              <a:solidFill>
                <a:schemeClr val="tx2">
                  <a:lumMod val="90000"/>
                  <a:lumOff val="10000"/>
                </a:schemeClr>
              </a:solidFill>
            </a:rPr>
            <a:t>Hypothesis</a:t>
          </a:r>
        </a:p>
      </dgm:t>
    </dgm:pt>
    <dgm:pt modelId="{189BD9D9-C2D7-4ACF-83A5-7C643B51E028}" type="parTrans" cxnId="{31CCA5E4-348B-4E0E-910A-67463987D5F5}">
      <dgm:prSet/>
      <dgm:spPr/>
      <dgm:t>
        <a:bodyPr/>
        <a:lstStyle/>
        <a:p>
          <a:endParaRPr lang="en-US"/>
        </a:p>
      </dgm:t>
    </dgm:pt>
    <dgm:pt modelId="{B9F82B3C-2128-49B1-B40F-313FBD79D929}" type="sibTrans" cxnId="{31CCA5E4-348B-4E0E-910A-67463987D5F5}">
      <dgm:prSet/>
      <dgm:spPr/>
      <dgm:t>
        <a:bodyPr/>
        <a:lstStyle/>
        <a:p>
          <a:endParaRPr lang="en-US"/>
        </a:p>
      </dgm:t>
    </dgm:pt>
    <dgm:pt modelId="{6BDD6227-2E7B-4B2D-A2AC-6DB8031E0241}">
      <dgm:prSet phldrT="[Text]"/>
      <dgm:spPr>
        <a:ln>
          <a:solidFill>
            <a:schemeClr val="accent1">
              <a:lumMod val="20000"/>
              <a:lumOff val="80000"/>
            </a:schemeClr>
          </a:solidFill>
        </a:ln>
      </dgm:spPr>
      <dgm:t>
        <a:bodyPr/>
        <a:lstStyle/>
        <a:p>
          <a:r>
            <a:rPr lang="en-US" b="1">
              <a:solidFill>
                <a:schemeClr val="tx2">
                  <a:lumMod val="90000"/>
                  <a:lumOff val="10000"/>
                </a:schemeClr>
              </a:solidFill>
            </a:rPr>
            <a:t>BI Build-Out</a:t>
          </a:r>
        </a:p>
      </dgm:t>
    </dgm:pt>
    <dgm:pt modelId="{88C566EC-6084-48B7-A9CC-9A229E1EB361}" type="parTrans" cxnId="{458DB488-F806-4009-A033-6F717B48830B}">
      <dgm:prSet/>
      <dgm:spPr/>
      <dgm:t>
        <a:bodyPr/>
        <a:lstStyle/>
        <a:p>
          <a:endParaRPr lang="en-US"/>
        </a:p>
      </dgm:t>
    </dgm:pt>
    <dgm:pt modelId="{1B5E5B1D-A544-4FB0-B175-A9E76EA03EAF}" type="sibTrans" cxnId="{458DB488-F806-4009-A033-6F717B48830B}">
      <dgm:prSet/>
      <dgm:spPr/>
      <dgm:t>
        <a:bodyPr/>
        <a:lstStyle/>
        <a:p>
          <a:endParaRPr lang="en-US"/>
        </a:p>
      </dgm:t>
    </dgm:pt>
    <dgm:pt modelId="{850845FF-1F5B-4913-91DA-05862D20AEC0}">
      <dgm:prSet/>
      <dgm:spPr>
        <a:solidFill>
          <a:schemeClr val="accent1">
            <a:lumMod val="40000"/>
            <a:lumOff val="60000"/>
          </a:schemeClr>
        </a:solidFill>
        <a:ln>
          <a:solidFill>
            <a:schemeClr val="accent1">
              <a:lumMod val="20000"/>
              <a:lumOff val="80000"/>
            </a:schemeClr>
          </a:solidFill>
        </a:ln>
      </dgm:spPr>
      <dgm:t>
        <a:bodyPr/>
        <a:lstStyle/>
        <a:p>
          <a:r>
            <a:rPr lang="en-US" dirty="0">
              <a:solidFill>
                <a:schemeClr val="accent1"/>
              </a:solidFill>
            </a:rPr>
            <a:t>Product Design</a:t>
          </a:r>
        </a:p>
      </dgm:t>
    </dgm:pt>
    <dgm:pt modelId="{E3286080-174B-435C-83FE-0FDCF574738E}" type="parTrans" cxnId="{1777AA28-DC31-453F-8729-8B06778FC140}">
      <dgm:prSet/>
      <dgm:spPr/>
      <dgm:t>
        <a:bodyPr/>
        <a:lstStyle/>
        <a:p>
          <a:endParaRPr lang="en-US"/>
        </a:p>
      </dgm:t>
    </dgm:pt>
    <dgm:pt modelId="{506060EA-8850-421D-B6F5-B4BAFD28F1BA}" type="sibTrans" cxnId="{1777AA28-DC31-453F-8729-8B06778FC140}">
      <dgm:prSet/>
      <dgm:spPr/>
      <dgm:t>
        <a:bodyPr/>
        <a:lstStyle/>
        <a:p>
          <a:endParaRPr lang="en-US"/>
        </a:p>
      </dgm:t>
    </dgm:pt>
    <dgm:pt modelId="{3E3646E6-2402-4974-9E3D-E5DA77D0EF65}">
      <dgm:prSet/>
      <dgm:spPr>
        <a:solidFill>
          <a:schemeClr val="accent1">
            <a:lumMod val="40000"/>
            <a:lumOff val="60000"/>
          </a:schemeClr>
        </a:solidFill>
        <a:ln>
          <a:solidFill>
            <a:schemeClr val="accent1">
              <a:lumMod val="20000"/>
              <a:lumOff val="80000"/>
            </a:schemeClr>
          </a:solidFill>
        </a:ln>
      </dgm:spPr>
      <dgm:t>
        <a:bodyPr/>
        <a:lstStyle/>
        <a:p>
          <a:r>
            <a:rPr lang="en-US" dirty="0">
              <a:solidFill>
                <a:schemeClr val="accent1"/>
              </a:solidFill>
            </a:rPr>
            <a:t>MVP Build-Out</a:t>
          </a:r>
        </a:p>
      </dgm:t>
    </dgm:pt>
    <dgm:pt modelId="{0DB803F4-6A52-46C6-88FE-4E52238E70B2}" type="parTrans" cxnId="{08E5A904-6E20-4132-A692-99A61A5509F2}">
      <dgm:prSet/>
      <dgm:spPr/>
      <dgm:t>
        <a:bodyPr/>
        <a:lstStyle/>
        <a:p>
          <a:endParaRPr lang="en-US"/>
        </a:p>
      </dgm:t>
    </dgm:pt>
    <dgm:pt modelId="{50E24BD7-51AC-4796-A3DB-6685425E70EC}" type="sibTrans" cxnId="{08E5A904-6E20-4132-A692-99A61A5509F2}">
      <dgm:prSet/>
      <dgm:spPr/>
      <dgm:t>
        <a:bodyPr/>
        <a:lstStyle/>
        <a:p>
          <a:endParaRPr lang="en-US"/>
        </a:p>
      </dgm:t>
    </dgm:pt>
    <dgm:pt modelId="{8840C627-805D-4D8F-A767-5EC32DA7F085}">
      <dgm:prSet/>
      <dgm:spPr>
        <a:solidFill>
          <a:schemeClr val="accent1">
            <a:lumMod val="40000"/>
            <a:lumOff val="60000"/>
          </a:schemeClr>
        </a:solidFill>
        <a:ln>
          <a:solidFill>
            <a:schemeClr val="accent1">
              <a:lumMod val="20000"/>
              <a:lumOff val="80000"/>
            </a:schemeClr>
          </a:solidFill>
        </a:ln>
      </dgm:spPr>
      <dgm:t>
        <a:bodyPr/>
        <a:lstStyle/>
        <a:p>
          <a:r>
            <a:rPr lang="en-US" dirty="0">
              <a:solidFill>
                <a:schemeClr val="accent1"/>
              </a:solidFill>
            </a:rPr>
            <a:t>Sprint</a:t>
          </a:r>
          <a:r>
            <a:rPr lang="en-US" dirty="0">
              <a:solidFill>
                <a:schemeClr val="tx2">
                  <a:lumMod val="90000"/>
                  <a:lumOff val="10000"/>
                </a:schemeClr>
              </a:solidFill>
            </a:rPr>
            <a:t> 1</a:t>
          </a:r>
        </a:p>
      </dgm:t>
    </dgm:pt>
    <dgm:pt modelId="{25976457-A22F-4BEE-9527-05CE84028D8E}" type="parTrans" cxnId="{4031E7C5-4833-45D3-B709-5880FB5AFA4F}">
      <dgm:prSet/>
      <dgm:spPr/>
      <dgm:t>
        <a:bodyPr/>
        <a:lstStyle/>
        <a:p>
          <a:endParaRPr lang="en-US"/>
        </a:p>
      </dgm:t>
    </dgm:pt>
    <dgm:pt modelId="{7B3785BF-8B39-4C8F-B423-CDFBD2F53C09}" type="sibTrans" cxnId="{4031E7C5-4833-45D3-B709-5880FB5AFA4F}">
      <dgm:prSet/>
      <dgm:spPr/>
      <dgm:t>
        <a:bodyPr/>
        <a:lstStyle/>
        <a:p>
          <a:endParaRPr lang="en-US"/>
        </a:p>
      </dgm:t>
    </dgm:pt>
    <dgm:pt modelId="{D2008CCE-F2CA-4969-BA91-156872767E00}" type="pres">
      <dgm:prSet presAssocID="{10942E7B-C83A-4353-AFC0-653398869F11}" presName="Name0" presStyleCnt="0">
        <dgm:presLayoutVars>
          <dgm:dir/>
          <dgm:animLvl val="lvl"/>
          <dgm:resizeHandles val="exact"/>
        </dgm:presLayoutVars>
      </dgm:prSet>
      <dgm:spPr/>
    </dgm:pt>
    <dgm:pt modelId="{896C60BC-E008-4C4F-AE74-82BF6163056E}" type="pres">
      <dgm:prSet presAssocID="{EC394287-357B-46D2-A2F9-BEE009DD4DD7}" presName="parTxOnly" presStyleLbl="node1" presStyleIdx="0" presStyleCnt="6">
        <dgm:presLayoutVars>
          <dgm:chMax val="0"/>
          <dgm:chPref val="0"/>
          <dgm:bulletEnabled val="1"/>
        </dgm:presLayoutVars>
      </dgm:prSet>
      <dgm:spPr/>
    </dgm:pt>
    <dgm:pt modelId="{C5893A7F-BDA7-4A45-A08C-3C8C9B97ACF6}" type="pres">
      <dgm:prSet presAssocID="{76582B8F-2814-4D40-9C1D-F6988BAA6F26}" presName="parTxOnlySpace" presStyleCnt="0"/>
      <dgm:spPr/>
    </dgm:pt>
    <dgm:pt modelId="{D8FFBFE6-76D4-4800-8A8F-BCBF2530D9FD}" type="pres">
      <dgm:prSet presAssocID="{0E286105-58D9-4808-A672-E548D82CD0E1}" presName="parTxOnly" presStyleLbl="node1" presStyleIdx="1" presStyleCnt="6">
        <dgm:presLayoutVars>
          <dgm:chMax val="0"/>
          <dgm:chPref val="0"/>
          <dgm:bulletEnabled val="1"/>
        </dgm:presLayoutVars>
      </dgm:prSet>
      <dgm:spPr/>
    </dgm:pt>
    <dgm:pt modelId="{676A7708-EC36-4800-9081-C0DBD2AC5EFB}" type="pres">
      <dgm:prSet presAssocID="{B9F82B3C-2128-49B1-B40F-313FBD79D929}" presName="parTxOnlySpace" presStyleCnt="0"/>
      <dgm:spPr/>
    </dgm:pt>
    <dgm:pt modelId="{7B97E54B-62DE-473B-9DB5-136D3844BD8A}" type="pres">
      <dgm:prSet presAssocID="{6BDD6227-2E7B-4B2D-A2AC-6DB8031E0241}" presName="parTxOnly" presStyleLbl="node1" presStyleIdx="2" presStyleCnt="6">
        <dgm:presLayoutVars>
          <dgm:chMax val="0"/>
          <dgm:chPref val="0"/>
          <dgm:bulletEnabled val="1"/>
        </dgm:presLayoutVars>
      </dgm:prSet>
      <dgm:spPr/>
    </dgm:pt>
    <dgm:pt modelId="{F27FB422-2EE9-451A-9980-0C136F469CCE}" type="pres">
      <dgm:prSet presAssocID="{1B5E5B1D-A544-4FB0-B175-A9E76EA03EAF}" presName="parTxOnlySpace" presStyleCnt="0"/>
      <dgm:spPr/>
    </dgm:pt>
    <dgm:pt modelId="{9A4F2EED-B03C-4BD0-B332-9CE3B90A51A2}" type="pres">
      <dgm:prSet presAssocID="{850845FF-1F5B-4913-91DA-05862D20AEC0}" presName="parTxOnly" presStyleLbl="node1" presStyleIdx="3" presStyleCnt="6">
        <dgm:presLayoutVars>
          <dgm:chMax val="0"/>
          <dgm:chPref val="0"/>
          <dgm:bulletEnabled val="1"/>
        </dgm:presLayoutVars>
      </dgm:prSet>
      <dgm:spPr/>
    </dgm:pt>
    <dgm:pt modelId="{73861B33-D77C-4B92-B70B-EED4DB6BA17D}" type="pres">
      <dgm:prSet presAssocID="{506060EA-8850-421D-B6F5-B4BAFD28F1BA}" presName="parTxOnlySpace" presStyleCnt="0"/>
      <dgm:spPr/>
    </dgm:pt>
    <dgm:pt modelId="{B96DE8BF-15AB-4718-B806-7F43DF9DBAAC}" type="pres">
      <dgm:prSet presAssocID="{3E3646E6-2402-4974-9E3D-E5DA77D0EF65}" presName="parTxOnly" presStyleLbl="node1" presStyleIdx="4" presStyleCnt="6">
        <dgm:presLayoutVars>
          <dgm:chMax val="0"/>
          <dgm:chPref val="0"/>
          <dgm:bulletEnabled val="1"/>
        </dgm:presLayoutVars>
      </dgm:prSet>
      <dgm:spPr/>
    </dgm:pt>
    <dgm:pt modelId="{13C2D726-D75E-4F71-8760-605B30557BAD}" type="pres">
      <dgm:prSet presAssocID="{50E24BD7-51AC-4796-A3DB-6685425E70EC}" presName="parTxOnlySpace" presStyleCnt="0"/>
      <dgm:spPr/>
    </dgm:pt>
    <dgm:pt modelId="{11D8B398-CCCA-4EFF-AB35-E2D80399F5B0}" type="pres">
      <dgm:prSet presAssocID="{8840C627-805D-4D8F-A767-5EC32DA7F085}" presName="parTxOnly" presStyleLbl="node1" presStyleIdx="5" presStyleCnt="6">
        <dgm:presLayoutVars>
          <dgm:chMax val="0"/>
          <dgm:chPref val="0"/>
          <dgm:bulletEnabled val="1"/>
        </dgm:presLayoutVars>
      </dgm:prSet>
      <dgm:spPr/>
    </dgm:pt>
  </dgm:ptLst>
  <dgm:cxnLst>
    <dgm:cxn modelId="{FCD3D703-0AC9-4415-9676-56A28F6BB6E6}" srcId="{10942E7B-C83A-4353-AFC0-653398869F11}" destId="{EC394287-357B-46D2-A2F9-BEE009DD4DD7}" srcOrd="0" destOrd="0" parTransId="{0FD910D0-30E7-4DE4-9733-D5A49346B4BA}" sibTransId="{76582B8F-2814-4D40-9C1D-F6988BAA6F26}"/>
    <dgm:cxn modelId="{08E5A904-6E20-4132-A692-99A61A5509F2}" srcId="{10942E7B-C83A-4353-AFC0-653398869F11}" destId="{3E3646E6-2402-4974-9E3D-E5DA77D0EF65}" srcOrd="4" destOrd="0" parTransId="{0DB803F4-6A52-46C6-88FE-4E52238E70B2}" sibTransId="{50E24BD7-51AC-4796-A3DB-6685425E70EC}"/>
    <dgm:cxn modelId="{1777AA28-DC31-453F-8729-8B06778FC140}" srcId="{10942E7B-C83A-4353-AFC0-653398869F11}" destId="{850845FF-1F5B-4913-91DA-05862D20AEC0}" srcOrd="3" destOrd="0" parTransId="{E3286080-174B-435C-83FE-0FDCF574738E}" sibTransId="{506060EA-8850-421D-B6F5-B4BAFD28F1BA}"/>
    <dgm:cxn modelId="{5B04933F-3798-4F9A-A0A3-5A7B6C3594ED}" type="presOf" srcId="{6BDD6227-2E7B-4B2D-A2AC-6DB8031E0241}" destId="{7B97E54B-62DE-473B-9DB5-136D3844BD8A}" srcOrd="0" destOrd="0" presId="urn:microsoft.com/office/officeart/2005/8/layout/chevron1"/>
    <dgm:cxn modelId="{DC02F552-AD73-4AFC-A347-3F32FEC2B672}" type="presOf" srcId="{3E3646E6-2402-4974-9E3D-E5DA77D0EF65}" destId="{B96DE8BF-15AB-4718-B806-7F43DF9DBAAC}" srcOrd="0" destOrd="0" presId="urn:microsoft.com/office/officeart/2005/8/layout/chevron1"/>
    <dgm:cxn modelId="{458DB488-F806-4009-A033-6F717B48830B}" srcId="{10942E7B-C83A-4353-AFC0-653398869F11}" destId="{6BDD6227-2E7B-4B2D-A2AC-6DB8031E0241}" srcOrd="2" destOrd="0" parTransId="{88C566EC-6084-48B7-A9CC-9A229E1EB361}" sibTransId="{1B5E5B1D-A544-4FB0-B175-A9E76EA03EAF}"/>
    <dgm:cxn modelId="{D895F08B-755C-4DD3-848F-A9F6D5C5BDEB}" type="presOf" srcId="{0E286105-58D9-4808-A672-E548D82CD0E1}" destId="{D8FFBFE6-76D4-4800-8A8F-BCBF2530D9FD}" srcOrd="0" destOrd="0" presId="urn:microsoft.com/office/officeart/2005/8/layout/chevron1"/>
    <dgm:cxn modelId="{2252E98D-8F56-4D1D-9C15-7C0C51B934C5}" type="presOf" srcId="{8840C627-805D-4D8F-A767-5EC32DA7F085}" destId="{11D8B398-CCCA-4EFF-AB35-E2D80399F5B0}" srcOrd="0" destOrd="0" presId="urn:microsoft.com/office/officeart/2005/8/layout/chevron1"/>
    <dgm:cxn modelId="{DBD6F6B5-0C7C-4F5B-9E4C-98470A60843D}" type="presOf" srcId="{10942E7B-C83A-4353-AFC0-653398869F11}" destId="{D2008CCE-F2CA-4969-BA91-156872767E00}" srcOrd="0" destOrd="0" presId="urn:microsoft.com/office/officeart/2005/8/layout/chevron1"/>
    <dgm:cxn modelId="{4031E7C5-4833-45D3-B709-5880FB5AFA4F}" srcId="{10942E7B-C83A-4353-AFC0-653398869F11}" destId="{8840C627-805D-4D8F-A767-5EC32DA7F085}" srcOrd="5" destOrd="0" parTransId="{25976457-A22F-4BEE-9527-05CE84028D8E}" sibTransId="{7B3785BF-8B39-4C8F-B423-CDFBD2F53C09}"/>
    <dgm:cxn modelId="{31CCA5E4-348B-4E0E-910A-67463987D5F5}" srcId="{10942E7B-C83A-4353-AFC0-653398869F11}" destId="{0E286105-58D9-4808-A672-E548D82CD0E1}" srcOrd="1" destOrd="0" parTransId="{189BD9D9-C2D7-4ACF-83A5-7C643B51E028}" sibTransId="{B9F82B3C-2128-49B1-B40F-313FBD79D929}"/>
    <dgm:cxn modelId="{71C50FEB-0F33-4C0A-B239-AF7211C8AF18}" type="presOf" srcId="{850845FF-1F5B-4913-91DA-05862D20AEC0}" destId="{9A4F2EED-B03C-4BD0-B332-9CE3B90A51A2}" srcOrd="0" destOrd="0" presId="urn:microsoft.com/office/officeart/2005/8/layout/chevron1"/>
    <dgm:cxn modelId="{4B5964F8-4CEA-4494-B334-FAE51300B125}" type="presOf" srcId="{EC394287-357B-46D2-A2F9-BEE009DD4DD7}" destId="{896C60BC-E008-4C4F-AE74-82BF6163056E}" srcOrd="0" destOrd="0" presId="urn:microsoft.com/office/officeart/2005/8/layout/chevron1"/>
    <dgm:cxn modelId="{F028484A-5E72-4186-A02C-FBEEEE9EB029}" type="presParOf" srcId="{D2008CCE-F2CA-4969-BA91-156872767E00}" destId="{896C60BC-E008-4C4F-AE74-82BF6163056E}" srcOrd="0" destOrd="0" presId="urn:microsoft.com/office/officeart/2005/8/layout/chevron1"/>
    <dgm:cxn modelId="{C23E0B6C-2789-4CD3-AF8C-E686A584F30C}" type="presParOf" srcId="{D2008CCE-F2CA-4969-BA91-156872767E00}" destId="{C5893A7F-BDA7-4A45-A08C-3C8C9B97ACF6}" srcOrd="1" destOrd="0" presId="urn:microsoft.com/office/officeart/2005/8/layout/chevron1"/>
    <dgm:cxn modelId="{16412D75-A16A-4505-A78F-70BAF00676CE}" type="presParOf" srcId="{D2008CCE-F2CA-4969-BA91-156872767E00}" destId="{D8FFBFE6-76D4-4800-8A8F-BCBF2530D9FD}" srcOrd="2" destOrd="0" presId="urn:microsoft.com/office/officeart/2005/8/layout/chevron1"/>
    <dgm:cxn modelId="{6A709B37-B5C7-40AA-8F38-DE78DDB19EEA}" type="presParOf" srcId="{D2008CCE-F2CA-4969-BA91-156872767E00}" destId="{676A7708-EC36-4800-9081-C0DBD2AC5EFB}" srcOrd="3" destOrd="0" presId="urn:microsoft.com/office/officeart/2005/8/layout/chevron1"/>
    <dgm:cxn modelId="{AEBEB47B-6777-449A-8863-32B1FCD6039D}" type="presParOf" srcId="{D2008CCE-F2CA-4969-BA91-156872767E00}" destId="{7B97E54B-62DE-473B-9DB5-136D3844BD8A}" srcOrd="4" destOrd="0" presId="urn:microsoft.com/office/officeart/2005/8/layout/chevron1"/>
    <dgm:cxn modelId="{9234527C-FFD8-40AF-BCA5-FDDC1B90B62F}" type="presParOf" srcId="{D2008CCE-F2CA-4969-BA91-156872767E00}" destId="{F27FB422-2EE9-451A-9980-0C136F469CCE}" srcOrd="5" destOrd="0" presId="urn:microsoft.com/office/officeart/2005/8/layout/chevron1"/>
    <dgm:cxn modelId="{4FBC7DA5-82A8-4CFB-9FD9-58DE31FAA2C9}" type="presParOf" srcId="{D2008CCE-F2CA-4969-BA91-156872767E00}" destId="{9A4F2EED-B03C-4BD0-B332-9CE3B90A51A2}" srcOrd="6" destOrd="0" presId="urn:microsoft.com/office/officeart/2005/8/layout/chevron1"/>
    <dgm:cxn modelId="{981217AA-6232-4AEB-8808-89B502A06B1C}" type="presParOf" srcId="{D2008CCE-F2CA-4969-BA91-156872767E00}" destId="{73861B33-D77C-4B92-B70B-EED4DB6BA17D}" srcOrd="7" destOrd="0" presId="urn:microsoft.com/office/officeart/2005/8/layout/chevron1"/>
    <dgm:cxn modelId="{CD21E38E-1C89-4263-8B11-42DF343D47FD}" type="presParOf" srcId="{D2008CCE-F2CA-4969-BA91-156872767E00}" destId="{B96DE8BF-15AB-4718-B806-7F43DF9DBAAC}" srcOrd="8" destOrd="0" presId="urn:microsoft.com/office/officeart/2005/8/layout/chevron1"/>
    <dgm:cxn modelId="{D80457A1-3AE9-4B1B-AB23-4025AED59D5D}" type="presParOf" srcId="{D2008CCE-F2CA-4969-BA91-156872767E00}" destId="{13C2D726-D75E-4F71-8760-605B30557BAD}" srcOrd="9" destOrd="0" presId="urn:microsoft.com/office/officeart/2005/8/layout/chevron1"/>
    <dgm:cxn modelId="{B2A2ECC9-7028-4071-8C53-51925C71A1F8}" type="presParOf" srcId="{D2008CCE-F2CA-4969-BA91-156872767E00}" destId="{11D8B398-CCCA-4EFF-AB35-E2D80399F5B0}"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C60BC-E008-4C4F-AE74-82BF6163056E}">
      <dsp:nvSpPr>
        <dsp:cNvPr id="0" name=""/>
        <dsp:cNvSpPr/>
      </dsp:nvSpPr>
      <dsp:spPr>
        <a:xfrm>
          <a:off x="525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Project Set Up</a:t>
          </a:r>
        </a:p>
      </dsp:txBody>
      <dsp:txXfrm>
        <a:off x="395861" y="2245583"/>
        <a:ext cx="1171833" cy="781222"/>
      </dsp:txXfrm>
    </dsp:sp>
    <dsp:sp modelId="{D8FFBFE6-76D4-4800-8A8F-BCBF2530D9FD}">
      <dsp:nvSpPr>
        <dsp:cNvPr id="0" name=""/>
        <dsp:cNvSpPr/>
      </dsp:nvSpPr>
      <dsp:spPr>
        <a:xfrm>
          <a:off x="176300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Hypothesis</a:t>
          </a:r>
        </a:p>
      </dsp:txBody>
      <dsp:txXfrm>
        <a:off x="2153611" y="2245583"/>
        <a:ext cx="1171833" cy="781222"/>
      </dsp:txXfrm>
    </dsp:sp>
    <dsp:sp modelId="{7B97E54B-62DE-473B-9DB5-136D3844BD8A}">
      <dsp:nvSpPr>
        <dsp:cNvPr id="0" name=""/>
        <dsp:cNvSpPr/>
      </dsp:nvSpPr>
      <dsp:spPr>
        <a:xfrm>
          <a:off x="352075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b="0" kern="1200">
              <a:solidFill>
                <a:schemeClr val="tx2">
                  <a:lumMod val="90000"/>
                  <a:lumOff val="10000"/>
                </a:schemeClr>
              </a:solidFill>
            </a:rPr>
            <a:t>BI Build-Out</a:t>
          </a:r>
        </a:p>
      </dsp:txBody>
      <dsp:txXfrm>
        <a:off x="3911361" y="2245583"/>
        <a:ext cx="1171833" cy="781222"/>
      </dsp:txXfrm>
    </dsp:sp>
    <dsp:sp modelId="{9A4F2EED-B03C-4BD0-B332-9CE3B90A51A2}">
      <dsp:nvSpPr>
        <dsp:cNvPr id="0" name=""/>
        <dsp:cNvSpPr/>
      </dsp:nvSpPr>
      <dsp:spPr>
        <a:xfrm>
          <a:off x="527850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Product Design</a:t>
          </a:r>
        </a:p>
      </dsp:txBody>
      <dsp:txXfrm>
        <a:off x="5669111" y="2245583"/>
        <a:ext cx="1171833" cy="781222"/>
      </dsp:txXfrm>
    </dsp:sp>
    <dsp:sp modelId="{B96DE8BF-15AB-4718-B806-7F43DF9DBAAC}">
      <dsp:nvSpPr>
        <dsp:cNvPr id="0" name=""/>
        <dsp:cNvSpPr/>
      </dsp:nvSpPr>
      <dsp:spPr>
        <a:xfrm>
          <a:off x="703625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MVP Build-Out</a:t>
          </a:r>
        </a:p>
      </dsp:txBody>
      <dsp:txXfrm>
        <a:off x="7426861" y="2245583"/>
        <a:ext cx="1171833" cy="781222"/>
      </dsp:txXfrm>
    </dsp:sp>
    <dsp:sp modelId="{11D8B398-CCCA-4EFF-AB35-E2D80399F5B0}">
      <dsp:nvSpPr>
        <dsp:cNvPr id="0" name=""/>
        <dsp:cNvSpPr/>
      </dsp:nvSpPr>
      <dsp:spPr>
        <a:xfrm>
          <a:off x="8794000" y="2245583"/>
          <a:ext cx="1953055" cy="781222"/>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Sprint 1</a:t>
          </a:r>
        </a:p>
      </dsp:txBody>
      <dsp:txXfrm>
        <a:off x="9184611" y="2245583"/>
        <a:ext cx="1171833" cy="7812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C60BC-E008-4C4F-AE74-82BF6163056E}">
      <dsp:nvSpPr>
        <dsp:cNvPr id="0" name=""/>
        <dsp:cNvSpPr/>
      </dsp:nvSpPr>
      <dsp:spPr>
        <a:xfrm>
          <a:off x="5250" y="398282"/>
          <a:ext cx="1953055" cy="781222"/>
        </a:xfrm>
        <a:prstGeom prst="chevron">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b="0" kern="1200" dirty="0">
              <a:solidFill>
                <a:schemeClr val="accent1"/>
              </a:solidFill>
            </a:rPr>
            <a:t>Project Set Up</a:t>
          </a:r>
        </a:p>
      </dsp:txBody>
      <dsp:txXfrm>
        <a:off x="395861" y="398282"/>
        <a:ext cx="1171833" cy="781222"/>
      </dsp:txXfrm>
    </dsp:sp>
    <dsp:sp modelId="{D8FFBFE6-76D4-4800-8A8F-BCBF2530D9FD}">
      <dsp:nvSpPr>
        <dsp:cNvPr id="0" name=""/>
        <dsp:cNvSpPr/>
      </dsp:nvSpPr>
      <dsp:spPr>
        <a:xfrm>
          <a:off x="1763000" y="398282"/>
          <a:ext cx="1953055" cy="781222"/>
        </a:xfrm>
        <a:prstGeom prst="chevron">
          <a:avLst/>
        </a:prstGeom>
        <a:solidFill>
          <a:schemeClr val="accent1"/>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tx2">
                  <a:lumMod val="90000"/>
                  <a:lumOff val="10000"/>
                </a:schemeClr>
              </a:solidFill>
            </a:rPr>
            <a:t>Hypothesis</a:t>
          </a:r>
        </a:p>
      </dsp:txBody>
      <dsp:txXfrm>
        <a:off x="2153611" y="398282"/>
        <a:ext cx="1171833" cy="781222"/>
      </dsp:txXfrm>
    </dsp:sp>
    <dsp:sp modelId="{7B97E54B-62DE-473B-9DB5-136D3844BD8A}">
      <dsp:nvSpPr>
        <dsp:cNvPr id="0" name=""/>
        <dsp:cNvSpPr/>
      </dsp:nvSpPr>
      <dsp:spPr>
        <a:xfrm>
          <a:off x="3520750" y="398282"/>
          <a:ext cx="1953055" cy="781222"/>
        </a:xfrm>
        <a:prstGeom prst="chevron">
          <a:avLst/>
        </a:prstGeom>
        <a:solidFill>
          <a:schemeClr val="accent1">
            <a:hueOff val="0"/>
            <a:satOff val="0"/>
            <a:lumOff val="0"/>
            <a:alphaOff val="0"/>
          </a:schemeClr>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b="1" kern="1200">
              <a:solidFill>
                <a:schemeClr val="tx2">
                  <a:lumMod val="90000"/>
                  <a:lumOff val="10000"/>
                </a:schemeClr>
              </a:solidFill>
            </a:rPr>
            <a:t>BI Build-Out</a:t>
          </a:r>
        </a:p>
      </dsp:txBody>
      <dsp:txXfrm>
        <a:off x="3911361" y="398282"/>
        <a:ext cx="1171833" cy="781222"/>
      </dsp:txXfrm>
    </dsp:sp>
    <dsp:sp modelId="{9A4F2EED-B03C-4BD0-B332-9CE3B90A51A2}">
      <dsp:nvSpPr>
        <dsp:cNvPr id="0" name=""/>
        <dsp:cNvSpPr/>
      </dsp:nvSpPr>
      <dsp:spPr>
        <a:xfrm>
          <a:off x="5278500" y="398282"/>
          <a:ext cx="1953055" cy="781222"/>
        </a:xfrm>
        <a:prstGeom prst="chevron">
          <a:avLst/>
        </a:prstGeom>
        <a:solidFill>
          <a:schemeClr val="accent1">
            <a:lumMod val="40000"/>
            <a:lumOff val="60000"/>
          </a:schemeClr>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accent1"/>
              </a:solidFill>
            </a:rPr>
            <a:t>Product Design</a:t>
          </a:r>
        </a:p>
      </dsp:txBody>
      <dsp:txXfrm>
        <a:off x="5669111" y="398282"/>
        <a:ext cx="1171833" cy="781222"/>
      </dsp:txXfrm>
    </dsp:sp>
    <dsp:sp modelId="{B96DE8BF-15AB-4718-B806-7F43DF9DBAAC}">
      <dsp:nvSpPr>
        <dsp:cNvPr id="0" name=""/>
        <dsp:cNvSpPr/>
      </dsp:nvSpPr>
      <dsp:spPr>
        <a:xfrm>
          <a:off x="7036250" y="398282"/>
          <a:ext cx="1953055" cy="781222"/>
        </a:xfrm>
        <a:prstGeom prst="chevron">
          <a:avLst/>
        </a:prstGeom>
        <a:solidFill>
          <a:schemeClr val="accent1">
            <a:lumMod val="40000"/>
            <a:lumOff val="60000"/>
          </a:schemeClr>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accent1"/>
              </a:solidFill>
            </a:rPr>
            <a:t>MVP Build-Out</a:t>
          </a:r>
        </a:p>
      </dsp:txBody>
      <dsp:txXfrm>
        <a:off x="7426861" y="398282"/>
        <a:ext cx="1171833" cy="781222"/>
      </dsp:txXfrm>
    </dsp:sp>
    <dsp:sp modelId="{11D8B398-CCCA-4EFF-AB35-E2D80399F5B0}">
      <dsp:nvSpPr>
        <dsp:cNvPr id="0" name=""/>
        <dsp:cNvSpPr/>
      </dsp:nvSpPr>
      <dsp:spPr>
        <a:xfrm>
          <a:off x="8794000" y="398282"/>
          <a:ext cx="1953055" cy="781222"/>
        </a:xfrm>
        <a:prstGeom prst="chevron">
          <a:avLst/>
        </a:prstGeom>
        <a:solidFill>
          <a:schemeClr val="accent1">
            <a:lumMod val="40000"/>
            <a:lumOff val="60000"/>
          </a:schemeClr>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accent1"/>
              </a:solidFill>
            </a:rPr>
            <a:t>Sprint</a:t>
          </a:r>
          <a:r>
            <a:rPr lang="en-US" sz="1700" kern="1200" dirty="0">
              <a:solidFill>
                <a:schemeClr val="tx2">
                  <a:lumMod val="90000"/>
                  <a:lumOff val="10000"/>
                </a:schemeClr>
              </a:solidFill>
            </a:rPr>
            <a:t> 1</a:t>
          </a:r>
        </a:p>
      </dsp:txBody>
      <dsp:txXfrm>
        <a:off x="9184611" y="398282"/>
        <a:ext cx="1171833" cy="78122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 to customize]</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533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[User to customize]</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9249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[User to customize]</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3570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[User to customize]</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5833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 to customize]</a:t>
            </a:r>
          </a:p>
        </p:txBody>
      </p:sp>
      <p:sp>
        <p:nvSpPr>
          <p:cNvPr id="4" name="Slide Number Placeholder 3"/>
          <p:cNvSpPr>
            <a:spLocks noGrp="1"/>
          </p:cNvSpPr>
          <p:nvPr>
            <p:ph type="sldNum" sz="quarter" idx="5"/>
          </p:nvPr>
        </p:nvSpPr>
        <p:spPr/>
        <p:txBody>
          <a:bodyPr/>
          <a:lstStyle/>
          <a:p>
            <a:fld id="{C744C601-07CA-4B7A-B9B5-23644F0CD3ED}" type="slidenum">
              <a:rPr lang="en-US" smtClean="0"/>
              <a:t>14</a:t>
            </a:fld>
            <a:endParaRPr lang="en-US"/>
          </a:p>
        </p:txBody>
      </p:sp>
    </p:spTree>
    <p:extLst>
      <p:ext uri="{BB962C8B-B14F-4D97-AF65-F5344CB8AC3E}">
        <p14:creationId xmlns:p14="http://schemas.microsoft.com/office/powerpoint/2010/main" val="420446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8" name="Google Shape;188;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63233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To support financial institutions in their effort to improve their business intelligence and develop dashboards to track changes in customer behavior, we anchored our support around the Data Analytics Journey for microfinance Data Analysts.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Data Analytics Journey is the process we refer to that the Data Analyst goes through to create dashboards and surface key data insights. It begins with the data analyst gathering the requirements from the business owners or the product owners, checking if those requirements are available in the data warehouse, preparing the query visualization and validating the report with the person requesting it. It ends with publishing the report after the deployment.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There are 2 main elements we want to emphasize: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What you can do with your CBS data to track changes in customer behavior</a:t>
            </a:r>
          </a:p>
          <a:p>
            <a:pPr marL="342900" marR="0" lvl="0" indent="-342900">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How you create this practice in your financial institution (FI), why this might be interesting to you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It’s a "Journey", because: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Your staff will be acquiring new skills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You will be making organizational changes and changing the way you manage products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You will create a feedback loop with your customers that will be a dynamic communication channel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9D92E26-AA01-C14D-81CF-A6BA8BE3CE3C}" type="slidenum">
              <a:rPr lang="en-US" smtClean="0"/>
              <a:t>16</a:t>
            </a:fld>
            <a:endParaRPr lang="en-US"/>
          </a:p>
        </p:txBody>
      </p:sp>
    </p:spTree>
    <p:extLst>
      <p:ext uri="{BB962C8B-B14F-4D97-AF65-F5344CB8AC3E}">
        <p14:creationId xmlns:p14="http://schemas.microsoft.com/office/powerpoint/2010/main" val="664635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Session 1</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(Segmentation)</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will walk you through a set of 5 key dashboards. This Session highlights the fact that the dashboards look at the difference in customer behavior according to the main client segmentation: the digital customers whose behavior you want to analyze (aka, the “digital” customers) and the control group (aka, the “traditional” customers). A first exercise in this session is to define digital customers. This will depend on the digital implementation that you want to analyze and on the data points that are available for your organization.</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The expected output for that session is to define digital customers to be analyzed and calculate the total number of digital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b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b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Session 2 (Query),</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you will review and prepare the queries needed to produce the dashboards. This is likely to be the most intensive stage for the data analyst, as you they needed to prepare 5 queries for the five dashboards.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The expected output for that session is the output tables from the 5 queries – one per dashboard to be created.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Session 3</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(Visualization)</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will review the different visualization options that are available for the financial institutions participating in the Data Bootcamp, highlighting which are better suited to the type of dashboard that is being produced. We will work on how to represent the output table that we created in Session 2 with charts and graphs.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The expected output from this session is draft versions of the dashboards, as a first cut off the customer behavior dashboards we want to prepare.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b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b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Session 4</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(Communication - and Publication)</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will review issues around communicating the insights from the dashboard created in Session 3 with key stakeholders (business owners, product owners, management) and getting feedback to finalize them. This phase will enable to make final changes as needed to the dashboards before publishing them.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The expected output for this phase is to get confirmation from the stakeholders on the relevance of the dashboards, and to identify the frequency at which the dashboards needed to be refreshed.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Finally, 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Session 5 (Analysis)</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will discuss trends that emerge from the dashboards produced by the participants, and using the data produced by the dashboards to support decision making.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9D92E26-AA01-C14D-81CF-A6BA8BE3CE3C}" type="slidenum">
              <a:rPr lang="en-US" smtClean="0"/>
              <a:t>17</a:t>
            </a:fld>
            <a:endParaRPr lang="en-US"/>
          </a:p>
        </p:txBody>
      </p:sp>
    </p:spTree>
    <p:extLst>
      <p:ext uri="{BB962C8B-B14F-4D97-AF65-F5344CB8AC3E}">
        <p14:creationId xmlns:p14="http://schemas.microsoft.com/office/powerpoint/2010/main" val="2949996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11713-149F-3D0C-D5DA-215CFBE91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29CBAD-EFAD-B5CC-6104-AA80E8AA0B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02BB4-FE01-75B8-2EF9-979F9CCFAC64}"/>
              </a:ext>
            </a:extLst>
          </p:cNvPr>
          <p:cNvSpPr>
            <a:spLocks noGrp="1"/>
          </p:cNvSpPr>
          <p:nvPr>
            <p:ph type="body" idx="1"/>
          </p:nvPr>
        </p:nvSpPr>
        <p:spPr/>
        <p:txBody>
          <a:bodyPr/>
          <a:lstStyle/>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CA2DB59-5CF7-DC00-7F25-803FA8F79F20}"/>
              </a:ext>
            </a:extLst>
          </p:cNvPr>
          <p:cNvSpPr>
            <a:spLocks noGrp="1"/>
          </p:cNvSpPr>
          <p:nvPr>
            <p:ph type="sldNum" sz="quarter" idx="5"/>
          </p:nvPr>
        </p:nvSpPr>
        <p:spPr/>
        <p:txBody>
          <a:bodyPr/>
          <a:lstStyle/>
          <a:p>
            <a:fld id="{49D92E26-AA01-C14D-81CF-A6BA8BE3CE3C}" type="slidenum">
              <a:rPr lang="en-US" smtClean="0"/>
              <a:t>18</a:t>
            </a:fld>
            <a:endParaRPr lang="en-US"/>
          </a:p>
        </p:txBody>
      </p:sp>
    </p:spTree>
    <p:extLst>
      <p:ext uri="{BB962C8B-B14F-4D97-AF65-F5344CB8AC3E}">
        <p14:creationId xmlns:p14="http://schemas.microsoft.com/office/powerpoint/2010/main" val="263167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a:extLst>
            <a:ext uri="{FF2B5EF4-FFF2-40B4-BE49-F238E27FC236}">
              <a16:creationId xmlns:a16="http://schemas.microsoft.com/office/drawing/2014/main" id="{AB50F4B1-BBEA-DE4D-ACE9-5F4429C1E61B}"/>
            </a:ext>
          </a:extLst>
        </p:cNvPr>
        <p:cNvGrpSpPr/>
        <p:nvPr/>
      </p:nvGrpSpPr>
      <p:grpSpPr>
        <a:xfrm>
          <a:off x="0" y="0"/>
          <a:ext cx="0" cy="0"/>
          <a:chOff x="0" y="0"/>
          <a:chExt cx="0" cy="0"/>
        </a:xfrm>
      </p:grpSpPr>
      <p:sp>
        <p:nvSpPr>
          <p:cNvPr id="187" name="Google Shape;187;g1883d8440c1_0_0:notes">
            <a:extLst>
              <a:ext uri="{FF2B5EF4-FFF2-40B4-BE49-F238E27FC236}">
                <a16:creationId xmlns:a16="http://schemas.microsoft.com/office/drawing/2014/main" id="{0B89AB1B-EB74-4855-CCE2-C65A823E7D6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[User to customize]</a:t>
            </a:r>
          </a:p>
          <a:p>
            <a:pPr marL="0" lvl="0" indent="0" algn="l" rtl="0">
              <a:lnSpc>
                <a:spcPct val="100000"/>
              </a:lnSpc>
              <a:spcBef>
                <a:spcPts val="0"/>
              </a:spcBef>
              <a:spcAft>
                <a:spcPts val="0"/>
              </a:spcAft>
              <a:buSzPts val="1400"/>
              <a:buNone/>
            </a:pPr>
            <a:endParaRPr dirty="0"/>
          </a:p>
        </p:txBody>
      </p:sp>
      <p:sp>
        <p:nvSpPr>
          <p:cNvPr id="188" name="Google Shape;188;g1883d8440c1_0_0:notes">
            <a:extLst>
              <a:ext uri="{FF2B5EF4-FFF2-40B4-BE49-F238E27FC236}">
                <a16:creationId xmlns:a16="http://schemas.microsoft.com/office/drawing/2014/main" id="{1E1198D5-FA49-87C0-96F2-1067FB1563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6351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8" name="Google Shape;188;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3525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7000"/>
              </a:lnSpc>
              <a:spcBef>
                <a:spcPts val="0"/>
              </a:spcBef>
              <a:spcAft>
                <a:spcPts val="0"/>
              </a:spcAft>
              <a:buClrTx/>
              <a:buSzTx/>
              <a:buFont typeface="+mj-lt"/>
              <a:buNone/>
              <a:tabLst/>
              <a:defRPr/>
            </a:pPr>
            <a:r>
              <a:rPr lang="en-US" sz="4400" dirty="0"/>
              <a:t>A key lesson on Digitalization is to shift the focus from tech to value creation, and to design process around improvements to business model</a:t>
            </a:r>
          </a:p>
          <a:p>
            <a:pPr marL="0" marR="0" lvl="0" indent="0" algn="just">
              <a:lnSpc>
                <a:spcPct val="107000"/>
              </a:lnSpc>
              <a:spcBef>
                <a:spcPts val="0"/>
              </a:spcBef>
              <a:spcAft>
                <a:spcPts val="0"/>
              </a:spcAft>
              <a:buFont typeface="+mj-lt"/>
              <a:buNone/>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07000"/>
              </a:lnSpc>
              <a:spcBef>
                <a:spcPts val="0"/>
              </a:spcBef>
              <a:spcAft>
                <a:spcPts val="0"/>
              </a:spcAft>
              <a:buFont typeface="+mj-lt"/>
              <a:buNone/>
            </a:pPr>
            <a:r>
              <a:rPr lang="en-US" sz="1800" b="1" dirty="0">
                <a:effectLst/>
                <a:latin typeface="Calibri" panose="020F0502020204030204" pitchFamily="34" charset="0"/>
                <a:ea typeface="Calibri" panose="020F0502020204030204" pitchFamily="34" charset="0"/>
                <a:cs typeface="Arial" panose="020B0604020202020204" pitchFamily="34" charset="0"/>
              </a:rPr>
              <a:t>1. </a:t>
            </a:r>
            <a:r>
              <a:rPr lang="en-US" sz="1800" b="1" dirty="0">
                <a:effectLst/>
                <a:latin typeface="Calibri" panose="020F0502020204030204" pitchFamily="34" charset="0"/>
                <a:ea typeface="Calibri" panose="020F0502020204030204" pitchFamily="34" charset="0"/>
                <a:cs typeface="Calibri" panose="020F0502020204030204" pitchFamily="34" charset="0"/>
              </a:rPr>
              <a:t>Empower and resource product teams to drive the digital implementation. </a:t>
            </a:r>
            <a:r>
              <a:rPr lang="en-US" sz="1800" dirty="0">
                <a:effectLst/>
                <a:latin typeface="Calibri" panose="020F0502020204030204" pitchFamily="34" charset="0"/>
                <a:ea typeface="Calibri" panose="020F0502020204030204" pitchFamily="34" charset="0"/>
                <a:cs typeface="Calibri" panose="020F0502020204030204" pitchFamily="34" charset="0"/>
              </a:rPr>
              <a:t>FIs recognize the key role of the product team to translate management’s vision of value creation into concrete actions that build the value. The management puts the product team at the center of the action and provides the resources and authority needed for it to be successful.</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Arial" panose="020B0604020202020204" pitchFamily="34" charset="0"/>
              </a:rPr>
              <a:t> </a:t>
            </a:r>
          </a:p>
          <a:p>
            <a:pPr marL="0" marR="0" lvl="0" indent="0" algn="just">
              <a:lnSpc>
                <a:spcPct val="107000"/>
              </a:lnSpc>
              <a:spcBef>
                <a:spcPts val="0"/>
              </a:spcBef>
              <a:spcAft>
                <a:spcPts val="0"/>
              </a:spcAft>
              <a:buFont typeface="+mj-lt"/>
              <a:buNone/>
            </a:pPr>
            <a:r>
              <a:rPr lang="en-US" sz="1800" b="1" dirty="0">
                <a:effectLst/>
                <a:latin typeface="Calibri" panose="020F0502020204030204" pitchFamily="34" charset="0"/>
                <a:ea typeface="Calibri" panose="020F0502020204030204" pitchFamily="34" charset="0"/>
                <a:cs typeface="Calibri" panose="020F0502020204030204" pitchFamily="34" charset="0"/>
              </a:rPr>
              <a:t>2. Define and measure the</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b="1" dirty="0">
                <a:effectLst/>
                <a:latin typeface="Calibri" panose="020F0502020204030204" pitchFamily="34" charset="0"/>
                <a:ea typeface="Calibri" panose="020F0502020204030204" pitchFamily="34" charset="0"/>
                <a:cs typeface="Calibri" panose="020F0502020204030204" pitchFamily="34" charset="0"/>
              </a:rPr>
              <a:t> expected value to be generated from the digital implementation. </a:t>
            </a:r>
            <a:r>
              <a:rPr lang="en-US" sz="1800" dirty="0">
                <a:effectLst/>
                <a:latin typeface="Calibri" panose="020F0502020204030204" pitchFamily="34" charset="0"/>
                <a:ea typeface="Calibri" panose="020F0502020204030204" pitchFamily="34" charset="0"/>
                <a:cs typeface="Calibri" panose="020F0502020204030204" pitchFamily="34" charset="0"/>
              </a:rPr>
              <a:t>FIs are clear and specific about the results they want to achieve through digitization. They have sound hypotheses about where they will build value, given their core operations, their relative strengths and weaknesses and their target customers. They use clear metrics for measuring where business value is created in the company, and they have the business intelligence capacity to track customer behavior change.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07000"/>
              </a:lnSpc>
              <a:spcBef>
                <a:spcPts val="0"/>
              </a:spcBef>
              <a:spcAft>
                <a:spcPts val="0"/>
              </a:spcAft>
              <a:buFont typeface="+mj-lt"/>
              <a:buNone/>
            </a:pPr>
            <a:r>
              <a:rPr lang="en-US" sz="1800" b="1" dirty="0">
                <a:effectLst/>
                <a:latin typeface="Calibri" panose="020F0502020204030204" pitchFamily="34" charset="0"/>
                <a:ea typeface="Calibri" panose="020F0502020204030204" pitchFamily="34" charset="0"/>
                <a:cs typeface="Calibri" panose="020F0502020204030204" pitchFamily="34" charset="0"/>
              </a:rPr>
              <a:t>3. Prioritize product features that will create value.</a:t>
            </a:r>
            <a:r>
              <a:rPr lang="en-US" sz="1800" dirty="0">
                <a:effectLst/>
                <a:latin typeface="Calibri" panose="020F0502020204030204" pitchFamily="34" charset="0"/>
                <a:ea typeface="Calibri" panose="020F0502020204030204" pitchFamily="34" charset="0"/>
                <a:cs typeface="Calibri" panose="020F0502020204030204" pitchFamily="34" charset="0"/>
              </a:rPr>
              <a:t> FIs adopt processes and tools that allow them to (</a:t>
            </a:r>
            <a:r>
              <a:rPr lang="en-US" sz="1800" dirty="0" err="1">
                <a:effectLst/>
                <a:latin typeface="Calibri" panose="020F0502020204030204" pitchFamily="34" charset="0"/>
                <a:ea typeface="Calibri" panose="020F0502020204030204" pitchFamily="34" charset="0"/>
                <a:cs typeface="Calibri" panose="020F0502020204030204" pitchFamily="34" charset="0"/>
              </a:rPr>
              <a:t>i</a:t>
            </a:r>
            <a:r>
              <a:rPr lang="en-US" sz="1800" dirty="0">
                <a:effectLst/>
                <a:latin typeface="Calibri" panose="020F0502020204030204" pitchFamily="34" charset="0"/>
                <a:ea typeface="Calibri" panose="020F0502020204030204" pitchFamily="34" charset="0"/>
                <a:cs typeface="Calibri" panose="020F0502020204030204" pitchFamily="34" charset="0"/>
              </a:rPr>
              <a:t>) focus on the features that create value, and (ii) test them through an iterative approach. They prove quickly that the product can generate customer and business value. An incremental, iterative approach mitigates the risk of overwhelming the organization before the product has been proven.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07000"/>
              </a:lnSpc>
              <a:spcBef>
                <a:spcPts val="0"/>
              </a:spcBef>
              <a:spcAft>
                <a:spcPts val="0"/>
              </a:spcAft>
              <a:buFont typeface="+mj-lt"/>
              <a:buNone/>
            </a:pPr>
            <a:r>
              <a:rPr lang="en-US" sz="1800" b="1" dirty="0">
                <a:effectLst/>
                <a:latin typeface="Calibri" panose="020F0502020204030204" pitchFamily="34" charset="0"/>
                <a:ea typeface="Calibri" panose="020F0502020204030204" pitchFamily="34" charset="0"/>
                <a:cs typeface="Calibri" panose="020F0502020204030204" pitchFamily="34" charset="0"/>
              </a:rPr>
              <a:t>4. Prototype and test solutions with simple technology.</a:t>
            </a:r>
            <a:r>
              <a:rPr lang="en-US" sz="1800" dirty="0">
                <a:effectLst/>
                <a:latin typeface="Calibri" panose="020F0502020204030204" pitchFamily="34" charset="0"/>
                <a:ea typeface="Calibri" panose="020F0502020204030204" pitchFamily="34" charset="0"/>
                <a:cs typeface="Calibri" panose="020F0502020204030204" pitchFamily="34" charset="0"/>
              </a:rPr>
              <a:t> FIs adopt a minimum viable product (MVP) approach to streamline implementation, contain cost and minimize technology and data challenges during the initial product tests.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07000"/>
              </a:lnSpc>
              <a:spcBef>
                <a:spcPts val="0"/>
              </a:spcBef>
              <a:spcAft>
                <a:spcPts val="0"/>
              </a:spcAft>
              <a:buFont typeface="+mj-lt"/>
              <a:buNone/>
            </a:pPr>
            <a:r>
              <a:rPr lang="en-US" sz="1800" b="1" dirty="0">
                <a:effectLst/>
                <a:latin typeface="Calibri" panose="020F0502020204030204" pitchFamily="34" charset="0"/>
                <a:ea typeface="Calibri" panose="020F0502020204030204" pitchFamily="34" charset="0"/>
                <a:cs typeface="Calibri" panose="020F0502020204030204" pitchFamily="34" charset="0"/>
              </a:rPr>
              <a:t>5. Design for a good user experience for staff and customers. </a:t>
            </a:r>
            <a:r>
              <a:rPr lang="en-US" sz="1800" dirty="0">
                <a:effectLst/>
                <a:latin typeface="Calibri" panose="020F0502020204030204" pitchFamily="34" charset="0"/>
                <a:ea typeface="Calibri" panose="020F0502020204030204" pitchFamily="34" charset="0"/>
                <a:cs typeface="Calibri" panose="020F0502020204030204" pitchFamily="34" charset="0"/>
              </a:rPr>
              <a:t>FIs consider the experience of both staff and customers. Digitization gains momentum and yield expected outcomes (including improved business results) as</a:t>
            </a: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customers and staff embrace their new user experiences.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fld id="{C744C601-07CA-4B7A-B9B5-23644F0CD3ED}" type="slidenum">
              <a:rPr lang="en-US" smtClean="0"/>
              <a:t>4</a:t>
            </a:fld>
            <a:endParaRPr lang="en-US"/>
          </a:p>
        </p:txBody>
      </p:sp>
    </p:spTree>
    <p:extLst>
      <p:ext uri="{BB962C8B-B14F-4D97-AF65-F5344CB8AC3E}">
        <p14:creationId xmlns:p14="http://schemas.microsoft.com/office/powerpoint/2010/main" val="1623640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We propose an incremental approach to creating value with digital, but it's important to note that the incremental nature of the approach doesn't rule out a hyperbolic impact.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Establish effective “business intelligence” (BI) capability. This underpins all value-driven digitization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Automate credit approvals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The case of credit automation, with its clear benefits for both FIs and their customers, can open up new opportunities and accelerate the process of change in the future.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While “business intelligence” and automated credit renewal are the universal starting points, MFIs will make different choices in the way they exploit newly acquired capabilities and efficiency gains.</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Examples of steps based on strategic objectives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&gt;&gt; Deepen relationships with existing customers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Add features to existing products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Expand/diversify product offering (cross-product offering)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t>
            </a:r>
            <a:r>
              <a:rPr lang="en-US" sz="1800" dirty="0" err="1">
                <a:effectLst/>
                <a:latin typeface="Courier New" panose="02070309020205020404" pitchFamily="49" charset="0"/>
                <a:ea typeface="Calibri" panose="020F0502020204030204" pitchFamily="34" charset="0"/>
                <a:cs typeface="Times New Roman" panose="02020603050405020304" pitchFamily="18" charset="0"/>
              </a:rPr>
              <a:t>Amret</a:t>
            </a:r>
            <a:r>
              <a:rPr lang="en-US" sz="1800" dirty="0">
                <a:effectLst/>
                <a:latin typeface="Courier New" panose="02070309020205020404" pitchFamily="49" charset="0"/>
                <a:ea typeface="Calibri" panose="020F0502020204030204" pitchFamily="34" charset="0"/>
                <a:cs typeface="Times New Roman" panose="02020603050405020304" pitchFamily="18" charset="0"/>
              </a:rPr>
              <a:t> in Cambodia has grown a program of the equivalent of 22 million USD in savings with its framework of mobile officers who collect micro-savings during customer visits].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Narrowing the gender gap through product analysis and adaptation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[At </a:t>
            </a:r>
            <a:r>
              <a:rPr lang="en-US" sz="1800" dirty="0" err="1">
                <a:effectLst/>
                <a:latin typeface="Courier New" panose="02070309020205020404" pitchFamily="49" charset="0"/>
                <a:ea typeface="Calibri" panose="020F0502020204030204" pitchFamily="34" charset="0"/>
                <a:cs typeface="Times New Roman" panose="02020603050405020304" pitchFamily="18" charset="0"/>
              </a:rPr>
              <a:t>Bancamia</a:t>
            </a:r>
            <a:r>
              <a:rPr lang="en-US" sz="1800" dirty="0">
                <a:effectLst/>
                <a:latin typeface="Courier New" panose="02070309020205020404" pitchFamily="49" charset="0"/>
                <a:ea typeface="Calibri" panose="020F0502020204030204" pitchFamily="34" charset="0"/>
                <a:cs typeface="Times New Roman" panose="02020603050405020304" pitchFamily="18" charset="0"/>
              </a:rPr>
              <a:t>. the number of women using </a:t>
            </a:r>
            <a:r>
              <a:rPr lang="en-US" sz="1800" dirty="0" err="1">
                <a:effectLst/>
                <a:latin typeface="Courier New" panose="02070309020205020404" pitchFamily="49" charset="0"/>
                <a:ea typeface="Calibri" panose="020F0502020204030204" pitchFamily="34" charset="0"/>
                <a:cs typeface="Times New Roman" panose="02020603050405020304" pitchFamily="18" charset="0"/>
              </a:rPr>
              <a:t>Bancamía's</a:t>
            </a:r>
            <a:r>
              <a:rPr lang="en-US" sz="1800" dirty="0">
                <a:effectLst/>
                <a:latin typeface="Courier New" panose="02070309020205020404" pitchFamily="49" charset="0"/>
                <a:ea typeface="Calibri" panose="020F0502020204030204" pitchFamily="34" charset="0"/>
                <a:cs typeface="Times New Roman" panose="02020603050405020304" pitchFamily="18" charset="0"/>
              </a:rPr>
              <a:t> digital channels increased by 176% in 2020, while transactions made by women rose by 227% over the same period].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&gt;&gt; Increasing the customer base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Remote account opening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Target new customers through data analysis (better understanding of their needs)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&gt;&gt; Develop new business sectors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Distribute more complex products from other FSPs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Develop new products for new customer segments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744C601-07CA-4B7A-B9B5-23644F0CD3ED}" type="slidenum">
              <a:rPr lang="en-US" smtClean="0"/>
              <a:t>5</a:t>
            </a:fld>
            <a:endParaRPr lang="en-US"/>
          </a:p>
        </p:txBody>
      </p:sp>
    </p:spTree>
    <p:extLst>
      <p:ext uri="{BB962C8B-B14F-4D97-AF65-F5344CB8AC3E}">
        <p14:creationId xmlns:p14="http://schemas.microsoft.com/office/powerpoint/2010/main" val="2271479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C744C601-07CA-4B7A-B9B5-23644F0CD3ED}" type="slidenum">
              <a:rPr lang="en-US" smtClean="0"/>
              <a:t>6</a:t>
            </a:fld>
            <a:endParaRPr lang="en-US"/>
          </a:p>
        </p:txBody>
      </p:sp>
    </p:spTree>
    <p:extLst>
      <p:ext uri="{BB962C8B-B14F-4D97-AF65-F5344CB8AC3E}">
        <p14:creationId xmlns:p14="http://schemas.microsoft.com/office/powerpoint/2010/main" val="470043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C744C601-07CA-4B7A-B9B5-23644F0CD3ED}" type="slidenum">
              <a:rPr lang="en-US" smtClean="0"/>
              <a:t>7</a:t>
            </a:fld>
            <a:endParaRPr lang="en-US"/>
          </a:p>
        </p:txBody>
      </p:sp>
    </p:spTree>
    <p:extLst>
      <p:ext uri="{BB962C8B-B14F-4D97-AF65-F5344CB8AC3E}">
        <p14:creationId xmlns:p14="http://schemas.microsoft.com/office/powerpoint/2010/main" val="2782249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latin typeface="Courier New" panose="02070309020205020404" pitchFamily="49" charset="0"/>
                <a:ea typeface="Calibri" panose="020F0502020204030204" pitchFamily="34" charset="0"/>
                <a:cs typeface="Times New Roman" panose="02020603050405020304" pitchFamily="18" charset="0"/>
              </a:rPr>
              <a:t>We will see how to establish the foundation that will enable to approach the implementation of new digital products or business lines in a way that sets your financial institutions (FIs) up for success and creating and measuring value.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744C601-07CA-4B7A-B9B5-23644F0CD3ED}" type="slidenum">
              <a:rPr lang="en-US" smtClean="0"/>
              <a:t>8</a:t>
            </a:fld>
            <a:endParaRPr lang="en-US"/>
          </a:p>
        </p:txBody>
      </p:sp>
    </p:spTree>
    <p:extLst>
      <p:ext uri="{BB962C8B-B14F-4D97-AF65-F5344CB8AC3E}">
        <p14:creationId xmlns:p14="http://schemas.microsoft.com/office/powerpoint/2010/main" val="2692410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8" name="Google Shape;188;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89985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6.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14.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17.sv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15" name="Google Shape;15;p44"/>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9" name="Google Shape;19;p44"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4" name="Google Shape;94;p6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rotWithShape="1">
          <a:blip r:embed="rId2">
            <a:alphaModFix/>
          </a:blip>
          <a:tile tx="0" ty="0" sx="100000" sy="100000" flip="none" algn="tl"/>
        </a:blipFill>
        <a:effectLst/>
      </p:bgPr>
    </p:bg>
    <p:spTree>
      <p:nvGrpSpPr>
        <p:cNvPr id="1" name="Shape 97"/>
        <p:cNvGrpSpPr/>
        <p:nvPr/>
      </p:nvGrpSpPr>
      <p:grpSpPr>
        <a:xfrm>
          <a:off x="0" y="0"/>
          <a:ext cx="0" cy="0"/>
          <a:chOff x="0" y="0"/>
          <a:chExt cx="0" cy="0"/>
        </a:xfrm>
      </p:grpSpPr>
      <p:sp>
        <p:nvSpPr>
          <p:cNvPr id="98" name="Google Shape;98;p67"/>
          <p:cNvSpPr txBox="1">
            <a:spLocks noGrp="1"/>
          </p:cNvSpPr>
          <p:nvPr>
            <p:ph type="sldNum" idx="12"/>
          </p:nvPr>
        </p:nvSpPr>
        <p:spPr>
          <a:xfrm>
            <a:off x="8836689" y="6295016"/>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1" name="Google Shape;101;p5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5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116" name="Google Shape;116;p45"/>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0" name="Google Shape;120;p45"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4" name="Google Shape;124;p46"/>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8" name="Google Shape;128;p46"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130" name="Google Shape;130;p47"/>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135" name="Google Shape;135;p49"/>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5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w/ logo (blue)">
  <p:cSld name="Blank w/ logo (blue)">
    <p:spTree>
      <p:nvGrpSpPr>
        <p:cNvPr id="1" name="Shape 31"/>
        <p:cNvGrpSpPr/>
        <p:nvPr/>
      </p:nvGrpSpPr>
      <p:grpSpPr>
        <a:xfrm>
          <a:off x="0" y="0"/>
          <a:ext cx="0" cy="0"/>
          <a:chOff x="0" y="0"/>
          <a:chExt cx="0" cy="0"/>
        </a:xfrm>
      </p:grpSpPr>
      <p:sp>
        <p:nvSpPr>
          <p:cNvPr id="32" name="Google Shape;32;p62"/>
          <p:cNvSpPr/>
          <p:nvPr/>
        </p:nvSpPr>
        <p:spPr>
          <a:xfrm>
            <a:off x="0" y="0"/>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3" name="Google Shape;33;p62"/>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69"/>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2" name="Google Shape;152;p70"/>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71"/>
          <p:cNvSpPr txBox="1">
            <a:spLocks noGrp="1"/>
          </p:cNvSpPr>
          <p:nvPr>
            <p:ph type="ctrTitle"/>
          </p:nvPr>
        </p:nvSpPr>
        <p:spPr>
          <a:xfrm>
            <a:off x="609600" y="1122363"/>
            <a:ext cx="109728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Clr>
                <a:schemeClr val="accent4"/>
              </a:buClr>
              <a:buSzPts val="4800"/>
              <a:buFont typeface="Arial"/>
              <a:buNone/>
              <a:defRPr sz="48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1"/>
          <p:cNvSpPr txBox="1">
            <a:spLocks noGrp="1"/>
          </p:cNvSpPr>
          <p:nvPr>
            <p:ph type="subTitle" idx="1"/>
          </p:nvPr>
        </p:nvSpPr>
        <p:spPr>
          <a:xfrm>
            <a:off x="609600" y="3602038"/>
            <a:ext cx="10972800" cy="1655762"/>
          </a:xfrm>
          <a:prstGeom prst="rect">
            <a:avLst/>
          </a:prstGeom>
          <a:noFill/>
          <a:ln>
            <a:noFill/>
          </a:ln>
        </p:spPr>
        <p:txBody>
          <a:bodyPr spcFirstLastPara="1" wrap="square" lIns="0" tIns="0" rIns="0" bIns="0" anchor="t" anchorCtr="0">
            <a:noAutofit/>
          </a:bodyPr>
          <a:lstStyle>
            <a:lvl1pPr lvl="0" algn="ctr">
              <a:lnSpc>
                <a:spcPct val="100000"/>
              </a:lnSpc>
              <a:spcBef>
                <a:spcPts val="480"/>
              </a:spcBef>
              <a:spcAft>
                <a:spcPts val="0"/>
              </a:spcAft>
              <a:buSzPts val="2400"/>
              <a:buNone/>
              <a:defRPr sz="2400"/>
            </a:lvl1pPr>
            <a:lvl2pPr lvl="1" algn="ctr">
              <a:lnSpc>
                <a:spcPct val="100000"/>
              </a:lnSpc>
              <a:spcBef>
                <a:spcPts val="400"/>
              </a:spcBef>
              <a:spcAft>
                <a:spcPts val="0"/>
              </a:spcAft>
              <a:buSzPts val="2000"/>
              <a:buNone/>
              <a:defRPr sz="2000"/>
            </a:lvl2pPr>
            <a:lvl3pPr lvl="2" algn="ctr">
              <a:lnSpc>
                <a:spcPct val="100000"/>
              </a:lnSpc>
              <a:spcBef>
                <a:spcPts val="360"/>
              </a:spcBef>
              <a:spcAft>
                <a:spcPts val="0"/>
              </a:spcAft>
              <a:buSzPts val="1800"/>
              <a:buNone/>
              <a:defRPr sz="1800"/>
            </a:lvl3pPr>
            <a:lvl4pPr lvl="3" algn="ctr">
              <a:lnSpc>
                <a:spcPct val="100000"/>
              </a:lnSpc>
              <a:spcBef>
                <a:spcPts val="320"/>
              </a:spcBef>
              <a:spcAft>
                <a:spcPts val="0"/>
              </a:spcAft>
              <a:buSzPts val="1600"/>
              <a:buNone/>
              <a:defRPr sz="1600"/>
            </a:lvl4pPr>
            <a:lvl5pPr lvl="4" algn="ctr">
              <a:lnSpc>
                <a:spcPct val="100000"/>
              </a:lnSpc>
              <a:spcBef>
                <a:spcPts val="320"/>
              </a:spcBef>
              <a:spcAft>
                <a:spcPts val="0"/>
              </a:spcAft>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57" name="Google Shape;157;p71"/>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0" name="Google Shape;160;p7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Content Slide w/Vertical Photo">
    <p:spTree>
      <p:nvGrpSpPr>
        <p:cNvPr id="1" name=""/>
        <p:cNvGrpSpPr/>
        <p:nvPr/>
      </p:nvGrpSpPr>
      <p:grpSpPr>
        <a:xfrm>
          <a:off x="0" y="0"/>
          <a:ext cx="0" cy="0"/>
          <a:chOff x="0" y="0"/>
          <a:chExt cx="0" cy="0"/>
        </a:xfrm>
      </p:grpSpPr>
      <p:sp>
        <p:nvSpPr>
          <p:cNvPr id="8" name="Text Placeholder 3"/>
          <p:cNvSpPr>
            <a:spLocks noGrp="1"/>
          </p:cNvSpPr>
          <p:nvPr>
            <p:ph type="body" sz="quarter" idx="10"/>
          </p:nvPr>
        </p:nvSpPr>
        <p:spPr>
          <a:xfrm>
            <a:off x="609599" y="1401402"/>
            <a:ext cx="6705600" cy="4291013"/>
          </a:xfrm>
          <a:prstGeom prst="rect">
            <a:avLst/>
          </a:prstGeom>
        </p:spPr>
        <p:txBody>
          <a:bodyPr>
            <a:normAutofit/>
          </a:bodyPr>
          <a:lstStyle>
            <a:lvl1pPr marL="0" indent="0">
              <a:buClr>
                <a:schemeClr val="accent1"/>
              </a:buClr>
              <a:buFont typeface="Arial"/>
              <a:buNone/>
              <a:defRPr sz="2400">
                <a:solidFill>
                  <a:schemeClr val="accent1"/>
                </a:solidFill>
              </a:defRPr>
            </a:lvl1pPr>
            <a:lvl2pPr>
              <a:buClr>
                <a:schemeClr val="accent1"/>
              </a:buClr>
              <a:defRPr sz="2200">
                <a:solidFill>
                  <a:schemeClr val="accent1"/>
                </a:solidFill>
              </a:defRPr>
            </a:lvl2pPr>
            <a:lvl3pPr>
              <a:buClr>
                <a:schemeClr val="accent1"/>
              </a:buClr>
              <a:defRPr sz="2200">
                <a:solidFill>
                  <a:schemeClr val="accent1"/>
                </a:solidFill>
              </a:defRPr>
            </a:lvl3pPr>
            <a:lvl4pPr>
              <a:buClr>
                <a:schemeClr val="accent1"/>
              </a:buClr>
              <a:defRPr sz="2200">
                <a:solidFill>
                  <a:schemeClr val="accent1"/>
                </a:solidFill>
              </a:defRPr>
            </a:lvl4pPr>
            <a:lvl5pPr>
              <a:buClr>
                <a:schemeClr val="accent1"/>
              </a:buClr>
              <a:defRPr sz="22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p:cNvSpPr>
            <a:spLocks noGrp="1"/>
          </p:cNvSpPr>
          <p:nvPr>
            <p:ph type="sldNum" sz="quarter" idx="12"/>
          </p:nvPr>
        </p:nvSpPr>
        <p:spPr/>
        <p:txBody>
          <a:bodyPr/>
          <a:lstStyle/>
          <a:p>
            <a:fld id="{E3B2F2B5-58A3-9F4F-83E2-9660BC2FA080}" type="slidenum">
              <a:rPr lang="en-US" smtClean="0"/>
              <a:t>‹#›</a:t>
            </a:fld>
            <a:endParaRPr lang="en-US"/>
          </a:p>
        </p:txBody>
      </p:sp>
      <p:sp>
        <p:nvSpPr>
          <p:cNvPr id="10" name="Title 2"/>
          <p:cNvSpPr>
            <a:spLocks noGrp="1"/>
          </p:cNvSpPr>
          <p:nvPr>
            <p:ph type="title"/>
          </p:nvPr>
        </p:nvSpPr>
        <p:spPr>
          <a:xfrm>
            <a:off x="609599" y="330993"/>
            <a:ext cx="10972800" cy="533400"/>
          </a:xfrm>
          <a:effectLst/>
        </p:spPr>
        <p:txBody>
          <a:bodyPr/>
          <a:lstStyle>
            <a:lvl1pPr>
              <a:defRPr sz="3200">
                <a:solidFill>
                  <a:schemeClr val="accent4"/>
                </a:solidFill>
              </a:defRPr>
            </a:lvl1pPr>
          </a:lstStyle>
          <a:p>
            <a:r>
              <a:rPr lang="en-US" b="0"/>
              <a:t>Content slide </a:t>
            </a:r>
          </a:p>
        </p:txBody>
      </p:sp>
      <p:sp>
        <p:nvSpPr>
          <p:cNvPr id="13" name="Picture Placeholder 2"/>
          <p:cNvSpPr>
            <a:spLocks noGrp="1"/>
          </p:cNvSpPr>
          <p:nvPr>
            <p:ph type="pic" sz="quarter" idx="15"/>
          </p:nvPr>
        </p:nvSpPr>
        <p:spPr>
          <a:xfrm>
            <a:off x="7768166" y="1410251"/>
            <a:ext cx="3814233" cy="4295414"/>
          </a:xfrm>
        </p:spPr>
        <p:txBody>
          <a:bodyPr lIns="228600" tIns="228600"/>
          <a:lstStyle>
            <a:lvl1pPr>
              <a:defRPr sz="1200">
                <a:solidFill>
                  <a:schemeClr val="tx1">
                    <a:lumMod val="50000"/>
                    <a:lumOff val="50000"/>
                  </a:schemeClr>
                </a:solidFill>
              </a:defRPr>
            </a:lvl1pPr>
          </a:lstStyle>
          <a:p>
            <a:endParaRPr lang="en-US"/>
          </a:p>
        </p:txBody>
      </p:sp>
      <p:sp>
        <p:nvSpPr>
          <p:cNvPr id="15" name="Text Placeholder 2"/>
          <p:cNvSpPr>
            <a:spLocks noGrp="1"/>
          </p:cNvSpPr>
          <p:nvPr>
            <p:ph type="body" sz="quarter" idx="18"/>
          </p:nvPr>
        </p:nvSpPr>
        <p:spPr>
          <a:xfrm>
            <a:off x="7766303" y="5760721"/>
            <a:ext cx="3816096" cy="294675"/>
          </a:xfrm>
          <a:prstGeom prst="rect">
            <a:avLst/>
          </a:prstGeom>
        </p:spPr>
        <p:txBody>
          <a:bodyPr>
            <a:noAutofit/>
          </a:bodyPr>
          <a:lstStyle>
            <a:lvl1pPr algn="l">
              <a:defRPr sz="800">
                <a:solidFill>
                  <a:schemeClr val="bg1">
                    <a:lumMod val="65000"/>
                  </a:schemeClr>
                </a:solidFill>
              </a:defRPr>
            </a:lvl1pPr>
            <a:lvl2pPr>
              <a:defRPr sz="1400"/>
            </a:lvl2pPr>
            <a:lvl3pPr>
              <a:defRPr sz="1200"/>
            </a:lvl3pPr>
            <a:lvl4pPr>
              <a:defRPr sz="1100"/>
            </a:lvl4pPr>
            <a:lvl5pPr>
              <a:defRPr sz="1100"/>
            </a:lvl5pPr>
          </a:lstStyle>
          <a:p>
            <a:pPr lvl="0"/>
            <a:endParaRPr lang="en-US"/>
          </a:p>
        </p:txBody>
      </p:sp>
    </p:spTree>
    <p:extLst>
      <p:ext uri="{BB962C8B-B14F-4D97-AF65-F5344CB8AC3E}">
        <p14:creationId xmlns:p14="http://schemas.microsoft.com/office/powerpoint/2010/main" val="38378907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tylized Char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00BD89-7BB8-8818-42DF-F3D5608C10B3}"/>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7607" y="3827786"/>
            <a:ext cx="12211469" cy="3044283"/>
          </a:xfrm>
          <a:prstGeom prst="rect">
            <a:avLst/>
          </a:prstGeom>
        </p:spPr>
      </p:pic>
      <p:sp>
        <p:nvSpPr>
          <p:cNvPr id="3" name="Freeform 10">
            <a:extLst>
              <a:ext uri="{FF2B5EF4-FFF2-40B4-BE49-F238E27FC236}">
                <a16:creationId xmlns:a16="http://schemas.microsoft.com/office/drawing/2014/main" id="{6AFCFC51-D309-9E07-668D-F9E8B7B88ED8}"/>
              </a:ext>
            </a:extLst>
          </p:cNvPr>
          <p:cNvSpPr/>
          <p:nvPr userDrawn="1"/>
        </p:nvSpPr>
        <p:spPr>
          <a:xfrm>
            <a:off x="-22517" y="3832888"/>
            <a:ext cx="12226379" cy="3044284"/>
          </a:xfrm>
          <a:custGeom>
            <a:avLst/>
            <a:gdLst>
              <a:gd name="connsiteX0" fmla="*/ 0 w 7453883"/>
              <a:gd name="connsiteY0" fmla="*/ 0 h 5981700"/>
              <a:gd name="connsiteX1" fmla="*/ 7453884 w 7453883"/>
              <a:gd name="connsiteY1" fmla="*/ 0 h 5981700"/>
              <a:gd name="connsiteX2" fmla="*/ 7453884 w 7453883"/>
              <a:gd name="connsiteY2" fmla="*/ 5981700 h 5981700"/>
              <a:gd name="connsiteX3" fmla="*/ 0 w 7453883"/>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7453883" h="5981700">
                <a:moveTo>
                  <a:pt x="0" y="0"/>
                </a:moveTo>
                <a:lnTo>
                  <a:pt x="7453884" y="0"/>
                </a:lnTo>
                <a:lnTo>
                  <a:pt x="7453884" y="5981700"/>
                </a:lnTo>
                <a:lnTo>
                  <a:pt x="0" y="5981700"/>
                </a:lnTo>
                <a:close/>
              </a:path>
            </a:pathLst>
          </a:custGeom>
          <a:solidFill>
            <a:srgbClr val="003A49">
              <a:alpha val="89698"/>
            </a:srgbClr>
          </a:solidFill>
          <a:ln w="6350" cap="flat">
            <a:noFill/>
            <a:prstDash val="solid"/>
            <a:miter/>
          </a:ln>
        </p:spPr>
        <p:txBody>
          <a:bodyPr rtlCol="0" anchor="ctr"/>
          <a:lstStyle/>
          <a:p>
            <a:endParaRPr lang="en-US"/>
          </a:p>
        </p:txBody>
      </p:sp>
      <p:pic>
        <p:nvPicPr>
          <p:cNvPr id="10" name="Graphic 9">
            <a:extLst>
              <a:ext uri="{FF2B5EF4-FFF2-40B4-BE49-F238E27FC236}">
                <a16:creationId xmlns:a16="http://schemas.microsoft.com/office/drawing/2014/main" id="{B1C275BD-2544-7635-2B44-761F8E69B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b="23418"/>
          <a:stretch/>
        </p:blipFill>
        <p:spPr>
          <a:xfrm rot="18417436">
            <a:off x="7841442" y="-2182117"/>
            <a:ext cx="4471460" cy="8653572"/>
          </a:xfrm>
          <a:custGeom>
            <a:avLst/>
            <a:gdLst>
              <a:gd name="connsiteX0" fmla="*/ 1664229 w 4471460"/>
              <a:gd name="connsiteY0" fmla="*/ 0 h 8653572"/>
              <a:gd name="connsiteX1" fmla="*/ 4471460 w 4471460"/>
              <a:gd name="connsiteY1" fmla="*/ 3731108 h 8653572"/>
              <a:gd name="connsiteX2" fmla="*/ 4471460 w 4471460"/>
              <a:gd name="connsiteY2" fmla="*/ 5289311 h 8653572"/>
              <a:gd name="connsiteX3" fmla="*/ 0 w 4471460"/>
              <a:gd name="connsiteY3" fmla="*/ 8653572 h 8653572"/>
              <a:gd name="connsiteX4" fmla="*/ 1 w 4471460"/>
              <a:gd name="connsiteY4" fmla="*/ 0 h 8653572"/>
              <a:gd name="connsiteX5" fmla="*/ 1664229 w 4471460"/>
              <a:gd name="connsiteY5" fmla="*/ 0 h 8653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1460" h="8653572">
                <a:moveTo>
                  <a:pt x="1664229" y="0"/>
                </a:moveTo>
                <a:lnTo>
                  <a:pt x="4471460" y="3731108"/>
                </a:lnTo>
                <a:lnTo>
                  <a:pt x="4471460" y="5289311"/>
                </a:lnTo>
                <a:lnTo>
                  <a:pt x="0" y="8653572"/>
                </a:lnTo>
                <a:lnTo>
                  <a:pt x="1" y="0"/>
                </a:lnTo>
                <a:lnTo>
                  <a:pt x="1664229" y="0"/>
                </a:lnTo>
                <a:close/>
              </a:path>
            </a:pathLst>
          </a:custGeom>
        </p:spPr>
      </p:pic>
      <p:cxnSp>
        <p:nvCxnSpPr>
          <p:cNvPr id="6" name="Straight Connector 5">
            <a:extLst>
              <a:ext uri="{FF2B5EF4-FFF2-40B4-BE49-F238E27FC236}">
                <a16:creationId xmlns:a16="http://schemas.microsoft.com/office/drawing/2014/main" id="{3F8F8AA0-BC0F-5DD5-7F7B-8419A6B4209C}"/>
              </a:ext>
            </a:extLst>
          </p:cNvPr>
          <p:cNvCxnSpPr/>
          <p:nvPr userDrawn="1"/>
        </p:nvCxnSpPr>
        <p:spPr>
          <a:xfrm>
            <a:off x="2061459" y="5688863"/>
            <a:ext cx="1840675" cy="0"/>
          </a:xfrm>
          <a:prstGeom prst="line">
            <a:avLst/>
          </a:prstGeom>
          <a:ln w="25400">
            <a:solidFill>
              <a:srgbClr val="FFB718"/>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BFBB7D9-0CFA-D0CC-FD8D-457B862B3DC3}"/>
              </a:ext>
            </a:extLst>
          </p:cNvPr>
          <p:cNvCxnSpPr/>
          <p:nvPr userDrawn="1"/>
        </p:nvCxnSpPr>
        <p:spPr>
          <a:xfrm>
            <a:off x="6827936" y="5670073"/>
            <a:ext cx="1840675" cy="0"/>
          </a:xfrm>
          <a:prstGeom prst="line">
            <a:avLst/>
          </a:prstGeom>
          <a:ln w="25400">
            <a:solidFill>
              <a:srgbClr val="FFB718"/>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D2F03D2-9197-D31D-8E16-72D62C06D463}"/>
              </a:ext>
            </a:extLst>
          </p:cNvPr>
          <p:cNvPicPr>
            <a:picLocks noChangeAspect="1"/>
          </p:cNvPicPr>
          <p:nvPr userDrawn="1"/>
        </p:nvPicPr>
        <p:blipFill>
          <a:blip r:embed="rId5"/>
          <a:srcRect/>
          <a:stretch/>
        </p:blipFill>
        <p:spPr>
          <a:xfrm>
            <a:off x="228600" y="6309360"/>
            <a:ext cx="1005840" cy="386503"/>
          </a:xfrm>
          <a:prstGeom prst="rect">
            <a:avLst/>
          </a:prstGeom>
        </p:spPr>
      </p:pic>
      <p:sp>
        <p:nvSpPr>
          <p:cNvPr id="21" name="Text Placeholder 39">
            <a:extLst>
              <a:ext uri="{FF2B5EF4-FFF2-40B4-BE49-F238E27FC236}">
                <a16:creationId xmlns:a16="http://schemas.microsoft.com/office/drawing/2014/main" id="{8AC17950-14FB-20C7-8CBA-C11013C36FB4}"/>
              </a:ext>
            </a:extLst>
          </p:cNvPr>
          <p:cNvSpPr>
            <a:spLocks noGrp="1"/>
          </p:cNvSpPr>
          <p:nvPr>
            <p:ph type="body" sz="quarter" idx="14" hasCustomPrompt="1"/>
          </p:nvPr>
        </p:nvSpPr>
        <p:spPr>
          <a:xfrm>
            <a:off x="1956816" y="5696712"/>
            <a:ext cx="3392424" cy="768096"/>
          </a:xfrm>
          <a:prstGeom prst="rect">
            <a:avLst/>
          </a:prstGeom>
        </p:spPr>
        <p:txBody>
          <a:bodyPr wrap="square">
            <a:spAutoFit/>
          </a:bodyPr>
          <a:lstStyle>
            <a:lvl1pPr marL="0" indent="0" algn="l">
              <a:lnSpc>
                <a:spcPct val="100000"/>
              </a:lnSpc>
              <a:buNone/>
              <a:defRPr sz="1600" b="0">
                <a:solidFill>
                  <a:schemeClr val="bg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100000"/>
              </a:lnSpc>
              <a:spcBef>
                <a:spcPts val="600"/>
              </a:spcBef>
              <a:spcAft>
                <a:spcPts val="0"/>
              </a:spcAft>
              <a:buClr>
                <a:srgbClr val="E24848"/>
              </a:buClr>
              <a:buSzTx/>
              <a:buFontTx/>
              <a:buNone/>
              <a:tabLst/>
              <a:defRPr/>
            </a:pPr>
            <a:r>
              <a:rPr kumimoji="0" lang="en-US" sz="1600" b="0" i="0" u="none" strike="noStrike" kern="1200" cap="none" spc="0" normalizeH="0" baseline="0" noProof="1">
                <a:ln>
                  <a:noFill/>
                </a:ln>
                <a:solidFill>
                  <a:prstClr val="white"/>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fermentum</a:t>
            </a:r>
          </a:p>
        </p:txBody>
      </p:sp>
      <p:sp>
        <p:nvSpPr>
          <p:cNvPr id="23" name="Text Placeholder 39">
            <a:extLst>
              <a:ext uri="{FF2B5EF4-FFF2-40B4-BE49-F238E27FC236}">
                <a16:creationId xmlns:a16="http://schemas.microsoft.com/office/drawing/2014/main" id="{57C15937-4F7D-5C3F-AFB1-F69BD7C2DBA9}"/>
              </a:ext>
            </a:extLst>
          </p:cNvPr>
          <p:cNvSpPr>
            <a:spLocks noGrp="1"/>
          </p:cNvSpPr>
          <p:nvPr>
            <p:ph type="body" sz="quarter" idx="16" hasCustomPrompt="1"/>
          </p:nvPr>
        </p:nvSpPr>
        <p:spPr>
          <a:xfrm>
            <a:off x="6720840" y="5696712"/>
            <a:ext cx="3392424" cy="768096"/>
          </a:xfrm>
          <a:prstGeom prst="rect">
            <a:avLst/>
          </a:prstGeom>
        </p:spPr>
        <p:txBody>
          <a:bodyPr wrap="square">
            <a:spAutoFit/>
          </a:bodyPr>
          <a:lstStyle>
            <a:lvl1pPr marL="0" indent="0" algn="l">
              <a:lnSpc>
                <a:spcPct val="100000"/>
              </a:lnSpc>
              <a:buNone/>
              <a:defRPr sz="1600" b="0">
                <a:solidFill>
                  <a:schemeClr val="bg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100000"/>
              </a:lnSpc>
              <a:spcBef>
                <a:spcPts val="600"/>
              </a:spcBef>
              <a:spcAft>
                <a:spcPts val="0"/>
              </a:spcAft>
              <a:buClr>
                <a:srgbClr val="E24848"/>
              </a:buClr>
              <a:buSzTx/>
              <a:buFontTx/>
              <a:buNone/>
              <a:tabLst/>
              <a:defRPr/>
            </a:pPr>
            <a:r>
              <a:rPr kumimoji="0" lang="en-US" sz="1600" b="0" i="0" u="none" strike="noStrike" kern="1200" cap="none" spc="0" normalizeH="0" baseline="0" noProof="1">
                <a:ln>
                  <a:noFill/>
                </a:ln>
                <a:solidFill>
                  <a:prstClr val="white"/>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fermentum</a:t>
            </a:r>
          </a:p>
        </p:txBody>
      </p:sp>
      <p:sp>
        <p:nvSpPr>
          <p:cNvPr id="20" name="Text Placeholder 14">
            <a:extLst>
              <a:ext uri="{FF2B5EF4-FFF2-40B4-BE49-F238E27FC236}">
                <a16:creationId xmlns:a16="http://schemas.microsoft.com/office/drawing/2014/main" id="{B245E28A-D676-3965-B617-73EAA5BBE092}"/>
              </a:ext>
            </a:extLst>
          </p:cNvPr>
          <p:cNvSpPr>
            <a:spLocks noGrp="1"/>
          </p:cNvSpPr>
          <p:nvPr>
            <p:ph type="body" sz="quarter" idx="15" hasCustomPrompt="1"/>
          </p:nvPr>
        </p:nvSpPr>
        <p:spPr>
          <a:xfrm>
            <a:off x="502919" y="274320"/>
            <a:ext cx="11165619" cy="585216"/>
          </a:xfrm>
          <a:prstGeom prst="rect">
            <a:avLst/>
          </a:prstGeom>
        </p:spPr>
        <p:txBody>
          <a:bodyPr>
            <a:normAutofit/>
          </a:bodyPr>
          <a:lstStyle>
            <a:lvl1pPr marL="0" indent="0">
              <a:lnSpc>
                <a:spcPct val="100000"/>
              </a:lnSpc>
              <a:buNone/>
              <a:defRPr sz="3200" b="1" spc="-150">
                <a:solidFill>
                  <a:schemeClr val="tx2"/>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r>
              <a:rPr lang="en-US" sz="3200" b="1" spc="-150">
                <a:solidFill>
                  <a:srgbClr val="003A48"/>
                </a:solidFill>
                <a:latin typeface="Arial" panose="020B0604020202020204" pitchFamily="34" charset="0"/>
                <a:cs typeface="Arial" panose="020B0604020202020204" pitchFamily="34" charset="0"/>
              </a:rPr>
              <a:t>Stylized Chart</a:t>
            </a:r>
          </a:p>
        </p:txBody>
      </p:sp>
      <p:sp>
        <p:nvSpPr>
          <p:cNvPr id="5" name="Rectangle: Rounded Corners 63">
            <a:extLst>
              <a:ext uri="{FF2B5EF4-FFF2-40B4-BE49-F238E27FC236}">
                <a16:creationId xmlns:a16="http://schemas.microsoft.com/office/drawing/2014/main" id="{BB4BB367-DE64-4E37-E272-E2C7F2A63AAD}"/>
              </a:ext>
            </a:extLst>
          </p:cNvPr>
          <p:cNvSpPr/>
          <p:nvPr userDrawn="1"/>
        </p:nvSpPr>
        <p:spPr>
          <a:xfrm>
            <a:off x="1646663" y="1299171"/>
            <a:ext cx="8898674" cy="4050755"/>
          </a:xfrm>
          <a:prstGeom prst="roundRect">
            <a:avLst>
              <a:gd name="adj" fmla="val 2488"/>
            </a:avLst>
          </a:prstGeom>
          <a:solidFill>
            <a:schemeClr val="bg1"/>
          </a:solidFill>
          <a:ln>
            <a:noFill/>
          </a:ln>
          <a:effectLst>
            <a:outerShdw blurRad="190500" dist="52059" dir="14580000" sx="100372" sy="100372" algn="t" rotWithShape="0">
              <a:prstClr val="black">
                <a:alpha val="35681"/>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 Placeholder 39">
            <a:extLst>
              <a:ext uri="{FF2B5EF4-FFF2-40B4-BE49-F238E27FC236}">
                <a16:creationId xmlns:a16="http://schemas.microsoft.com/office/drawing/2014/main" id="{63614344-8E43-355C-7164-F1A27788A7FF}"/>
              </a:ext>
            </a:extLst>
          </p:cNvPr>
          <p:cNvSpPr>
            <a:spLocks noGrp="1"/>
          </p:cNvSpPr>
          <p:nvPr>
            <p:ph type="body" sz="quarter" idx="17" hasCustomPrompt="1"/>
          </p:nvPr>
        </p:nvSpPr>
        <p:spPr>
          <a:xfrm>
            <a:off x="7957755" y="1966087"/>
            <a:ext cx="2340864" cy="306251"/>
          </a:xfrm>
          <a:prstGeom prst="rect">
            <a:avLst/>
          </a:prstGeom>
        </p:spPr>
        <p:txBody>
          <a:bodyPr wrap="square" lIns="91440" tIns="45720" rIns="91440" bIns="45720">
            <a:noAutofit/>
          </a:bodyPr>
          <a:lstStyle>
            <a:lvl1pPr marL="0" indent="0">
              <a:lnSpc>
                <a:spcPct val="100000"/>
              </a:lnSpc>
              <a:buNone/>
              <a:defRPr sz="1600" b="1">
                <a:solidFill>
                  <a:schemeClr val="accent3"/>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UA" altLang="ru-UA" sz="1600" b="1" i="0" u="none" strike="noStrike" kern="1200" cap="none" spc="0" normalizeH="0" baseline="0" noProof="0">
                <a:ln>
                  <a:noFill/>
                </a:ln>
                <a:solidFill>
                  <a:schemeClr val="accent3"/>
                </a:solidFill>
                <a:effectLst/>
                <a:uLnTx/>
                <a:uFillTx/>
                <a:latin typeface="Arial" panose="020B0604020202020204" pitchFamily="34" charset="0"/>
                <a:ea typeface="+mn-ea"/>
                <a:cs typeface="Arial" panose="020B0604020202020204" pitchFamily="34" charset="0"/>
              </a:rPr>
              <a:t>IN</a:t>
            </a:r>
            <a:r>
              <a:rPr kumimoji="0" lang="en-US" altLang="ru-UA" sz="1600" b="1" i="0" u="none" strike="noStrike" kern="1200" cap="none" spc="0" normalizeH="0" baseline="0" noProof="0">
                <a:ln>
                  <a:noFill/>
                </a:ln>
                <a:solidFill>
                  <a:schemeClr val="accent3"/>
                </a:solidFill>
                <a:effectLst/>
                <a:uLnTx/>
                <a:uFillTx/>
                <a:latin typeface="Arial" panose="020B0604020202020204" pitchFamily="34" charset="0"/>
                <a:ea typeface="+mn-ea"/>
                <a:cs typeface="Arial" panose="020B0604020202020204" pitchFamily="34" charset="0"/>
              </a:rPr>
              <a:t>FODATA 03</a:t>
            </a:r>
            <a:endParaRPr kumimoji="0" lang="ru-UA" altLang="ru-UA" sz="1800" b="1" i="0" u="none" strike="noStrike" kern="1200" cap="none" spc="0" normalizeH="0" baseline="0" noProof="0">
              <a:ln>
                <a:noFill/>
              </a:ln>
              <a:solidFill>
                <a:schemeClr val="accent3"/>
              </a:solidFill>
              <a:effectLst/>
              <a:uLnTx/>
              <a:uFillTx/>
              <a:latin typeface="Arial" panose="020B0604020202020204" pitchFamily="34" charset="0"/>
              <a:ea typeface="+mn-ea"/>
              <a:cs typeface="Arial" panose="020B0604020202020204" pitchFamily="34" charset="0"/>
            </a:endParaRPr>
          </a:p>
        </p:txBody>
      </p:sp>
      <p:sp>
        <p:nvSpPr>
          <p:cNvPr id="27" name="Text Placeholder 39">
            <a:extLst>
              <a:ext uri="{FF2B5EF4-FFF2-40B4-BE49-F238E27FC236}">
                <a16:creationId xmlns:a16="http://schemas.microsoft.com/office/drawing/2014/main" id="{26C4000F-FDC6-A3DF-FB30-DB1A409E5428}"/>
              </a:ext>
            </a:extLst>
          </p:cNvPr>
          <p:cNvSpPr>
            <a:spLocks noGrp="1"/>
          </p:cNvSpPr>
          <p:nvPr>
            <p:ph type="body" sz="quarter" idx="18" hasCustomPrompt="1"/>
          </p:nvPr>
        </p:nvSpPr>
        <p:spPr>
          <a:xfrm>
            <a:off x="7957755" y="2275107"/>
            <a:ext cx="2340864" cy="1061829"/>
          </a:xfrm>
          <a:prstGeom prst="rect">
            <a:avLst/>
          </a:prstGeom>
        </p:spPr>
        <p:txBody>
          <a:bodyPr lIns="91440" tIns="45720" rIns="91440" bIns="45720">
            <a:spAutoFit/>
          </a:bodyPr>
          <a:lstStyle>
            <a:lvl1pPr marL="0" indent="0">
              <a:lnSpc>
                <a:spcPct val="100000"/>
              </a:lnSpc>
              <a:buNone/>
              <a:defRPr sz="1400" b="0">
                <a:solidFill>
                  <a:schemeClr val="tx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Lorem ipsum dolor sit amet,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consectetur</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adipiscing</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elit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sed do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eiusmod</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tempor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incididunt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labore et dolore magna</a:t>
            </a:r>
          </a:p>
        </p:txBody>
      </p:sp>
      <p:sp>
        <p:nvSpPr>
          <p:cNvPr id="24" name="Text Placeholder 39">
            <a:extLst>
              <a:ext uri="{FF2B5EF4-FFF2-40B4-BE49-F238E27FC236}">
                <a16:creationId xmlns:a16="http://schemas.microsoft.com/office/drawing/2014/main" id="{7F827E17-7BD9-B82A-9B7A-85F4F2DA520E}"/>
              </a:ext>
            </a:extLst>
          </p:cNvPr>
          <p:cNvSpPr>
            <a:spLocks noGrp="1"/>
          </p:cNvSpPr>
          <p:nvPr>
            <p:ph type="body" sz="quarter" idx="11" hasCustomPrompt="1"/>
          </p:nvPr>
        </p:nvSpPr>
        <p:spPr>
          <a:xfrm>
            <a:off x="2028633" y="1972247"/>
            <a:ext cx="2340864" cy="306251"/>
          </a:xfrm>
          <a:prstGeom prst="rect">
            <a:avLst/>
          </a:prstGeom>
        </p:spPr>
        <p:txBody>
          <a:bodyPr wrap="square" lIns="91440" tIns="45720" rIns="91440" bIns="45720">
            <a:noAutofit/>
          </a:bodyPr>
          <a:lstStyle>
            <a:lvl1pPr marL="0" indent="0">
              <a:lnSpc>
                <a:spcPct val="100000"/>
              </a:lnSpc>
              <a:buNone/>
              <a:defRPr sz="1600" b="1">
                <a:solidFill>
                  <a:schemeClr val="tx2"/>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UA" altLang="ru-UA" sz="1600" b="1" i="0" u="none"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IN</a:t>
            </a:r>
            <a:r>
              <a:rPr kumimoji="0" lang="en-US" altLang="ru-UA" sz="1600" b="1" i="0" u="none"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FODATA 01</a:t>
            </a:r>
            <a:endParaRPr kumimoji="0" lang="ru-UA" altLang="ru-UA" sz="1800" b="1" i="0" u="none"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endParaRPr>
          </a:p>
        </p:txBody>
      </p:sp>
      <p:sp>
        <p:nvSpPr>
          <p:cNvPr id="25" name="Text Placeholder 39">
            <a:extLst>
              <a:ext uri="{FF2B5EF4-FFF2-40B4-BE49-F238E27FC236}">
                <a16:creationId xmlns:a16="http://schemas.microsoft.com/office/drawing/2014/main" id="{5EE79DA0-FB2C-FABD-A4B9-7FBC3A2511DA}"/>
              </a:ext>
            </a:extLst>
          </p:cNvPr>
          <p:cNvSpPr>
            <a:spLocks noGrp="1"/>
          </p:cNvSpPr>
          <p:nvPr>
            <p:ph type="body" sz="quarter" idx="12" hasCustomPrompt="1"/>
          </p:nvPr>
        </p:nvSpPr>
        <p:spPr>
          <a:xfrm>
            <a:off x="2028633" y="2281267"/>
            <a:ext cx="2340864" cy="1061829"/>
          </a:xfrm>
          <a:prstGeom prst="rect">
            <a:avLst/>
          </a:prstGeom>
        </p:spPr>
        <p:txBody>
          <a:bodyPr lIns="91440" tIns="45720" rIns="91440" bIns="45720">
            <a:spAutoFit/>
          </a:bodyPr>
          <a:lstStyle>
            <a:lvl1pPr marL="0" indent="0">
              <a:lnSpc>
                <a:spcPct val="100000"/>
              </a:lnSpc>
              <a:buNone/>
              <a:defRPr sz="1400" b="0">
                <a:solidFill>
                  <a:schemeClr val="tx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Lorem ipsum dolor sit amet,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consectetur</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adipiscing</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elit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sed do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eiusmod</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tempor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incididunt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labore et dolore magna</a:t>
            </a:r>
          </a:p>
        </p:txBody>
      </p:sp>
      <p:sp>
        <p:nvSpPr>
          <p:cNvPr id="28" name="Text Placeholder 39">
            <a:extLst>
              <a:ext uri="{FF2B5EF4-FFF2-40B4-BE49-F238E27FC236}">
                <a16:creationId xmlns:a16="http://schemas.microsoft.com/office/drawing/2014/main" id="{D8CC0898-ADBD-C348-D31E-C67596B22539}"/>
              </a:ext>
            </a:extLst>
          </p:cNvPr>
          <p:cNvSpPr>
            <a:spLocks noGrp="1"/>
          </p:cNvSpPr>
          <p:nvPr>
            <p:ph type="body" sz="quarter" idx="19" hasCustomPrompt="1"/>
          </p:nvPr>
        </p:nvSpPr>
        <p:spPr>
          <a:xfrm>
            <a:off x="7957755" y="3487256"/>
            <a:ext cx="2340864" cy="306251"/>
          </a:xfrm>
          <a:prstGeom prst="rect">
            <a:avLst/>
          </a:prstGeom>
        </p:spPr>
        <p:txBody>
          <a:bodyPr wrap="square" lIns="91440" tIns="45720" rIns="91440" bIns="45720">
            <a:noAutofit/>
          </a:bodyPr>
          <a:lstStyle>
            <a:lvl1pPr marL="0" indent="0">
              <a:lnSpc>
                <a:spcPct val="100000"/>
              </a:lnSpc>
              <a:buNone/>
              <a:defRPr sz="1600" b="1">
                <a:solidFill>
                  <a:schemeClr val="accent4"/>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UA" altLang="ru-UA" sz="1600" b="1" i="0" u="none" strike="noStrike" kern="1200" cap="none" spc="0" normalizeH="0" baseline="0" noProof="0">
                <a:ln>
                  <a:noFill/>
                </a:ln>
                <a:solidFill>
                  <a:schemeClr val="accent4"/>
                </a:solidFill>
                <a:effectLst/>
                <a:uLnTx/>
                <a:uFillTx/>
                <a:latin typeface="Arial" panose="020B0604020202020204" pitchFamily="34" charset="0"/>
                <a:ea typeface="+mn-ea"/>
                <a:cs typeface="Arial" panose="020B0604020202020204" pitchFamily="34" charset="0"/>
              </a:rPr>
              <a:t>IN</a:t>
            </a:r>
            <a:r>
              <a:rPr kumimoji="0" lang="en-US" altLang="ru-UA" sz="1600" b="1" i="0" u="none" strike="noStrike" kern="1200" cap="none" spc="0" normalizeH="0" baseline="0" noProof="0">
                <a:ln>
                  <a:noFill/>
                </a:ln>
                <a:solidFill>
                  <a:schemeClr val="accent4"/>
                </a:solidFill>
                <a:effectLst/>
                <a:uLnTx/>
                <a:uFillTx/>
                <a:latin typeface="Arial" panose="020B0604020202020204" pitchFamily="34" charset="0"/>
                <a:ea typeface="+mn-ea"/>
                <a:cs typeface="Arial" panose="020B0604020202020204" pitchFamily="34" charset="0"/>
              </a:rPr>
              <a:t>FODATA 04</a:t>
            </a:r>
            <a:endParaRPr kumimoji="0" lang="ru-UA" altLang="ru-UA" sz="1800" b="1" i="0" u="none" strike="noStrike" kern="1200" cap="none" spc="0" normalizeH="0" baseline="0" noProof="0">
              <a:ln>
                <a:noFill/>
              </a:ln>
              <a:solidFill>
                <a:schemeClr val="accent4"/>
              </a:solidFill>
              <a:effectLst/>
              <a:uLnTx/>
              <a:uFillTx/>
              <a:latin typeface="Arial" panose="020B0604020202020204" pitchFamily="34" charset="0"/>
              <a:ea typeface="+mn-ea"/>
              <a:cs typeface="Arial" panose="020B0604020202020204" pitchFamily="34" charset="0"/>
            </a:endParaRPr>
          </a:p>
        </p:txBody>
      </p:sp>
      <p:sp>
        <p:nvSpPr>
          <p:cNvPr id="29" name="Text Placeholder 39">
            <a:extLst>
              <a:ext uri="{FF2B5EF4-FFF2-40B4-BE49-F238E27FC236}">
                <a16:creationId xmlns:a16="http://schemas.microsoft.com/office/drawing/2014/main" id="{3C133AC6-7DC7-F7A9-DACA-04E68A65A8D5}"/>
              </a:ext>
            </a:extLst>
          </p:cNvPr>
          <p:cNvSpPr>
            <a:spLocks noGrp="1"/>
          </p:cNvSpPr>
          <p:nvPr>
            <p:ph type="body" sz="quarter" idx="20" hasCustomPrompt="1"/>
          </p:nvPr>
        </p:nvSpPr>
        <p:spPr>
          <a:xfrm>
            <a:off x="7957755" y="3796276"/>
            <a:ext cx="2340864" cy="1061829"/>
          </a:xfrm>
          <a:prstGeom prst="rect">
            <a:avLst/>
          </a:prstGeom>
        </p:spPr>
        <p:txBody>
          <a:bodyPr lIns="91440" tIns="45720" rIns="91440" bIns="45720">
            <a:spAutoFit/>
          </a:bodyPr>
          <a:lstStyle>
            <a:lvl1pPr marL="0" indent="0">
              <a:lnSpc>
                <a:spcPct val="100000"/>
              </a:lnSpc>
              <a:buNone/>
              <a:defRPr sz="1400" b="0">
                <a:solidFill>
                  <a:schemeClr val="tx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Lorem ipsum dolor sit amet,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consectetur</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adipiscing</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elit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sed do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eiusmod</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tempor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incididunt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labore et dolore magna</a:t>
            </a:r>
          </a:p>
        </p:txBody>
      </p:sp>
      <p:sp>
        <p:nvSpPr>
          <p:cNvPr id="30" name="Text Placeholder 39">
            <a:extLst>
              <a:ext uri="{FF2B5EF4-FFF2-40B4-BE49-F238E27FC236}">
                <a16:creationId xmlns:a16="http://schemas.microsoft.com/office/drawing/2014/main" id="{63E93652-70ED-8A76-F733-36A6C34AFE84}"/>
              </a:ext>
            </a:extLst>
          </p:cNvPr>
          <p:cNvSpPr>
            <a:spLocks noGrp="1"/>
          </p:cNvSpPr>
          <p:nvPr>
            <p:ph type="body" sz="quarter" idx="21" hasCustomPrompt="1"/>
          </p:nvPr>
        </p:nvSpPr>
        <p:spPr>
          <a:xfrm>
            <a:off x="2028633" y="3493416"/>
            <a:ext cx="2340864" cy="306251"/>
          </a:xfrm>
          <a:prstGeom prst="rect">
            <a:avLst/>
          </a:prstGeom>
        </p:spPr>
        <p:txBody>
          <a:bodyPr wrap="square" lIns="91440" tIns="45720" rIns="91440" bIns="45720">
            <a:noAutofit/>
          </a:bodyPr>
          <a:lstStyle>
            <a:lvl1pPr marL="0" indent="0">
              <a:lnSpc>
                <a:spcPct val="100000"/>
              </a:lnSpc>
              <a:buNone/>
              <a:defRPr sz="1600" b="1">
                <a:solidFill>
                  <a:schemeClr val="accent2"/>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UA" altLang="ru-UA" sz="1600" b="1" i="0" u="none" strike="noStrike" kern="1200" cap="none" spc="0" normalizeH="0" baseline="0" noProof="0">
                <a:ln>
                  <a:noFill/>
                </a:ln>
                <a:solidFill>
                  <a:schemeClr val="accent2"/>
                </a:solidFill>
                <a:effectLst/>
                <a:uLnTx/>
                <a:uFillTx/>
                <a:latin typeface="Arial" panose="020B0604020202020204" pitchFamily="34" charset="0"/>
                <a:ea typeface="+mn-ea"/>
                <a:cs typeface="Arial" panose="020B0604020202020204" pitchFamily="34" charset="0"/>
              </a:rPr>
              <a:t>IN</a:t>
            </a:r>
            <a:r>
              <a:rPr kumimoji="0" lang="en-US" altLang="ru-UA" sz="1600" b="1" i="0" u="none" strike="noStrike" kern="1200" cap="none" spc="0" normalizeH="0" baseline="0" noProof="0">
                <a:ln>
                  <a:noFill/>
                </a:ln>
                <a:solidFill>
                  <a:schemeClr val="accent2"/>
                </a:solidFill>
                <a:effectLst/>
                <a:uLnTx/>
                <a:uFillTx/>
                <a:latin typeface="Arial" panose="020B0604020202020204" pitchFamily="34" charset="0"/>
                <a:ea typeface="+mn-ea"/>
                <a:cs typeface="Arial" panose="020B0604020202020204" pitchFamily="34" charset="0"/>
              </a:rPr>
              <a:t>FODATA 02</a:t>
            </a:r>
            <a:endParaRPr kumimoji="0" lang="ru-UA" altLang="ru-UA" sz="1800" b="1" i="0" u="none" strike="noStrike" kern="1200" cap="none" spc="0" normalizeH="0" baseline="0" noProof="0">
              <a:ln>
                <a:noFill/>
              </a:ln>
              <a:solidFill>
                <a:schemeClr val="accent2"/>
              </a:solidFill>
              <a:effectLst/>
              <a:uLnTx/>
              <a:uFillTx/>
              <a:latin typeface="Arial" panose="020B0604020202020204" pitchFamily="34" charset="0"/>
              <a:ea typeface="+mn-ea"/>
              <a:cs typeface="Arial" panose="020B0604020202020204" pitchFamily="34" charset="0"/>
            </a:endParaRPr>
          </a:p>
        </p:txBody>
      </p:sp>
      <p:sp>
        <p:nvSpPr>
          <p:cNvPr id="31" name="Text Placeholder 39">
            <a:extLst>
              <a:ext uri="{FF2B5EF4-FFF2-40B4-BE49-F238E27FC236}">
                <a16:creationId xmlns:a16="http://schemas.microsoft.com/office/drawing/2014/main" id="{11EC51FB-A1C3-033C-1702-1BB061A05761}"/>
              </a:ext>
            </a:extLst>
          </p:cNvPr>
          <p:cNvSpPr>
            <a:spLocks noGrp="1"/>
          </p:cNvSpPr>
          <p:nvPr>
            <p:ph type="body" sz="quarter" idx="22" hasCustomPrompt="1"/>
          </p:nvPr>
        </p:nvSpPr>
        <p:spPr>
          <a:xfrm>
            <a:off x="2028633" y="3802436"/>
            <a:ext cx="2340864" cy="1061829"/>
          </a:xfrm>
          <a:prstGeom prst="rect">
            <a:avLst/>
          </a:prstGeom>
        </p:spPr>
        <p:txBody>
          <a:bodyPr lIns="91440" tIns="45720" rIns="91440" bIns="45720">
            <a:spAutoFit/>
          </a:bodyPr>
          <a:lstStyle>
            <a:lvl1pPr marL="0" indent="0">
              <a:lnSpc>
                <a:spcPct val="100000"/>
              </a:lnSpc>
              <a:buNone/>
              <a:defRPr sz="1400" b="0">
                <a:solidFill>
                  <a:schemeClr val="tx1"/>
                </a:solidFill>
                <a:latin typeface="Arial" panose="020B0604020202020204" pitchFamily="34" charset="0"/>
                <a:cs typeface="Arial" panose="020B0604020202020204" pitchFamily="34" charset="0"/>
              </a:defRPr>
            </a:lvl1pPr>
            <a:lvl2pPr marL="457200" indent="0">
              <a:buNone/>
              <a:defRPr sz="1600" b="1">
                <a:solidFill>
                  <a:schemeClr val="accent1"/>
                </a:solidFill>
                <a:latin typeface="Arial" panose="020B0604020202020204" pitchFamily="34" charset="0"/>
                <a:cs typeface="Arial" panose="020B0604020202020204" pitchFamily="34" charset="0"/>
              </a:defRPr>
            </a:lvl2pPr>
            <a:lvl3pPr marL="914400" indent="0">
              <a:buNone/>
              <a:defRPr sz="1600" b="1">
                <a:solidFill>
                  <a:schemeClr val="accent1"/>
                </a:solidFill>
                <a:latin typeface="Arial" panose="020B0604020202020204" pitchFamily="34" charset="0"/>
                <a:cs typeface="Arial" panose="020B0604020202020204" pitchFamily="34" charset="0"/>
              </a:defRPr>
            </a:lvl3pPr>
            <a:lvl4pPr marL="1371600" indent="0">
              <a:buNone/>
              <a:defRPr sz="1600" b="1">
                <a:solidFill>
                  <a:schemeClr val="accent1"/>
                </a:solidFill>
                <a:latin typeface="Arial" panose="020B0604020202020204" pitchFamily="34" charset="0"/>
                <a:cs typeface="Arial" panose="020B0604020202020204" pitchFamily="34" charset="0"/>
              </a:defRPr>
            </a:lvl4pPr>
            <a:lvl5pPr marL="1828800" indent="0">
              <a:buNone/>
              <a:defRPr sz="1600" b="1">
                <a:solidFill>
                  <a:schemeClr val="accent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Lorem ipsum dolor sit amet,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consectetur</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adipiscing</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elit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sed do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eiusmod</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tempor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incididunt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labore et dolore magna</a:t>
            </a:r>
          </a:p>
        </p:txBody>
      </p:sp>
    </p:spTree>
    <p:extLst>
      <p:ext uri="{BB962C8B-B14F-4D97-AF65-F5344CB8AC3E}">
        <p14:creationId xmlns:p14="http://schemas.microsoft.com/office/powerpoint/2010/main" val="1033121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ntent 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0CDFF47-8505-0FD3-CA60-05CF403183B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2" y="0"/>
            <a:ext cx="12192002" cy="6858000"/>
          </a:xfrm>
          <a:prstGeom prst="rect">
            <a:avLst/>
          </a:prstGeom>
        </p:spPr>
      </p:pic>
      <p:sp>
        <p:nvSpPr>
          <p:cNvPr id="4" name="Rectangle 3">
            <a:extLst>
              <a:ext uri="{FF2B5EF4-FFF2-40B4-BE49-F238E27FC236}">
                <a16:creationId xmlns:a16="http://schemas.microsoft.com/office/drawing/2014/main" id="{17A12071-B6D5-8207-3892-8154CCFC74E6}"/>
              </a:ext>
            </a:extLst>
          </p:cNvPr>
          <p:cNvSpPr/>
          <p:nvPr userDrawn="1"/>
        </p:nvSpPr>
        <p:spPr>
          <a:xfrm>
            <a:off x="0" y="5587138"/>
            <a:ext cx="12192002" cy="1270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FD455E2-D4D7-A435-BC04-60E954A64074}"/>
              </a:ext>
            </a:extLst>
          </p:cNvPr>
          <p:cNvSpPr txBox="1"/>
          <p:nvPr userDrawn="1"/>
        </p:nvSpPr>
        <p:spPr>
          <a:xfrm>
            <a:off x="8469297" y="5248584"/>
            <a:ext cx="3722703" cy="338554"/>
          </a:xfrm>
          <a:prstGeom prst="rect">
            <a:avLst/>
          </a:prstGeom>
          <a:noFill/>
        </p:spPr>
        <p:txBody>
          <a:bodyPr wrap="square" tIns="91440" rIns="182880" bIns="91440">
            <a:spAutoFit/>
          </a:bodyPr>
          <a:lstStyle/>
          <a:p>
            <a:pPr algn="r"/>
            <a:r>
              <a:rPr lang="en-US" sz="1000" i="1">
                <a:solidFill>
                  <a:schemeClr val="bg1"/>
                </a:solidFill>
                <a:latin typeface="Roboto" panose="02000000000000000000" pitchFamily="2" charset="0"/>
                <a:cs typeface="Arial" panose="020B0604020202020204" pitchFamily="34" charset="0"/>
              </a:rPr>
              <a:t>Tony </a:t>
            </a:r>
            <a:r>
              <a:rPr lang="en-US" sz="1000" i="1" err="1">
                <a:solidFill>
                  <a:schemeClr val="bg1"/>
                </a:solidFill>
                <a:latin typeface="Roboto" panose="02000000000000000000" pitchFamily="2" charset="0"/>
                <a:cs typeface="Arial" panose="020B0604020202020204" pitchFamily="34" charset="0"/>
              </a:rPr>
              <a:t>Karumba</a:t>
            </a:r>
            <a:r>
              <a:rPr lang="en-US" sz="1000" i="1">
                <a:solidFill>
                  <a:schemeClr val="bg1"/>
                </a:solidFill>
                <a:latin typeface="Roboto" panose="02000000000000000000" pitchFamily="2" charset="0"/>
                <a:cs typeface="Arial" panose="020B0604020202020204" pitchFamily="34" charset="0"/>
              </a:rPr>
              <a:t>, 2020 C4D</a:t>
            </a:r>
          </a:p>
        </p:txBody>
      </p:sp>
      <p:sp>
        <p:nvSpPr>
          <p:cNvPr id="3" name="Rectangle 2">
            <a:extLst>
              <a:ext uri="{FF2B5EF4-FFF2-40B4-BE49-F238E27FC236}">
                <a16:creationId xmlns:a16="http://schemas.microsoft.com/office/drawing/2014/main" id="{C6018AE3-3263-9BF6-0DDB-8554EE6C1E3C}"/>
              </a:ext>
            </a:extLst>
          </p:cNvPr>
          <p:cNvSpPr>
            <a:spLocks/>
          </p:cNvSpPr>
          <p:nvPr userDrawn="1"/>
        </p:nvSpPr>
        <p:spPr>
          <a:xfrm>
            <a:off x="0" y="964504"/>
            <a:ext cx="12192003" cy="4258848"/>
          </a:xfrm>
          <a:prstGeom prst="rect">
            <a:avLst/>
          </a:prstGeom>
          <a:solidFill>
            <a:schemeClr val="tx2">
              <a:alpha val="90652"/>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AE9E6"/>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70CD8DEB-F62A-E49F-73A9-35F2FF99A4AD}"/>
              </a:ext>
            </a:extLst>
          </p:cNvPr>
          <p:cNvSpPr>
            <a:spLocks/>
          </p:cNvSpPr>
          <p:nvPr userDrawn="1"/>
        </p:nvSpPr>
        <p:spPr>
          <a:xfrm>
            <a:off x="0" y="974712"/>
            <a:ext cx="12192003" cy="4258848"/>
          </a:xfrm>
          <a:prstGeom prst="rect">
            <a:avLst/>
          </a:prstGeom>
          <a:solidFill>
            <a:schemeClr val="tx2">
              <a:alpha val="11999"/>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AE9E6"/>
              </a:solidFill>
              <a:effectLst/>
              <a:uLnTx/>
              <a:uFillTx/>
              <a:latin typeface="Arial" panose="020B0604020202020204"/>
              <a:ea typeface="+mn-ea"/>
              <a:cs typeface="+mn-cs"/>
            </a:endParaRPr>
          </a:p>
        </p:txBody>
      </p:sp>
      <p:pic>
        <p:nvPicPr>
          <p:cNvPr id="11" name="Picture 10">
            <a:extLst>
              <a:ext uri="{FF2B5EF4-FFF2-40B4-BE49-F238E27FC236}">
                <a16:creationId xmlns:a16="http://schemas.microsoft.com/office/drawing/2014/main" id="{1E4B7FC5-8508-4830-FEF9-58AAEFAAB58F}"/>
              </a:ext>
            </a:extLst>
          </p:cNvPr>
          <p:cNvPicPr>
            <a:picLocks noChangeAspect="1"/>
          </p:cNvPicPr>
          <p:nvPr userDrawn="1"/>
        </p:nvPicPr>
        <p:blipFill>
          <a:blip r:embed="rId3" cstate="hqprint">
            <a:extLst>
              <a:ext uri="{28A0092B-C50C-407E-A947-70E740481C1C}">
                <a14:useLocalDpi xmlns:a14="http://schemas.microsoft.com/office/drawing/2010/main" val="0"/>
              </a:ext>
            </a:extLst>
          </a:blip>
          <a:srcRect/>
          <a:stretch/>
        </p:blipFill>
        <p:spPr>
          <a:xfrm>
            <a:off x="228600" y="6309826"/>
            <a:ext cx="1005840" cy="385571"/>
          </a:xfrm>
          <a:prstGeom prst="rect">
            <a:avLst/>
          </a:prstGeom>
        </p:spPr>
      </p:pic>
      <p:pic>
        <p:nvPicPr>
          <p:cNvPr id="7" name="Graphic 6">
            <a:extLst>
              <a:ext uri="{FF2B5EF4-FFF2-40B4-BE49-F238E27FC236}">
                <a16:creationId xmlns:a16="http://schemas.microsoft.com/office/drawing/2014/main" id="{E39A08D4-8FD3-5A73-CCA8-C7D0096C4795}"/>
              </a:ext>
            </a:extLst>
          </p:cNvPr>
          <p:cNvPicPr>
            <a:picLocks noChangeAspect="1"/>
          </p:cNvPicPr>
          <p:nvPr userDrawn="1"/>
        </p:nvPicPr>
        <p:blipFill>
          <a:blip r:embed="rId4">
            <a:extLst>
              <a:ext uri="{96DAC541-7B7A-43D3-8B79-37D633B846F1}">
                <asvg:svgBlip xmlns:asvg="http://schemas.microsoft.com/office/drawing/2016/SVG/main" r:embed="rId5"/>
              </a:ext>
            </a:extLst>
          </a:blip>
          <a:srcRect b="10354"/>
          <a:stretch/>
        </p:blipFill>
        <p:spPr>
          <a:xfrm rot="18602677">
            <a:off x="7070872" y="-2647704"/>
            <a:ext cx="4471459" cy="10129767"/>
          </a:xfrm>
          <a:custGeom>
            <a:avLst/>
            <a:gdLst>
              <a:gd name="connsiteX0" fmla="*/ 1136531 w 4471459"/>
              <a:gd name="connsiteY0" fmla="*/ 0 h 10129767"/>
              <a:gd name="connsiteX1" fmla="*/ 4471459 w 4471459"/>
              <a:gd name="connsiteY1" fmla="*/ 3968133 h 10129767"/>
              <a:gd name="connsiteX2" fmla="*/ 4471459 w 4471459"/>
              <a:gd name="connsiteY2" fmla="*/ 6953007 h 10129767"/>
              <a:gd name="connsiteX3" fmla="*/ 691526 w 4471459"/>
              <a:gd name="connsiteY3" fmla="*/ 10129767 h 10129767"/>
              <a:gd name="connsiteX4" fmla="*/ 0 w 4471459"/>
              <a:gd name="connsiteY4" fmla="*/ 9306941 h 10129767"/>
              <a:gd name="connsiteX5" fmla="*/ 0 w 4471459"/>
              <a:gd name="connsiteY5" fmla="*/ 0 h 10129767"/>
              <a:gd name="connsiteX6" fmla="*/ 1136531 w 4471459"/>
              <a:gd name="connsiteY6" fmla="*/ 0 h 1012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1459" h="10129767">
                <a:moveTo>
                  <a:pt x="1136531" y="0"/>
                </a:moveTo>
                <a:lnTo>
                  <a:pt x="4471459" y="3968133"/>
                </a:lnTo>
                <a:lnTo>
                  <a:pt x="4471459" y="6953007"/>
                </a:lnTo>
                <a:lnTo>
                  <a:pt x="691526" y="10129767"/>
                </a:lnTo>
                <a:lnTo>
                  <a:pt x="0" y="9306941"/>
                </a:lnTo>
                <a:lnTo>
                  <a:pt x="0" y="0"/>
                </a:lnTo>
                <a:lnTo>
                  <a:pt x="1136531" y="0"/>
                </a:lnTo>
                <a:close/>
              </a:path>
            </a:pathLst>
          </a:custGeom>
        </p:spPr>
      </p:pic>
      <p:sp>
        <p:nvSpPr>
          <p:cNvPr id="10" name="Text Placeholder 13">
            <a:extLst>
              <a:ext uri="{FF2B5EF4-FFF2-40B4-BE49-F238E27FC236}">
                <a16:creationId xmlns:a16="http://schemas.microsoft.com/office/drawing/2014/main" id="{312F57DF-8CD6-E771-7869-F48744B9BAEB}"/>
              </a:ext>
            </a:extLst>
          </p:cNvPr>
          <p:cNvSpPr>
            <a:spLocks noGrp="1"/>
          </p:cNvSpPr>
          <p:nvPr>
            <p:ph type="body" sz="quarter" idx="13" hasCustomPrompt="1"/>
          </p:nvPr>
        </p:nvSpPr>
        <p:spPr>
          <a:xfrm>
            <a:off x="1545336" y="1636776"/>
            <a:ext cx="8321040" cy="2185416"/>
          </a:xfrm>
          <a:prstGeom prst="rect">
            <a:avLst/>
          </a:prstGeom>
        </p:spPr>
        <p:txBody>
          <a:bodyPr>
            <a:spAutoFit/>
          </a:bodyPr>
          <a:lstStyle>
            <a:lvl1pPr marL="0" indent="0">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4572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2pPr>
            <a:lvl3pPr marL="9144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3pPr>
            <a:lvl4pPr marL="13716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4pPr>
            <a:lvl5pPr marL="18288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5pPr>
          </a:lstStyle>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p:txBody>
      </p:sp>
      <p:sp>
        <p:nvSpPr>
          <p:cNvPr id="12" name="Text Placeholder 14">
            <a:extLst>
              <a:ext uri="{FF2B5EF4-FFF2-40B4-BE49-F238E27FC236}">
                <a16:creationId xmlns:a16="http://schemas.microsoft.com/office/drawing/2014/main" id="{A3261367-FF2D-E6C0-0F4E-DE30A3A956B9}"/>
              </a:ext>
            </a:extLst>
          </p:cNvPr>
          <p:cNvSpPr>
            <a:spLocks noGrp="1"/>
          </p:cNvSpPr>
          <p:nvPr>
            <p:ph type="body" sz="quarter" idx="15" hasCustomPrompt="1"/>
          </p:nvPr>
        </p:nvSpPr>
        <p:spPr>
          <a:xfrm>
            <a:off x="640080" y="0"/>
            <a:ext cx="11008581" cy="978408"/>
          </a:xfrm>
          <a:prstGeom prst="rect">
            <a:avLst/>
          </a:prstGeom>
        </p:spPr>
        <p:txBody>
          <a:bodyPr anchor="ctr" anchorCtr="0">
            <a:normAutofit/>
          </a:bodyPr>
          <a:lstStyle>
            <a:lvl1pPr marL="0" indent="0">
              <a:lnSpc>
                <a:spcPct val="100000"/>
              </a:lnSpc>
              <a:buNone/>
              <a:defRPr sz="3200" b="1" spc="-150">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15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Content</a:t>
            </a:r>
            <a:r>
              <a:rPr kumimoji="0" lang="en-US" sz="3200" b="1" i="0" u="none" strike="noStrike" kern="1200" cap="none" spc="-15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Title</a:t>
            </a:r>
            <a:endParaRPr kumimoji="0" lang="en-US" sz="3200" b="0" i="0" u="none" strike="noStrike" kern="1200" cap="none" spc="-15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9449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6633EB8-81C3-1A88-BE88-3D7824B6193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 y="0"/>
            <a:ext cx="12192001" cy="6858000"/>
          </a:xfrm>
          <a:prstGeom prst="rect">
            <a:avLst/>
          </a:prstGeom>
        </p:spPr>
      </p:pic>
      <p:sp>
        <p:nvSpPr>
          <p:cNvPr id="3" name="Rectangle 2">
            <a:extLst>
              <a:ext uri="{FF2B5EF4-FFF2-40B4-BE49-F238E27FC236}">
                <a16:creationId xmlns:a16="http://schemas.microsoft.com/office/drawing/2014/main" id="{488A2FF3-939A-7D67-E9E9-F3CCB53762CB}"/>
              </a:ext>
            </a:extLst>
          </p:cNvPr>
          <p:cNvSpPr>
            <a:spLocks/>
          </p:cNvSpPr>
          <p:nvPr userDrawn="1"/>
        </p:nvSpPr>
        <p:spPr>
          <a:xfrm>
            <a:off x="445202" y="1270863"/>
            <a:ext cx="11301596" cy="4738052"/>
          </a:xfrm>
          <a:prstGeom prst="rect">
            <a:avLst/>
          </a:prstGeom>
          <a:solidFill>
            <a:schemeClr val="tx2">
              <a:alpha val="87664"/>
            </a:schemeClr>
          </a:solidFill>
          <a:ln>
            <a:noFill/>
          </a:ln>
          <a:effectLst>
            <a:outerShdw blurRad="1270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AE9E6"/>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E82D071B-3500-F3BD-CF35-8C84347FF042}"/>
              </a:ext>
            </a:extLst>
          </p:cNvPr>
          <p:cNvSpPr/>
          <p:nvPr userDrawn="1"/>
        </p:nvSpPr>
        <p:spPr>
          <a:xfrm>
            <a:off x="-2" y="0"/>
            <a:ext cx="12192002" cy="1270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4F4F2"/>
              </a:solidFill>
              <a:effectLst/>
              <a:uLnTx/>
              <a:uFillTx/>
              <a:latin typeface="Arial" panose="020B0604020202020204"/>
              <a:ea typeface="+mn-ea"/>
              <a:cs typeface="+mn-cs"/>
            </a:endParaRPr>
          </a:p>
        </p:txBody>
      </p:sp>
      <p:pic>
        <p:nvPicPr>
          <p:cNvPr id="6" name="Graphic 5">
            <a:extLst>
              <a:ext uri="{FF2B5EF4-FFF2-40B4-BE49-F238E27FC236}">
                <a16:creationId xmlns:a16="http://schemas.microsoft.com/office/drawing/2014/main" id="{422C8473-C486-7B1C-8DAB-C0F75A312262}"/>
              </a:ext>
            </a:extLst>
          </p:cNvPr>
          <p:cNvPicPr>
            <a:picLocks noChangeAspect="1"/>
          </p:cNvPicPr>
          <p:nvPr userDrawn="1"/>
        </p:nvPicPr>
        <p:blipFill>
          <a:blip r:embed="rId3">
            <a:extLst>
              <a:ext uri="{96DAC541-7B7A-43D3-8B79-37D633B846F1}">
                <asvg:svgBlip xmlns:asvg="http://schemas.microsoft.com/office/drawing/2016/SVG/main" r:embed="rId4"/>
              </a:ext>
            </a:extLst>
          </a:blip>
          <a:srcRect b="17178"/>
          <a:stretch/>
        </p:blipFill>
        <p:spPr>
          <a:xfrm rot="18417436">
            <a:off x="7535470" y="-2389011"/>
            <a:ext cx="4471460" cy="9358724"/>
          </a:xfrm>
          <a:custGeom>
            <a:avLst/>
            <a:gdLst>
              <a:gd name="connsiteX0" fmla="*/ 1581266 w 4471460"/>
              <a:gd name="connsiteY0" fmla="*/ 0 h 9358724"/>
              <a:gd name="connsiteX1" fmla="*/ 4471460 w 4471460"/>
              <a:gd name="connsiteY1" fmla="*/ 3841374 h 9358724"/>
              <a:gd name="connsiteX2" fmla="*/ 4471460 w 4471460"/>
              <a:gd name="connsiteY2" fmla="*/ 6024791 h 9358724"/>
              <a:gd name="connsiteX3" fmla="*/ 40308 w 4471460"/>
              <a:gd name="connsiteY3" fmla="*/ 9358724 h 9358724"/>
              <a:gd name="connsiteX4" fmla="*/ 0 w 4471460"/>
              <a:gd name="connsiteY4" fmla="*/ 9305150 h 9358724"/>
              <a:gd name="connsiteX5" fmla="*/ 1 w 4471460"/>
              <a:gd name="connsiteY5" fmla="*/ 0 h 9358724"/>
              <a:gd name="connsiteX6" fmla="*/ 1581266 w 4471460"/>
              <a:gd name="connsiteY6" fmla="*/ 0 h 93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1460" h="9358724">
                <a:moveTo>
                  <a:pt x="1581266" y="0"/>
                </a:moveTo>
                <a:lnTo>
                  <a:pt x="4471460" y="3841374"/>
                </a:lnTo>
                <a:lnTo>
                  <a:pt x="4471460" y="6024791"/>
                </a:lnTo>
                <a:lnTo>
                  <a:pt x="40308" y="9358724"/>
                </a:lnTo>
                <a:lnTo>
                  <a:pt x="0" y="9305150"/>
                </a:lnTo>
                <a:lnTo>
                  <a:pt x="1" y="0"/>
                </a:lnTo>
                <a:lnTo>
                  <a:pt x="1581266" y="0"/>
                </a:lnTo>
                <a:close/>
              </a:path>
            </a:pathLst>
          </a:custGeom>
        </p:spPr>
      </p:pic>
      <p:sp>
        <p:nvSpPr>
          <p:cNvPr id="8" name="TextBox 7">
            <a:extLst>
              <a:ext uri="{FF2B5EF4-FFF2-40B4-BE49-F238E27FC236}">
                <a16:creationId xmlns:a16="http://schemas.microsoft.com/office/drawing/2014/main" id="{40768954-D839-5612-DA49-F07ABDF0AB06}"/>
              </a:ext>
            </a:extLst>
          </p:cNvPr>
          <p:cNvSpPr txBox="1"/>
          <p:nvPr userDrawn="1"/>
        </p:nvSpPr>
        <p:spPr>
          <a:xfrm>
            <a:off x="7990591" y="6519446"/>
            <a:ext cx="4201409" cy="338554"/>
          </a:xfrm>
          <a:prstGeom prst="rect">
            <a:avLst/>
          </a:prstGeom>
          <a:noFill/>
        </p:spPr>
        <p:txBody>
          <a:bodyPr wrap="square" lIns="91440" tIns="91440" rIns="182880" bIns="91440">
            <a:spAutoFit/>
          </a:bodyPr>
          <a:lstStyle/>
          <a:p>
            <a:pPr algn="r"/>
            <a:r>
              <a:rPr lang="en-US" sz="1000" i="1">
                <a:solidFill>
                  <a:schemeClr val="bg1"/>
                </a:solidFill>
                <a:latin typeface="Roboto" panose="02000000000000000000" pitchFamily="2" charset="0"/>
                <a:cs typeface="Arial" panose="020B0604020202020204" pitchFamily="34" charset="0"/>
              </a:rPr>
              <a:t>Lorena Velasco 2021 C4D</a:t>
            </a:r>
            <a:endParaRPr lang="en-US" sz="1000" i="1">
              <a:solidFill>
                <a:schemeClr val="bg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2DDC2FDE-6C12-ED14-753D-ED3B6CD1F944}"/>
              </a:ext>
            </a:extLst>
          </p:cNvPr>
          <p:cNvPicPr>
            <a:picLocks noChangeAspect="1"/>
          </p:cNvPicPr>
          <p:nvPr userDrawn="1"/>
        </p:nvPicPr>
        <p:blipFill>
          <a:blip r:embed="rId5"/>
          <a:srcRect/>
          <a:stretch/>
        </p:blipFill>
        <p:spPr>
          <a:xfrm>
            <a:off x="228600" y="6309360"/>
            <a:ext cx="1005840" cy="386503"/>
          </a:xfrm>
          <a:prstGeom prst="rect">
            <a:avLst/>
          </a:prstGeom>
        </p:spPr>
      </p:pic>
      <p:sp>
        <p:nvSpPr>
          <p:cNvPr id="10" name="Text Placeholder 13">
            <a:extLst>
              <a:ext uri="{FF2B5EF4-FFF2-40B4-BE49-F238E27FC236}">
                <a16:creationId xmlns:a16="http://schemas.microsoft.com/office/drawing/2014/main" id="{D856661F-985E-F993-DF85-B7DDF6618A7A}"/>
              </a:ext>
            </a:extLst>
          </p:cNvPr>
          <p:cNvSpPr>
            <a:spLocks noGrp="1"/>
          </p:cNvSpPr>
          <p:nvPr>
            <p:ph type="body" sz="quarter" idx="13" hasCustomPrompt="1"/>
          </p:nvPr>
        </p:nvSpPr>
        <p:spPr>
          <a:xfrm>
            <a:off x="1645920" y="2121408"/>
            <a:ext cx="8321040" cy="2185416"/>
          </a:xfrm>
          <a:prstGeom prst="rect">
            <a:avLst/>
          </a:prstGeom>
        </p:spPr>
        <p:txBody>
          <a:bodyPr>
            <a:spAutoFit/>
          </a:bodyPr>
          <a:lstStyle>
            <a:lvl1pPr marL="0" indent="0">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4572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2pPr>
            <a:lvl3pPr marL="9144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3pPr>
            <a:lvl4pPr marL="13716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4pPr>
            <a:lvl5pPr marL="18288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5pPr>
          </a:lstStyle>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bg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p:txBody>
      </p:sp>
      <p:sp>
        <p:nvSpPr>
          <p:cNvPr id="11" name="Text Placeholder 14">
            <a:extLst>
              <a:ext uri="{FF2B5EF4-FFF2-40B4-BE49-F238E27FC236}">
                <a16:creationId xmlns:a16="http://schemas.microsoft.com/office/drawing/2014/main" id="{0E5C0BA3-4B91-3ED3-F8DA-61520CA565C1}"/>
              </a:ext>
            </a:extLst>
          </p:cNvPr>
          <p:cNvSpPr>
            <a:spLocks noGrp="1"/>
          </p:cNvSpPr>
          <p:nvPr>
            <p:ph type="body" sz="quarter" idx="15" hasCustomPrompt="1"/>
          </p:nvPr>
        </p:nvSpPr>
        <p:spPr>
          <a:xfrm>
            <a:off x="640080" y="0"/>
            <a:ext cx="11008581" cy="1261872"/>
          </a:xfrm>
          <a:prstGeom prst="rect">
            <a:avLst/>
          </a:prstGeom>
        </p:spPr>
        <p:txBody>
          <a:bodyPr anchor="ctr" anchorCtr="0">
            <a:normAutofit/>
          </a:bodyPr>
          <a:lstStyle>
            <a:lvl1pPr marL="0" indent="0">
              <a:lnSpc>
                <a:spcPct val="100000"/>
              </a:lnSpc>
              <a:buNone/>
              <a:defRPr sz="3200" b="1" spc="-150">
                <a:solidFill>
                  <a:schemeClr val="tx2"/>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150" normalizeH="0" baseline="0" noProof="0">
                <a:ln>
                  <a:noFill/>
                </a:ln>
                <a:solidFill>
                  <a:srgbClr val="003A48"/>
                </a:solidFill>
                <a:effectLst/>
                <a:uLnTx/>
                <a:uFillTx/>
                <a:latin typeface="Arial" panose="020B0604020202020204" pitchFamily="34" charset="0"/>
                <a:ea typeface="+mn-ea"/>
                <a:cs typeface="Arial" panose="020B0604020202020204" pitchFamily="34" charset="0"/>
              </a:rPr>
              <a:t>Content Title</a:t>
            </a:r>
          </a:p>
        </p:txBody>
      </p:sp>
    </p:spTree>
    <p:extLst>
      <p:ext uri="{BB962C8B-B14F-4D97-AF65-F5344CB8AC3E}">
        <p14:creationId xmlns:p14="http://schemas.microsoft.com/office/powerpoint/2010/main" val="19404507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6">
    <p:bg>
      <p:bgPr>
        <a:solidFill>
          <a:schemeClr val="tx2"/>
        </a:solidFill>
        <a:effectLst/>
      </p:bgPr>
    </p:bg>
    <p:spTree>
      <p:nvGrpSpPr>
        <p:cNvPr id="1" name=""/>
        <p:cNvGrpSpPr/>
        <p:nvPr/>
      </p:nvGrpSpPr>
      <p:grpSpPr>
        <a:xfrm>
          <a:off x="0" y="0"/>
          <a:ext cx="0" cy="0"/>
          <a:chOff x="0" y="0"/>
          <a:chExt cx="0" cy="0"/>
        </a:xfrm>
      </p:grpSpPr>
      <p:pic>
        <p:nvPicPr>
          <p:cNvPr id="2" name="Picture Placeholder 2">
            <a:extLst>
              <a:ext uri="{FF2B5EF4-FFF2-40B4-BE49-F238E27FC236}">
                <a16:creationId xmlns:a16="http://schemas.microsoft.com/office/drawing/2014/main" id="{795BBDA3-9F15-AFF7-3018-AD5E67438FAC}"/>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bwMode="auto">
          <a:xfrm>
            <a:off x="1" y="0"/>
            <a:ext cx="12192000" cy="6835617"/>
          </a:xfrm>
          <a:custGeom>
            <a:avLst/>
            <a:gdLst>
              <a:gd name="T0" fmla="*/ 0 w 12192000"/>
              <a:gd name="T1" fmla="*/ 0 h 5955977"/>
              <a:gd name="T2" fmla="*/ 12192000 w 12192000"/>
              <a:gd name="T3" fmla="*/ 0 h 5955977"/>
              <a:gd name="T4" fmla="*/ 12192000 w 12192000"/>
              <a:gd name="T5" fmla="*/ 5546211 h 5955977"/>
              <a:gd name="T6" fmla="*/ 12162927 w 12192000"/>
              <a:gd name="T7" fmla="*/ 5562729 h 5955977"/>
              <a:gd name="T8" fmla="*/ 8451617 w 12192000"/>
              <a:gd name="T9" fmla="*/ 5523613 h 5955977"/>
              <a:gd name="T10" fmla="*/ 5120197 w 12192000"/>
              <a:gd name="T11" fmla="*/ 2426243 h 5955977"/>
              <a:gd name="T12" fmla="*/ 797507 w 12192000"/>
              <a:gd name="T13" fmla="*/ 2647460 h 5955977"/>
              <a:gd name="T14" fmla="*/ 157891 w 12192000"/>
              <a:gd name="T15" fmla="*/ 2527128 h 5955977"/>
              <a:gd name="T16" fmla="*/ 0 w 12192000"/>
              <a:gd name="T17" fmla="*/ 2478721 h 59559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92000" h="5955977">
                <a:moveTo>
                  <a:pt x="0" y="0"/>
                </a:moveTo>
                <a:lnTo>
                  <a:pt x="12192000" y="0"/>
                </a:lnTo>
                <a:lnTo>
                  <a:pt x="12192000" y="5546211"/>
                </a:lnTo>
                <a:lnTo>
                  <a:pt x="12162927" y="5562729"/>
                </a:lnTo>
                <a:cubicBezTo>
                  <a:pt x="11082823" y="6136979"/>
                  <a:pt x="9625405" y="6046361"/>
                  <a:pt x="8451617" y="5523613"/>
                </a:cubicBezTo>
                <a:cubicBezTo>
                  <a:pt x="7277829" y="5000865"/>
                  <a:pt x="7195030" y="3284727"/>
                  <a:pt x="5120197" y="2426243"/>
                </a:cubicBezTo>
                <a:cubicBezTo>
                  <a:pt x="3968872" y="1949925"/>
                  <a:pt x="3081094" y="2948433"/>
                  <a:pt x="797507" y="2647460"/>
                </a:cubicBezTo>
                <a:cubicBezTo>
                  <a:pt x="582034" y="2623472"/>
                  <a:pt x="367856" y="2583075"/>
                  <a:pt x="157891" y="2527128"/>
                </a:cubicBezTo>
                <a:lnTo>
                  <a:pt x="0" y="2478721"/>
                </a:lnTo>
                <a:lnTo>
                  <a:pt x="0" y="0"/>
                </a:lnTo>
                <a:close/>
              </a:path>
            </a:pathLst>
          </a:custGeom>
          <a:blipFill dpi="0" rotWithShape="0">
            <a:blip/>
            <a:srcRect/>
            <a:tile tx="0" ty="0" sx="100000" sy="100000" flip="none" algn="tl"/>
          </a:blipFill>
          <a:ln w="9525">
            <a:noFill/>
            <a:round/>
            <a:headEnd/>
            <a:tailEnd/>
          </a:ln>
        </p:spPr>
      </p:pic>
      <p:grpSp>
        <p:nvGrpSpPr>
          <p:cNvPr id="4" name="Group 3">
            <a:extLst>
              <a:ext uri="{FF2B5EF4-FFF2-40B4-BE49-F238E27FC236}">
                <a16:creationId xmlns:a16="http://schemas.microsoft.com/office/drawing/2014/main" id="{78A16F1B-ECFA-757B-247C-C78DC527DC2F}"/>
              </a:ext>
            </a:extLst>
          </p:cNvPr>
          <p:cNvGrpSpPr/>
          <p:nvPr userDrawn="1"/>
        </p:nvGrpSpPr>
        <p:grpSpPr>
          <a:xfrm>
            <a:off x="1396469" y="1403637"/>
            <a:ext cx="9363212" cy="4608713"/>
            <a:chOff x="1396469" y="1403637"/>
            <a:chExt cx="9363212" cy="4608713"/>
          </a:xfrm>
        </p:grpSpPr>
        <p:sp>
          <p:nvSpPr>
            <p:cNvPr id="5" name="Rectangle 4">
              <a:extLst>
                <a:ext uri="{FF2B5EF4-FFF2-40B4-BE49-F238E27FC236}">
                  <a16:creationId xmlns:a16="http://schemas.microsoft.com/office/drawing/2014/main" id="{A1EF6640-FFA5-6657-D383-A2CDA888271D}"/>
                </a:ext>
              </a:extLst>
            </p:cNvPr>
            <p:cNvSpPr/>
            <p:nvPr userDrawn="1"/>
          </p:nvSpPr>
          <p:spPr>
            <a:xfrm>
              <a:off x="1396469" y="1403637"/>
              <a:ext cx="9363212" cy="4608713"/>
            </a:xfrm>
            <a:prstGeom prst="rect">
              <a:avLst/>
            </a:prstGeom>
            <a:solidFill>
              <a:schemeClr val="bg1">
                <a:alpha val="92742"/>
              </a:schemeClr>
            </a:solidFill>
            <a:ln>
              <a:noFill/>
            </a:ln>
            <a:effectLst>
              <a:outerShdw blurRad="393700" dist="50800" dir="54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EACC34-8EB6-C719-CD13-2D80EAEE6D80}"/>
                </a:ext>
              </a:extLst>
            </p:cNvPr>
            <p:cNvSpPr/>
            <p:nvPr userDrawn="1"/>
          </p:nvSpPr>
          <p:spPr>
            <a:xfrm flipV="1">
              <a:off x="1396469" y="5920154"/>
              <a:ext cx="9363212" cy="92196"/>
            </a:xfrm>
            <a:prstGeom prst="rect">
              <a:avLst/>
            </a:prstGeom>
            <a:solidFill>
              <a:srgbClr val="FFB718">
                <a:alpha val="855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1" name="Graphic 10">
            <a:extLst>
              <a:ext uri="{FF2B5EF4-FFF2-40B4-BE49-F238E27FC236}">
                <a16:creationId xmlns:a16="http://schemas.microsoft.com/office/drawing/2014/main" id="{755327B2-8309-D5E4-872F-38C041B161D3}"/>
              </a:ext>
            </a:extLst>
          </p:cNvPr>
          <p:cNvPicPr>
            <a:picLocks noChangeAspect="1"/>
          </p:cNvPicPr>
          <p:nvPr userDrawn="1"/>
        </p:nvPicPr>
        <p:blipFill>
          <a:blip r:embed="rId3">
            <a:extLst>
              <a:ext uri="{96DAC541-7B7A-43D3-8B79-37D633B846F1}">
                <asvg:svgBlip xmlns:asvg="http://schemas.microsoft.com/office/drawing/2016/SVG/main" r:embed="rId4"/>
              </a:ext>
            </a:extLst>
          </a:blip>
          <a:srcRect t="10738"/>
          <a:stretch/>
        </p:blipFill>
        <p:spPr>
          <a:xfrm rot="18417436">
            <a:off x="451590" y="46771"/>
            <a:ext cx="4471459" cy="10086442"/>
          </a:xfrm>
          <a:custGeom>
            <a:avLst/>
            <a:gdLst>
              <a:gd name="connsiteX0" fmla="*/ 4471458 w 4471459"/>
              <a:gd name="connsiteY0" fmla="*/ 0 h 10086442"/>
              <a:gd name="connsiteX1" fmla="*/ 4471459 w 4471459"/>
              <a:gd name="connsiteY1" fmla="*/ 10086442 h 10086442"/>
              <a:gd name="connsiteX2" fmla="*/ 3855775 w 4471459"/>
              <a:gd name="connsiteY2" fmla="*/ 10086442 h 10086442"/>
              <a:gd name="connsiteX3" fmla="*/ 0 w 4471459"/>
              <a:gd name="connsiteY3" fmla="*/ 4961707 h 10086442"/>
              <a:gd name="connsiteX4" fmla="*/ 0 w 4471459"/>
              <a:gd name="connsiteY4" fmla="*/ 3364260 h 10086442"/>
              <a:gd name="connsiteX5" fmla="*/ 4471458 w 4471459"/>
              <a:gd name="connsiteY5" fmla="*/ 0 h 100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1459" h="10086442">
                <a:moveTo>
                  <a:pt x="4471458" y="0"/>
                </a:moveTo>
                <a:lnTo>
                  <a:pt x="4471459" y="10086442"/>
                </a:lnTo>
                <a:lnTo>
                  <a:pt x="3855775" y="10086442"/>
                </a:lnTo>
                <a:lnTo>
                  <a:pt x="0" y="4961707"/>
                </a:lnTo>
                <a:lnTo>
                  <a:pt x="0" y="3364260"/>
                </a:lnTo>
                <a:lnTo>
                  <a:pt x="4471458" y="0"/>
                </a:lnTo>
                <a:close/>
              </a:path>
            </a:pathLst>
          </a:custGeom>
        </p:spPr>
      </p:pic>
      <p:sp>
        <p:nvSpPr>
          <p:cNvPr id="8" name="Text Placeholder 13">
            <a:extLst>
              <a:ext uri="{FF2B5EF4-FFF2-40B4-BE49-F238E27FC236}">
                <a16:creationId xmlns:a16="http://schemas.microsoft.com/office/drawing/2014/main" id="{CFE1BD03-01F5-428A-8FCE-34A8AE685DAC}"/>
              </a:ext>
            </a:extLst>
          </p:cNvPr>
          <p:cNvSpPr>
            <a:spLocks noGrp="1"/>
          </p:cNvSpPr>
          <p:nvPr>
            <p:ph type="body" sz="quarter" idx="13" hasCustomPrompt="1"/>
          </p:nvPr>
        </p:nvSpPr>
        <p:spPr>
          <a:xfrm>
            <a:off x="1856232" y="2121408"/>
            <a:ext cx="8321040" cy="2185416"/>
          </a:xfrm>
          <a:prstGeom prst="rect">
            <a:avLst/>
          </a:prstGeom>
        </p:spPr>
        <p:txBody>
          <a:bodyPr>
            <a:spAutoFit/>
          </a:bodyPr>
          <a:lstStyle>
            <a:lvl1pPr marL="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1pPr>
            <a:lvl2pPr marL="4572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2pPr>
            <a:lvl3pPr marL="9144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3pPr>
            <a:lvl4pPr marL="13716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4pPr>
            <a:lvl5pPr marL="1828800" indent="0">
              <a:buFont typeface="Arial" panose="020B0604020202020204" pitchFamily="34" charset="0"/>
              <a:buNone/>
              <a:defRPr sz="1600">
                <a:solidFill>
                  <a:schemeClr val="tx1"/>
                </a:solidFill>
                <a:latin typeface="Arial" panose="020B0604020202020204" pitchFamily="34" charset="0"/>
                <a:cs typeface="Arial" panose="020B0604020202020204" pitchFamily="34" charset="0"/>
              </a:defRPr>
            </a:lvl5pPr>
          </a:lstStyle>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tx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tx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a:p>
            <a:pPr marL="171450" marR="0" lvl="0" indent="-171450" algn="l" defTabSz="914400" rtl="0" eaLnBrk="1" fontAlgn="auto" latinLnBrk="0" hangingPunct="1">
              <a:lnSpc>
                <a:spcPct val="100000"/>
              </a:lnSpc>
              <a:spcBef>
                <a:spcPts val="600"/>
              </a:spcBef>
              <a:spcAft>
                <a:spcPts val="1800"/>
              </a:spcAft>
              <a:buClr>
                <a:srgbClr val="FFB718"/>
              </a:buClr>
              <a:buSzTx/>
              <a:buFont typeface="Arial" panose="020B0604020202020204" pitchFamily="34" charset="0"/>
              <a:buChar char="•"/>
              <a:tabLst/>
              <a:defRPr/>
            </a:pPr>
            <a:r>
              <a:rPr kumimoji="0" lang="en-US" sz="1600" b="0" i="0" u="none" strike="noStrike" kern="1200" cap="none" spc="0" normalizeH="0" baseline="0" noProof="1">
                <a:ln>
                  <a:noFill/>
                </a:ln>
                <a:solidFill>
                  <a:schemeClr val="tx1"/>
                </a:solidFill>
                <a:effectLst/>
                <a:uLnTx/>
                <a:uFillTx/>
                <a:latin typeface="Arial" panose="020B0604020202020204" pitchFamily="34" charset="0"/>
                <a:ea typeface="Open Sans Light" panose="020B0306030504020204" pitchFamily="34" charset="0"/>
                <a:cs typeface="Arial" panose="020B0604020202020204" pitchFamily="34" charset="0"/>
              </a:rPr>
              <a:t>Lorem ipsum dolor sit amet, consectetur adipiscing elit. Nulla imperdiet volutpat dui at ferment</a:t>
            </a:r>
          </a:p>
        </p:txBody>
      </p:sp>
      <p:sp>
        <p:nvSpPr>
          <p:cNvPr id="9" name="Text Placeholder 14">
            <a:extLst>
              <a:ext uri="{FF2B5EF4-FFF2-40B4-BE49-F238E27FC236}">
                <a16:creationId xmlns:a16="http://schemas.microsoft.com/office/drawing/2014/main" id="{685321A0-8A8C-7AA7-BFC2-6D67AC85EF81}"/>
              </a:ext>
            </a:extLst>
          </p:cNvPr>
          <p:cNvSpPr>
            <a:spLocks noGrp="1"/>
          </p:cNvSpPr>
          <p:nvPr>
            <p:ph type="body" sz="quarter" idx="15" hasCustomPrompt="1"/>
          </p:nvPr>
        </p:nvSpPr>
        <p:spPr>
          <a:xfrm>
            <a:off x="640080" y="0"/>
            <a:ext cx="11008581" cy="1261872"/>
          </a:xfrm>
          <a:prstGeom prst="rect">
            <a:avLst/>
          </a:prstGeom>
        </p:spPr>
        <p:txBody>
          <a:bodyPr anchor="ctr" anchorCtr="0">
            <a:normAutofit/>
          </a:bodyPr>
          <a:lstStyle>
            <a:lvl1pPr marL="0" indent="0">
              <a:lnSpc>
                <a:spcPct val="100000"/>
              </a:lnSpc>
              <a:buNone/>
              <a:defRPr sz="3200" b="1" spc="-150">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15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Content</a:t>
            </a:r>
            <a:r>
              <a:rPr kumimoji="0" lang="en-US" sz="3200" b="1" i="0" u="none" strike="noStrike" kern="1200" cap="none" spc="-15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Title</a:t>
            </a:r>
            <a:endParaRPr kumimoji="0" lang="en-US" sz="3200" b="0" i="0" u="none" strike="noStrike" kern="1200" cap="none" spc="-150" normalizeH="0" baseline="0" noProof="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AA0E763-954E-45CB-0E4F-CCDA12B98A33}"/>
              </a:ext>
            </a:extLst>
          </p:cNvPr>
          <p:cNvPicPr>
            <a:picLocks noChangeAspect="1"/>
          </p:cNvPicPr>
          <p:nvPr userDrawn="1"/>
        </p:nvPicPr>
        <p:blipFill>
          <a:blip r:embed="rId5" cstate="hqprint">
            <a:extLst>
              <a:ext uri="{28A0092B-C50C-407E-A947-70E740481C1C}">
                <a14:useLocalDpi xmlns:a14="http://schemas.microsoft.com/office/drawing/2010/main" val="0"/>
              </a:ext>
            </a:extLst>
          </a:blip>
          <a:srcRect/>
          <a:stretch/>
        </p:blipFill>
        <p:spPr>
          <a:xfrm>
            <a:off x="228600" y="6309826"/>
            <a:ext cx="1005840" cy="385571"/>
          </a:xfrm>
          <a:prstGeom prst="rect">
            <a:avLst/>
          </a:prstGeom>
        </p:spPr>
      </p:pic>
    </p:spTree>
    <p:extLst>
      <p:ext uri="{BB962C8B-B14F-4D97-AF65-F5344CB8AC3E}">
        <p14:creationId xmlns:p14="http://schemas.microsoft.com/office/powerpoint/2010/main" val="27885534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19C9C-4830-465E-B999-C887E8E253A2}"/>
              </a:ext>
            </a:extLst>
          </p:cNvPr>
          <p:cNvSpPr>
            <a:spLocks noGrp="1"/>
          </p:cNvSpPr>
          <p:nvPr>
            <p:ph type="title"/>
          </p:nvPr>
        </p:nvSpPr>
        <p:spPr/>
        <p:txBody>
          <a:bodyPr/>
          <a:lstStyle/>
          <a:p>
            <a:r>
              <a:rPr lang="en-US"/>
              <a:t>Click to edit Master title style</a:t>
            </a:r>
            <a:endParaRPr lang="en-KE"/>
          </a:p>
        </p:txBody>
      </p:sp>
      <p:sp>
        <p:nvSpPr>
          <p:cNvPr id="3" name="Content Placeholder 2">
            <a:extLst>
              <a:ext uri="{FF2B5EF4-FFF2-40B4-BE49-F238E27FC236}">
                <a16:creationId xmlns:a16="http://schemas.microsoft.com/office/drawing/2014/main" id="{FB0BC169-6D7D-47DC-9B16-270099764D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KE"/>
          </a:p>
        </p:txBody>
      </p:sp>
      <p:sp>
        <p:nvSpPr>
          <p:cNvPr id="4" name="Date Placeholder 3">
            <a:extLst>
              <a:ext uri="{FF2B5EF4-FFF2-40B4-BE49-F238E27FC236}">
                <a16:creationId xmlns:a16="http://schemas.microsoft.com/office/drawing/2014/main" id="{F5D3CCE2-F21A-4DE6-8A86-D3BEADE1A2C7}"/>
              </a:ext>
            </a:extLst>
          </p:cNvPr>
          <p:cNvSpPr>
            <a:spLocks noGrp="1"/>
          </p:cNvSpPr>
          <p:nvPr>
            <p:ph type="dt" sz="half" idx="10"/>
          </p:nvPr>
        </p:nvSpPr>
        <p:spPr/>
        <p:txBody>
          <a:bodyPr/>
          <a:lstStyle/>
          <a:p>
            <a:fld id="{5A5FBBA9-8F13-493D-8B38-6408DDBC6F4A}" type="datetimeFigureOut">
              <a:rPr lang="en-KE" smtClean="0"/>
              <a:t>10/8/24</a:t>
            </a:fld>
            <a:endParaRPr lang="en-KE"/>
          </a:p>
        </p:txBody>
      </p:sp>
      <p:sp>
        <p:nvSpPr>
          <p:cNvPr id="5" name="Footer Placeholder 4">
            <a:extLst>
              <a:ext uri="{FF2B5EF4-FFF2-40B4-BE49-F238E27FC236}">
                <a16:creationId xmlns:a16="http://schemas.microsoft.com/office/drawing/2014/main" id="{FFAE1F16-332F-4FF2-BF7C-E30E1379ADCC}"/>
              </a:ext>
            </a:extLst>
          </p:cNvPr>
          <p:cNvSpPr>
            <a:spLocks noGrp="1"/>
          </p:cNvSpPr>
          <p:nvPr>
            <p:ph type="ftr" sz="quarter" idx="11"/>
          </p:nvPr>
        </p:nvSpPr>
        <p:spPr/>
        <p:txBody>
          <a:bodyPr/>
          <a:lstStyle/>
          <a:p>
            <a:endParaRPr lang="en-KE"/>
          </a:p>
        </p:txBody>
      </p:sp>
      <p:sp>
        <p:nvSpPr>
          <p:cNvPr id="6" name="Slide Number Placeholder 5">
            <a:extLst>
              <a:ext uri="{FF2B5EF4-FFF2-40B4-BE49-F238E27FC236}">
                <a16:creationId xmlns:a16="http://schemas.microsoft.com/office/drawing/2014/main" id="{E2D4424F-ED0F-4BCB-AA9E-30C821AE96CC}"/>
              </a:ext>
            </a:extLst>
          </p:cNvPr>
          <p:cNvSpPr>
            <a:spLocks noGrp="1"/>
          </p:cNvSpPr>
          <p:nvPr>
            <p:ph type="sldNum" sz="quarter" idx="12"/>
          </p:nvPr>
        </p:nvSpPr>
        <p:spPr/>
        <p:txBody>
          <a:bodyPr/>
          <a:lstStyle/>
          <a:p>
            <a:fld id="{4A1E3DC6-BD22-4AA4-A71A-C09ADF4FC5C2}" type="slidenum">
              <a:rPr lang="en-KE" smtClean="0"/>
              <a:t>‹#›</a:t>
            </a:fld>
            <a:endParaRPr lang="en-KE"/>
          </a:p>
        </p:txBody>
      </p:sp>
    </p:spTree>
    <p:extLst>
      <p:ext uri="{BB962C8B-B14F-4D97-AF65-F5344CB8AC3E}">
        <p14:creationId xmlns:p14="http://schemas.microsoft.com/office/powerpoint/2010/main" val="1183515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34"/>
        <p:cNvGrpSpPr/>
        <p:nvPr/>
      </p:nvGrpSpPr>
      <p:grpSpPr>
        <a:xfrm>
          <a:off x="0" y="0"/>
          <a:ext cx="0" cy="0"/>
          <a:chOff x="0" y="0"/>
          <a:chExt cx="0" cy="0"/>
        </a:xfrm>
      </p:grpSpPr>
      <p:sp>
        <p:nvSpPr>
          <p:cNvPr id="35" name="Google Shape;35;p56"/>
          <p:cNvSpPr txBox="1">
            <a:spLocks noGrp="1"/>
          </p:cNvSpPr>
          <p:nvPr>
            <p:ph type="title"/>
          </p:nvPr>
        </p:nvSpPr>
        <p:spPr>
          <a:xfrm>
            <a:off x="609600" y="2649264"/>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6"/>
          <p:cNvSpPr txBox="1">
            <a:spLocks noGrp="1"/>
          </p:cNvSpPr>
          <p:nvPr>
            <p:ph type="body" idx="1"/>
          </p:nvPr>
        </p:nvSpPr>
        <p:spPr>
          <a:xfrm>
            <a:off x="609600" y="342900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37" name="Google Shape;37;p56"/>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w/ logo">
  <p:cSld name="Blank w/ logo">
    <p:spTree>
      <p:nvGrpSpPr>
        <p:cNvPr id="1" name="Shape 43"/>
        <p:cNvGrpSpPr/>
        <p:nvPr/>
      </p:nvGrpSpPr>
      <p:grpSpPr>
        <a:xfrm>
          <a:off x="0" y="0"/>
          <a:ext cx="0" cy="0"/>
          <a:chOff x="0" y="0"/>
          <a:chExt cx="0" cy="0"/>
        </a:xfrm>
      </p:grpSpPr>
      <p:sp>
        <p:nvSpPr>
          <p:cNvPr id="44" name="Google Shape;44;p6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5" name="Google Shape;45;p63"/>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46" name="Google Shape;46;p63" descr="A close up of a logo&#10;&#10;Description generated with very high confidence"/>
          <p:cNvPicPr preferRelativeResize="0"/>
          <p:nvPr/>
        </p:nvPicPr>
        <p:blipFill rotWithShape="1">
          <a:blip r:embed="rId2">
            <a:alphaModFix/>
          </a:blip>
          <a:srcRect/>
          <a:stretch/>
        </p:blipFill>
        <p:spPr>
          <a:xfrm>
            <a:off x="362855" y="6144768"/>
            <a:ext cx="1400632" cy="53690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bg>
      <p:bgPr>
        <a:solidFill>
          <a:schemeClr val="lt1"/>
        </a:solidFill>
        <a:effectLst/>
      </p:bgPr>
    </p:bg>
    <p:spTree>
      <p:nvGrpSpPr>
        <p:cNvPr id="1" name="Shape 47"/>
        <p:cNvGrpSpPr/>
        <p:nvPr/>
      </p:nvGrpSpPr>
      <p:grpSpPr>
        <a:xfrm>
          <a:off x="0" y="0"/>
          <a:ext cx="0" cy="0"/>
          <a:chOff x="0" y="0"/>
          <a:chExt cx="0" cy="0"/>
        </a:xfrm>
      </p:grpSpPr>
      <p:sp>
        <p:nvSpPr>
          <p:cNvPr id="48" name="Google Shape;48;p61"/>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49" name="Google Shape;49;p61"/>
          <p:cNvGrpSpPr/>
          <p:nvPr/>
        </p:nvGrpSpPr>
        <p:grpSpPr>
          <a:xfrm>
            <a:off x="904048" y="1732950"/>
            <a:ext cx="10373553" cy="2672550"/>
            <a:chOff x="914400" y="1732950"/>
            <a:chExt cx="7316788" cy="2672550"/>
          </a:xfrm>
        </p:grpSpPr>
        <p:cxnSp>
          <p:nvCxnSpPr>
            <p:cNvPr id="50" name="Google Shape;50;p61"/>
            <p:cNvCxnSpPr/>
            <p:nvPr/>
          </p:nvCxnSpPr>
          <p:spPr>
            <a:xfrm>
              <a:off x="914400" y="1732950"/>
              <a:ext cx="7315200" cy="0"/>
            </a:xfrm>
            <a:prstGeom prst="straightConnector1">
              <a:avLst/>
            </a:prstGeom>
            <a:noFill/>
            <a:ln w="9525" cap="flat" cmpd="sng">
              <a:solidFill>
                <a:srgbClr val="B6B0AF"/>
              </a:solidFill>
              <a:prstDash val="solid"/>
              <a:round/>
              <a:headEnd type="none" w="sm" len="sm"/>
              <a:tailEnd type="none" w="sm" len="sm"/>
            </a:ln>
          </p:spPr>
        </p:cxnSp>
        <p:sp>
          <p:nvSpPr>
            <p:cNvPr id="51" name="Google Shape;51;p61"/>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52" name="Google Shape;52;p61"/>
          <p:cNvSpPr txBox="1">
            <a:spLocks noGrp="1"/>
          </p:cNvSpPr>
          <p:nvPr>
            <p:ph type="body" idx="1"/>
          </p:nvPr>
        </p:nvSpPr>
        <p:spPr>
          <a:xfrm>
            <a:off x="905934" y="2017649"/>
            <a:ext cx="10369551" cy="198424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3" name="Google Shape;53;p61"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63"/>
        <p:cNvGrpSpPr/>
        <p:nvPr/>
      </p:nvGrpSpPr>
      <p:grpSpPr>
        <a:xfrm>
          <a:off x="0" y="0"/>
          <a:ext cx="0" cy="0"/>
          <a:chOff x="0" y="0"/>
          <a:chExt cx="0" cy="0"/>
        </a:xfrm>
      </p:grpSpPr>
      <p:sp>
        <p:nvSpPr>
          <p:cNvPr id="64" name="Google Shape;64;p43"/>
          <p:cNvSpPr>
            <a:spLocks noGrp="1"/>
          </p:cNvSpPr>
          <p:nvPr>
            <p:ph type="pic" idx="2"/>
          </p:nvPr>
        </p:nvSpPr>
        <p:spPr>
          <a:xfrm>
            <a:off x="0" y="-1"/>
            <a:ext cx="12192000" cy="4738511"/>
          </a:xfrm>
          <a:prstGeom prst="rect">
            <a:avLst/>
          </a:prstGeom>
          <a:noFill/>
          <a:ln>
            <a:noFill/>
          </a:ln>
        </p:spPr>
      </p:sp>
      <p:sp>
        <p:nvSpPr>
          <p:cNvPr id="65" name="Google Shape;65;p43"/>
          <p:cNvSpPr txBox="1">
            <a:spLocks noGrp="1"/>
          </p:cNvSpPr>
          <p:nvPr>
            <p:ph type="title"/>
          </p:nvPr>
        </p:nvSpPr>
        <p:spPr>
          <a:xfrm>
            <a:off x="609600" y="342900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3"/>
          <p:cNvSpPr txBox="1">
            <a:spLocks noGrp="1"/>
          </p:cNvSpPr>
          <p:nvPr>
            <p:ph type="body" idx="1"/>
          </p:nvPr>
        </p:nvSpPr>
        <p:spPr>
          <a:xfrm>
            <a:off x="609600" y="5376672"/>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7" name="Google Shape;67;p43"/>
          <p:cNvSpPr txBox="1">
            <a:spLocks noGrp="1"/>
          </p:cNvSpPr>
          <p:nvPr>
            <p:ph type="body" idx="3"/>
          </p:nvPr>
        </p:nvSpPr>
        <p:spPr>
          <a:xfrm>
            <a:off x="609600" y="5826078"/>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68" name="Google Shape;68;p43" descr="A close up of a logo&#10;&#10;Description generated with very high confidence"/>
          <p:cNvPicPr preferRelativeResize="0"/>
          <p:nvPr/>
        </p:nvPicPr>
        <p:blipFill rotWithShape="1">
          <a:blip r:embed="rId2">
            <a:alphaModFix/>
          </a:blip>
          <a:srcRect/>
          <a:stretch/>
        </p:blipFill>
        <p:spPr>
          <a:xfrm>
            <a:off x="8839194" y="5300297"/>
            <a:ext cx="2743206" cy="105156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69"/>
        <p:cNvGrpSpPr/>
        <p:nvPr/>
      </p:nvGrpSpPr>
      <p:grpSpPr>
        <a:xfrm>
          <a:off x="0" y="0"/>
          <a:ext cx="0" cy="0"/>
          <a:chOff x="0" y="0"/>
          <a:chExt cx="0" cy="0"/>
        </a:xfrm>
      </p:grpSpPr>
      <p:sp>
        <p:nvSpPr>
          <p:cNvPr id="70" name="Google Shape;70;p57"/>
          <p:cNvSpPr txBox="1">
            <a:spLocks noGrp="1"/>
          </p:cNvSpPr>
          <p:nvPr>
            <p:ph type="sldNum" idx="12"/>
          </p:nvPr>
        </p:nvSpPr>
        <p:spPr>
          <a:xfrm>
            <a:off x="9245600" y="6298578"/>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1" name="Google Shape;71;p57"/>
          <p:cNvSpPr/>
          <p:nvPr/>
        </p:nvSpPr>
        <p:spPr>
          <a:xfrm>
            <a:off x="0" y="4736591"/>
            <a:ext cx="12192000" cy="212141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57"/>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57"/>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74" name="Google Shape;74;p57"/>
          <p:cNvSpPr>
            <a:spLocks noGrp="1"/>
          </p:cNvSpPr>
          <p:nvPr>
            <p:ph type="pic" idx="2"/>
          </p:nvPr>
        </p:nvSpPr>
        <p:spPr>
          <a:xfrm>
            <a:off x="0" y="-1"/>
            <a:ext cx="12192000" cy="4736592"/>
          </a:xfrm>
          <a:prstGeom prst="rect">
            <a:avLst/>
          </a:prstGeom>
          <a:noFill/>
          <a:ln>
            <a:noFill/>
          </a:ln>
        </p:spPr>
      </p:sp>
      <p:pic>
        <p:nvPicPr>
          <p:cNvPr id="75" name="Google Shape;75;p57"/>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bg>
      <p:bgPr>
        <a:solidFill>
          <a:schemeClr val="lt1"/>
        </a:solidFill>
        <a:effectLst/>
      </p:bgPr>
    </p:bg>
    <p:spTree>
      <p:nvGrpSpPr>
        <p:cNvPr id="1" name="Shape 76"/>
        <p:cNvGrpSpPr/>
        <p:nvPr/>
      </p:nvGrpSpPr>
      <p:grpSpPr>
        <a:xfrm>
          <a:off x="0" y="0"/>
          <a:ext cx="0" cy="0"/>
          <a:chOff x="0" y="0"/>
          <a:chExt cx="0" cy="0"/>
        </a:xfrm>
      </p:grpSpPr>
      <p:sp>
        <p:nvSpPr>
          <p:cNvPr id="77" name="Google Shape;77;p58"/>
          <p:cNvSpPr txBox="1">
            <a:spLocks noGrp="1"/>
          </p:cNvSpPr>
          <p:nvPr>
            <p:ph type="title"/>
          </p:nvPr>
        </p:nvSpPr>
        <p:spPr>
          <a:xfrm>
            <a:off x="609600" y="3192086"/>
            <a:ext cx="10972800" cy="788049"/>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8"/>
          <p:cNvSpPr txBox="1">
            <a:spLocks noGrp="1"/>
          </p:cNvSpPr>
          <p:nvPr>
            <p:ph type="body" idx="1"/>
          </p:nvPr>
        </p:nvSpPr>
        <p:spPr>
          <a:xfrm>
            <a:off x="609600" y="397875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79" name="Google Shape;79;p58"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0"/>
        <p:cNvGrpSpPr/>
        <p:nvPr/>
      </p:nvGrpSpPr>
      <p:grpSpPr>
        <a:xfrm>
          <a:off x="0" y="0"/>
          <a:ext cx="0" cy="0"/>
          <a:chOff x="0" y="0"/>
          <a:chExt cx="0" cy="0"/>
        </a:xfrm>
      </p:grpSpPr>
      <p:sp>
        <p:nvSpPr>
          <p:cNvPr id="81" name="Google Shape;81;p59"/>
          <p:cNvSpPr/>
          <p:nvPr/>
        </p:nvSpPr>
        <p:spPr>
          <a:xfrm>
            <a:off x="0" y="4736591"/>
            <a:ext cx="12192000" cy="212141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59"/>
          <p:cNvSpPr>
            <a:spLocks noGrp="1"/>
          </p:cNvSpPr>
          <p:nvPr>
            <p:ph type="pic" idx="2"/>
          </p:nvPr>
        </p:nvSpPr>
        <p:spPr>
          <a:xfrm>
            <a:off x="0" y="-1"/>
            <a:ext cx="12192000" cy="4738511"/>
          </a:xfrm>
          <a:prstGeom prst="rect">
            <a:avLst/>
          </a:prstGeom>
          <a:noFill/>
          <a:ln>
            <a:noFill/>
          </a:ln>
        </p:spPr>
      </p:sp>
      <p:sp>
        <p:nvSpPr>
          <p:cNvPr id="83" name="Google Shape;83;p59"/>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59"/>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85" name="Google Shape;85;p59"/>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title"/>
          </p:nvPr>
        </p:nvSpPr>
        <p:spPr>
          <a:xfrm>
            <a:off x="609601" y="609601"/>
            <a:ext cx="11099487" cy="61237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4"/>
              </a:buClr>
              <a:buSzPts val="3600"/>
              <a:buFont typeface="Arial"/>
              <a:buNone/>
              <a:defRPr sz="3600" b="0" i="0" u="none" strike="noStrike" cap="none">
                <a:solidFill>
                  <a:schemeClr val="accent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2"/>
          <p:cNvSpPr txBox="1">
            <a:spLocks noGrp="1"/>
          </p:cNvSpPr>
          <p:nvPr>
            <p:ph type="body" idx="1"/>
          </p:nvPr>
        </p:nvSpPr>
        <p:spPr>
          <a:xfrm>
            <a:off x="609601" y="1828800"/>
            <a:ext cx="11099487" cy="4114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80"/>
              </a:spcBef>
              <a:spcAft>
                <a:spcPts val="0"/>
              </a:spcAft>
              <a:buClr>
                <a:schemeClr val="accent1"/>
              </a:buClr>
              <a:buSzPts val="2400"/>
              <a:buFont typeface="Arial"/>
              <a:buNone/>
              <a:defRPr sz="2400" b="0" i="0" u="none" strike="noStrike" cap="none">
                <a:solidFill>
                  <a:schemeClr val="accent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2pPr>
            <a:lvl3pPr marL="1371600" marR="0" lvl="2"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3pPr>
            <a:lvl4pPr marL="1828800" marR="0" lvl="3"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4pPr>
            <a:lvl5pPr marL="2286000" marR="0" lvl="4"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42" descr="A close up of a logo&#10;&#10;Description generated with very high confidence"/>
          <p:cNvPicPr preferRelativeResize="0"/>
          <p:nvPr/>
        </p:nvPicPr>
        <p:blipFill rotWithShape="1">
          <a:blip r:embed="rId31">
            <a:alphaModFix/>
          </a:blip>
          <a:srcRect/>
          <a:stretch/>
        </p:blipFill>
        <p:spPr>
          <a:xfrm>
            <a:off x="165632" y="6550428"/>
            <a:ext cx="731520" cy="2804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5" r:id="rId4"/>
    <p:sldLayoutId id="2147483656" r:id="rId5"/>
    <p:sldLayoutId id="2147483659" r:id="rId6"/>
    <p:sldLayoutId id="2147483660" r:id="rId7"/>
    <p:sldLayoutId id="2147483661" r:id="rId8"/>
    <p:sldLayoutId id="2147483662" r:id="rId9"/>
    <p:sldLayoutId id="2147483664" r:id="rId10"/>
    <p:sldLayoutId id="2147483665" r:id="rId11"/>
    <p:sldLayoutId id="2147483666"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 id="2147483681" r:id="rId25"/>
    <p:sldLayoutId id="2147483682" r:id="rId26"/>
    <p:sldLayoutId id="2147483683" r:id="rId27"/>
    <p:sldLayoutId id="2147483684" r:id="rId28"/>
    <p:sldLayoutId id="2147483685" r:id="rId2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hyperlink" Target="https://www.pngall.com/world-map-png/"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609600" y="1399309"/>
            <a:ext cx="7169424" cy="1119236"/>
          </a:xfrm>
          <a:prstGeom prst="rect">
            <a:avLst/>
          </a:prstGeom>
          <a:noFill/>
          <a:ln>
            <a:noFill/>
          </a:ln>
        </p:spPr>
        <p:txBody>
          <a:bodyPr spcFirstLastPara="1" wrap="square" lIns="0" tIns="0" rIns="0" bIns="0" anchor="t" anchorCtr="0">
            <a:noAutofit/>
          </a:bodyPr>
          <a:lstStyle/>
          <a:p>
            <a:pPr marL="0" lvl="0" indent="0" rtl="0">
              <a:lnSpc>
                <a:spcPct val="90000"/>
              </a:lnSpc>
              <a:spcBef>
                <a:spcPts val="0"/>
              </a:spcBef>
              <a:spcAft>
                <a:spcPts val="0"/>
              </a:spcAft>
              <a:buClr>
                <a:srgbClr val="FFFFFF"/>
              </a:buClr>
              <a:buSzPts val="3600"/>
              <a:buFont typeface="Arial"/>
              <a:buNone/>
            </a:pPr>
            <a:r>
              <a:rPr lang="en-US" sz="4400" dirty="0"/>
              <a:t>Data Bootcamp: Kick-off</a:t>
            </a:r>
            <a:endParaRPr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061E4-3FF6-4311-8A2F-4B294A6E991B}"/>
              </a:ext>
            </a:extLst>
          </p:cNvPr>
          <p:cNvSpPr>
            <a:spLocks noGrp="1"/>
          </p:cNvSpPr>
          <p:nvPr>
            <p:ph type="title"/>
          </p:nvPr>
        </p:nvSpPr>
        <p:spPr/>
        <p:txBody>
          <a:bodyPr/>
          <a:lstStyle/>
          <a:p>
            <a:r>
              <a:rPr lang="en-GB" b="1" dirty="0"/>
              <a:t>The Why</a:t>
            </a:r>
            <a:endParaRPr lang="en-KE" b="1" dirty="0"/>
          </a:p>
        </p:txBody>
      </p:sp>
      <p:sp>
        <p:nvSpPr>
          <p:cNvPr id="3" name="Content Placeholder 2">
            <a:extLst>
              <a:ext uri="{FF2B5EF4-FFF2-40B4-BE49-F238E27FC236}">
                <a16:creationId xmlns:a16="http://schemas.microsoft.com/office/drawing/2014/main" id="{3C88BAE0-58C4-4DFF-B48F-EB349F8A58FE}"/>
              </a:ext>
            </a:extLst>
          </p:cNvPr>
          <p:cNvSpPr>
            <a:spLocks noGrp="1"/>
          </p:cNvSpPr>
          <p:nvPr>
            <p:ph idx="1"/>
          </p:nvPr>
        </p:nvSpPr>
        <p:spPr>
          <a:xfrm>
            <a:off x="546256" y="1500996"/>
            <a:ext cx="11099487" cy="4114800"/>
          </a:xfrm>
        </p:spPr>
        <p:txBody>
          <a:bodyPr>
            <a:normAutofit lnSpcReduction="10000"/>
          </a:bodyPr>
          <a:lstStyle/>
          <a:p>
            <a:pPr marL="571500" indent="-342900">
              <a:buFont typeface="Arial" panose="020B0604020202020204" pitchFamily="34" charset="0"/>
              <a:buChar char="•"/>
            </a:pPr>
            <a:r>
              <a:rPr lang="en-GB" dirty="0"/>
              <a:t>Main objective: explore and learn how to measure the changes in client behaviour from our digitization initiatives.</a:t>
            </a:r>
          </a:p>
          <a:p>
            <a:pPr marL="571500" indent="-342900">
              <a:buFont typeface="Arial" panose="020B0604020202020204" pitchFamily="34" charset="0"/>
              <a:buChar char="•"/>
            </a:pPr>
            <a:r>
              <a:rPr lang="en-GB" dirty="0"/>
              <a:t>Learn through this initiative and continue applying the resources to better our financial institutions…. </a:t>
            </a:r>
            <a:r>
              <a:rPr lang="en-GB" b="1" dirty="0"/>
              <a:t>This is not a Project.</a:t>
            </a:r>
          </a:p>
          <a:p>
            <a:pPr marL="571500" indent="-342900">
              <a:buFont typeface="Arial" panose="020B0604020202020204" pitchFamily="34" charset="0"/>
              <a:buChar char="•"/>
            </a:pPr>
            <a:r>
              <a:rPr lang="en-GB" dirty="0"/>
              <a:t>Bring value to our financial institutions. In addition to generating insights from the data, financial institutions need to use these insights to make decision that will help serve clients better.</a:t>
            </a:r>
          </a:p>
          <a:p>
            <a:pPr marL="571500" indent="-342900">
              <a:buFont typeface="Arial" panose="020B0604020202020204" pitchFamily="34" charset="0"/>
              <a:buChar char="•"/>
            </a:pPr>
            <a:r>
              <a:rPr lang="en-GB" dirty="0"/>
              <a:t>Learn from each other… Financial institutions participating have a very great opportunity to learn from one another.</a:t>
            </a:r>
          </a:p>
          <a:p>
            <a:pPr marL="571500" indent="-342900">
              <a:buFont typeface="Arial" panose="020B0604020202020204" pitchFamily="34" charset="0"/>
              <a:buChar char="•"/>
            </a:pPr>
            <a:r>
              <a:rPr lang="en-GB" dirty="0"/>
              <a:t>Build a strong digital understanding within the financial institutions in the network or portfolio: How do we define digitization… etc.</a:t>
            </a:r>
          </a:p>
          <a:p>
            <a:endParaRPr lang="en-KE" dirty="0"/>
          </a:p>
        </p:txBody>
      </p:sp>
    </p:spTree>
    <p:extLst>
      <p:ext uri="{BB962C8B-B14F-4D97-AF65-F5344CB8AC3E}">
        <p14:creationId xmlns:p14="http://schemas.microsoft.com/office/powerpoint/2010/main" val="3522932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061E4-3FF6-4311-8A2F-4B294A6E991B}"/>
              </a:ext>
            </a:extLst>
          </p:cNvPr>
          <p:cNvSpPr>
            <a:spLocks noGrp="1"/>
          </p:cNvSpPr>
          <p:nvPr>
            <p:ph type="title"/>
          </p:nvPr>
        </p:nvSpPr>
        <p:spPr/>
        <p:txBody>
          <a:bodyPr/>
          <a:lstStyle/>
          <a:p>
            <a:r>
              <a:rPr lang="en-US" b="1" dirty="0"/>
              <a:t>Why Business Intelligence Matters</a:t>
            </a:r>
            <a:endParaRPr lang="en-US" dirty="0"/>
          </a:p>
        </p:txBody>
      </p:sp>
      <p:sp>
        <p:nvSpPr>
          <p:cNvPr id="3" name="Content Placeholder 2">
            <a:extLst>
              <a:ext uri="{FF2B5EF4-FFF2-40B4-BE49-F238E27FC236}">
                <a16:creationId xmlns:a16="http://schemas.microsoft.com/office/drawing/2014/main" id="{3C88BAE0-58C4-4DFF-B48F-EB349F8A58FE}"/>
              </a:ext>
            </a:extLst>
          </p:cNvPr>
          <p:cNvSpPr>
            <a:spLocks noGrp="1"/>
          </p:cNvSpPr>
          <p:nvPr>
            <p:ph idx="1"/>
          </p:nvPr>
        </p:nvSpPr>
        <p:spPr>
          <a:xfrm>
            <a:off x="838200" y="1767874"/>
            <a:ext cx="10515600" cy="4351338"/>
          </a:xfrm>
        </p:spPr>
        <p:txBody>
          <a:bodyPr>
            <a:normAutofit/>
          </a:bodyPr>
          <a:lstStyle/>
          <a:p>
            <a:pPr marL="571500" indent="-342900">
              <a:buFont typeface="Arial" panose="020B0604020202020204" pitchFamily="34" charset="0"/>
              <a:buChar char="•"/>
            </a:pPr>
            <a:r>
              <a:rPr lang="en-US" dirty="0"/>
              <a:t>Streamline our operations.</a:t>
            </a:r>
          </a:p>
          <a:p>
            <a:pPr marL="571500" indent="-342900">
              <a:buFont typeface="Arial" panose="020B0604020202020204" pitchFamily="34" charset="0"/>
              <a:buChar char="•"/>
            </a:pPr>
            <a:r>
              <a:rPr lang="en-US" dirty="0"/>
              <a:t>Optimize our financial products.</a:t>
            </a:r>
          </a:p>
          <a:p>
            <a:pPr marL="571500" indent="-342900">
              <a:buFont typeface="Arial" panose="020B0604020202020204" pitchFamily="34" charset="0"/>
              <a:buChar char="•"/>
            </a:pPr>
            <a:r>
              <a:rPr lang="en-US" dirty="0"/>
              <a:t>Tailor our services to meet the specific needs of underserved communities.</a:t>
            </a:r>
          </a:p>
          <a:p>
            <a:endParaRPr lang="en-GB" dirty="0"/>
          </a:p>
          <a:p>
            <a:endParaRPr lang="en-KE" dirty="0"/>
          </a:p>
        </p:txBody>
      </p:sp>
    </p:spTree>
    <p:extLst>
      <p:ext uri="{BB962C8B-B14F-4D97-AF65-F5344CB8AC3E}">
        <p14:creationId xmlns:p14="http://schemas.microsoft.com/office/powerpoint/2010/main" val="126733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061E4-3FF6-4311-8A2F-4B294A6E991B}"/>
              </a:ext>
            </a:extLst>
          </p:cNvPr>
          <p:cNvSpPr>
            <a:spLocks noGrp="1"/>
          </p:cNvSpPr>
          <p:nvPr>
            <p:ph type="title"/>
          </p:nvPr>
        </p:nvSpPr>
        <p:spPr/>
        <p:txBody>
          <a:bodyPr/>
          <a:lstStyle/>
          <a:p>
            <a:r>
              <a:rPr lang="en-US" b="1" dirty="0"/>
              <a:t>Examples of Business Intelligence in Action</a:t>
            </a:r>
          </a:p>
        </p:txBody>
      </p:sp>
      <p:sp>
        <p:nvSpPr>
          <p:cNvPr id="3" name="Content Placeholder 2">
            <a:extLst>
              <a:ext uri="{FF2B5EF4-FFF2-40B4-BE49-F238E27FC236}">
                <a16:creationId xmlns:a16="http://schemas.microsoft.com/office/drawing/2014/main" id="{3C88BAE0-58C4-4DFF-B48F-EB349F8A58FE}"/>
              </a:ext>
            </a:extLst>
          </p:cNvPr>
          <p:cNvSpPr>
            <a:spLocks noGrp="1"/>
          </p:cNvSpPr>
          <p:nvPr>
            <p:ph idx="1"/>
          </p:nvPr>
        </p:nvSpPr>
        <p:spPr>
          <a:xfrm>
            <a:off x="838200" y="1767874"/>
            <a:ext cx="10515600" cy="4351338"/>
          </a:xfrm>
        </p:spPr>
        <p:txBody>
          <a:bodyPr>
            <a:normAutofit/>
          </a:bodyPr>
          <a:lstStyle/>
          <a:p>
            <a:pPr marL="514350" indent="-514350">
              <a:buFont typeface="+mj-lt"/>
              <a:buAutoNum type="arabicPeriod"/>
            </a:pPr>
            <a:r>
              <a:rPr lang="en-US" dirty="0"/>
              <a:t>Enhanced customer segmentation</a:t>
            </a:r>
          </a:p>
          <a:p>
            <a:pPr lvl="1"/>
            <a:r>
              <a:rPr lang="en-US" dirty="0"/>
              <a:t>Digital vs. traditional client identification</a:t>
            </a:r>
          </a:p>
          <a:p>
            <a:pPr lvl="1"/>
            <a:r>
              <a:rPr lang="en-US" dirty="0"/>
              <a:t>Tailored financial products</a:t>
            </a:r>
          </a:p>
          <a:p>
            <a:pPr lvl="1"/>
            <a:r>
              <a:rPr lang="en-US" dirty="0"/>
              <a:t>Outcome of improved segmentation</a:t>
            </a:r>
          </a:p>
          <a:p>
            <a:pPr lvl="1"/>
            <a:r>
              <a:rPr lang="en-US" dirty="0"/>
              <a:t>Advanced credit renewal analysis</a:t>
            </a:r>
          </a:p>
          <a:p>
            <a:pPr marL="514350" indent="-514350">
              <a:buFont typeface="+mj-lt"/>
              <a:buAutoNum type="arabicPeriod"/>
            </a:pPr>
            <a:r>
              <a:rPr lang="en-US" dirty="0"/>
              <a:t>Advanced credit renewal analysis</a:t>
            </a:r>
          </a:p>
          <a:p>
            <a:pPr lvl="1"/>
            <a:r>
              <a:rPr lang="en-US" dirty="0"/>
              <a:t>Monitoring and evaluation</a:t>
            </a:r>
          </a:p>
          <a:p>
            <a:pPr lvl="1"/>
            <a:r>
              <a:rPr lang="en-US" dirty="0"/>
              <a:t>Risk reduction and decision-making</a:t>
            </a:r>
          </a:p>
          <a:p>
            <a:pPr lvl="1"/>
            <a:r>
              <a:rPr lang="en-US" dirty="0"/>
              <a:t>Maximizing returns</a:t>
            </a:r>
          </a:p>
          <a:p>
            <a:pPr marL="0" indent="0">
              <a:buNone/>
            </a:pPr>
            <a:endParaRPr lang="en-US" dirty="0"/>
          </a:p>
          <a:p>
            <a:endParaRPr lang="en-GB" dirty="0"/>
          </a:p>
          <a:p>
            <a:endParaRPr lang="en-KE" dirty="0"/>
          </a:p>
        </p:txBody>
      </p:sp>
    </p:spTree>
    <p:extLst>
      <p:ext uri="{BB962C8B-B14F-4D97-AF65-F5344CB8AC3E}">
        <p14:creationId xmlns:p14="http://schemas.microsoft.com/office/powerpoint/2010/main" val="3660655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061E4-3FF6-4311-8A2F-4B294A6E991B}"/>
              </a:ext>
            </a:extLst>
          </p:cNvPr>
          <p:cNvSpPr>
            <a:spLocks noGrp="1"/>
          </p:cNvSpPr>
          <p:nvPr>
            <p:ph type="title"/>
          </p:nvPr>
        </p:nvSpPr>
        <p:spPr/>
        <p:txBody>
          <a:bodyPr/>
          <a:lstStyle/>
          <a:p>
            <a:r>
              <a:rPr lang="en-US" b="1" dirty="0"/>
              <a:t>The Future of Business Intelligence </a:t>
            </a:r>
          </a:p>
        </p:txBody>
      </p:sp>
      <p:sp>
        <p:nvSpPr>
          <p:cNvPr id="3" name="Content Placeholder 2">
            <a:extLst>
              <a:ext uri="{FF2B5EF4-FFF2-40B4-BE49-F238E27FC236}">
                <a16:creationId xmlns:a16="http://schemas.microsoft.com/office/drawing/2014/main" id="{3C88BAE0-58C4-4DFF-B48F-EB349F8A58FE}"/>
              </a:ext>
            </a:extLst>
          </p:cNvPr>
          <p:cNvSpPr>
            <a:spLocks noGrp="1"/>
          </p:cNvSpPr>
          <p:nvPr>
            <p:ph idx="1"/>
          </p:nvPr>
        </p:nvSpPr>
        <p:spPr>
          <a:xfrm>
            <a:off x="838200" y="1767874"/>
            <a:ext cx="10515600" cy="4351338"/>
          </a:xfrm>
        </p:spPr>
        <p:txBody>
          <a:bodyPr>
            <a:normAutofit/>
          </a:bodyPr>
          <a:lstStyle/>
          <a:p>
            <a:pPr marL="514350" indent="-514350">
              <a:buFont typeface="+mj-lt"/>
              <a:buAutoNum type="arabicPeriod"/>
            </a:pPr>
            <a:r>
              <a:rPr lang="en-US" dirty="0"/>
              <a:t>Advancement in BI tools and technologies</a:t>
            </a:r>
          </a:p>
          <a:p>
            <a:pPr lvl="1"/>
            <a:r>
              <a:rPr lang="en-US" dirty="0"/>
              <a:t>Integration of advanced technologies</a:t>
            </a:r>
          </a:p>
          <a:p>
            <a:pPr lvl="1"/>
            <a:r>
              <a:rPr lang="en-US" dirty="0"/>
              <a:t>Real-time data processing</a:t>
            </a:r>
          </a:p>
          <a:p>
            <a:pPr marL="514350" indent="-514350">
              <a:buFont typeface="+mj-lt"/>
              <a:buAutoNum type="arabicPeriod"/>
            </a:pPr>
            <a:r>
              <a:rPr lang="en-US" dirty="0"/>
              <a:t>Enhanced responsiveness to market dynamics</a:t>
            </a:r>
          </a:p>
          <a:p>
            <a:pPr lvl="1"/>
            <a:r>
              <a:rPr lang="en-US" dirty="0"/>
              <a:t>Adaptive strategies</a:t>
            </a:r>
          </a:p>
          <a:p>
            <a:pPr lvl="1"/>
            <a:r>
              <a:rPr lang="en-US" dirty="0"/>
              <a:t>Proactive market engagement</a:t>
            </a:r>
          </a:p>
          <a:p>
            <a:pPr marL="514350" indent="-514350">
              <a:buFont typeface="+mj-lt"/>
              <a:buAutoNum type="arabicPeriod"/>
            </a:pPr>
            <a:r>
              <a:rPr lang="en-US" dirty="0"/>
              <a:t>Digital transformation and cultural shift</a:t>
            </a:r>
          </a:p>
          <a:p>
            <a:pPr lvl="1"/>
            <a:r>
              <a:rPr lang="en-US" dirty="0"/>
              <a:t>Data bootcamp initiatives</a:t>
            </a:r>
          </a:p>
          <a:p>
            <a:pPr lvl="1"/>
            <a:r>
              <a:rPr lang="en-US" dirty="0"/>
              <a:t>Embedding a data-driven culture</a:t>
            </a:r>
          </a:p>
          <a:p>
            <a:pPr marL="0" indent="0">
              <a:buNone/>
            </a:pPr>
            <a:endParaRPr lang="en-US" dirty="0"/>
          </a:p>
          <a:p>
            <a:endParaRPr lang="en-GB" dirty="0"/>
          </a:p>
          <a:p>
            <a:endParaRPr lang="en-KE" dirty="0"/>
          </a:p>
        </p:txBody>
      </p:sp>
    </p:spTree>
    <p:extLst>
      <p:ext uri="{BB962C8B-B14F-4D97-AF65-F5344CB8AC3E}">
        <p14:creationId xmlns:p14="http://schemas.microsoft.com/office/powerpoint/2010/main" val="316809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ue world map on a black background&#10;&#10;Description automatically generated with low confidence">
            <a:extLst>
              <a:ext uri="{FF2B5EF4-FFF2-40B4-BE49-F238E27FC236}">
                <a16:creationId xmlns:a16="http://schemas.microsoft.com/office/drawing/2014/main" id="{4627535C-19AB-F434-E2E2-AE0C26DFAA14}"/>
              </a:ext>
            </a:extLst>
          </p:cNvPr>
          <p:cNvPicPr>
            <a:picLocks noChangeAspect="1"/>
          </p:cNvPicPr>
          <p:nvPr/>
        </p:nvPicPr>
        <p:blipFill>
          <a:blip r:embed="rId3">
            <a:grayscl/>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9975" y="880110"/>
            <a:ext cx="12192000" cy="5097780"/>
          </a:xfrm>
          <a:prstGeom prst="rect">
            <a:avLst/>
          </a:prstGeom>
        </p:spPr>
      </p:pic>
      <p:pic>
        <p:nvPicPr>
          <p:cNvPr id="11" name="Graphic 10" descr="Marker with solid fill">
            <a:extLst>
              <a:ext uri="{FF2B5EF4-FFF2-40B4-BE49-F238E27FC236}">
                <a16:creationId xmlns:a16="http://schemas.microsoft.com/office/drawing/2014/main" id="{097B7278-F041-A0A5-2249-BB745EE0B1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08577" y="2814235"/>
            <a:ext cx="914400" cy="914400"/>
          </a:xfrm>
          <a:prstGeom prst="rect">
            <a:avLst/>
          </a:prstGeom>
        </p:spPr>
      </p:pic>
      <p:pic>
        <p:nvPicPr>
          <p:cNvPr id="12" name="Graphic 11" descr="Marker with solid fill">
            <a:extLst>
              <a:ext uri="{FF2B5EF4-FFF2-40B4-BE49-F238E27FC236}">
                <a16:creationId xmlns:a16="http://schemas.microsoft.com/office/drawing/2014/main" id="{A13D40F9-13CC-1683-3B08-1C2172742D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45778" y="2506505"/>
            <a:ext cx="914400" cy="914400"/>
          </a:xfrm>
          <a:prstGeom prst="rect">
            <a:avLst/>
          </a:prstGeom>
        </p:spPr>
      </p:pic>
      <p:pic>
        <p:nvPicPr>
          <p:cNvPr id="14" name="Graphic 13" descr="Marker with solid fill">
            <a:extLst>
              <a:ext uri="{FF2B5EF4-FFF2-40B4-BE49-F238E27FC236}">
                <a16:creationId xmlns:a16="http://schemas.microsoft.com/office/drawing/2014/main" id="{554F56A9-0648-9139-AC9C-A9FB51BE25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705599" y="3587747"/>
            <a:ext cx="914400" cy="914400"/>
          </a:xfrm>
          <a:prstGeom prst="rect">
            <a:avLst/>
          </a:prstGeom>
        </p:spPr>
      </p:pic>
      <p:pic>
        <p:nvPicPr>
          <p:cNvPr id="16" name="Graphic 15" descr="Marker with solid fill">
            <a:extLst>
              <a:ext uri="{FF2B5EF4-FFF2-40B4-BE49-F238E27FC236}">
                <a16:creationId xmlns:a16="http://schemas.microsoft.com/office/drawing/2014/main" id="{33C2560E-6F92-AAC6-B3B1-750E7227853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53307" y="3409775"/>
            <a:ext cx="914400" cy="914400"/>
          </a:xfrm>
          <a:prstGeom prst="rect">
            <a:avLst/>
          </a:prstGeom>
        </p:spPr>
      </p:pic>
      <p:pic>
        <p:nvPicPr>
          <p:cNvPr id="17" name="Graphic 16" descr="Marker with solid fill">
            <a:extLst>
              <a:ext uri="{FF2B5EF4-FFF2-40B4-BE49-F238E27FC236}">
                <a16:creationId xmlns:a16="http://schemas.microsoft.com/office/drawing/2014/main" id="{E6BC956B-DE47-62B8-376D-BE270CC3F9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5123" y="3867538"/>
            <a:ext cx="914400" cy="914400"/>
          </a:xfrm>
          <a:prstGeom prst="rect">
            <a:avLst/>
          </a:prstGeom>
        </p:spPr>
      </p:pic>
      <p:pic>
        <p:nvPicPr>
          <p:cNvPr id="19" name="Graphic 18" descr="Marker with solid fill">
            <a:extLst>
              <a:ext uri="{FF2B5EF4-FFF2-40B4-BE49-F238E27FC236}">
                <a16:creationId xmlns:a16="http://schemas.microsoft.com/office/drawing/2014/main" id="{96D925AB-C62C-3E70-CB34-47572E2B66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91082" y="3453933"/>
            <a:ext cx="914400" cy="914400"/>
          </a:xfrm>
          <a:prstGeom prst="rect">
            <a:avLst/>
          </a:prstGeom>
        </p:spPr>
      </p:pic>
      <p:pic>
        <p:nvPicPr>
          <p:cNvPr id="20" name="Graphic 19" descr="Marker with solid fill">
            <a:extLst>
              <a:ext uri="{FF2B5EF4-FFF2-40B4-BE49-F238E27FC236}">
                <a16:creationId xmlns:a16="http://schemas.microsoft.com/office/drawing/2014/main" id="{3F8B5721-A48B-F8E5-0B6E-0B2CB84365D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48189" y="3911133"/>
            <a:ext cx="914400" cy="914400"/>
          </a:xfrm>
          <a:prstGeom prst="rect">
            <a:avLst/>
          </a:prstGeom>
        </p:spPr>
      </p:pic>
      <p:pic>
        <p:nvPicPr>
          <p:cNvPr id="24" name="Graphic 23" descr="Marker with solid fill">
            <a:extLst>
              <a:ext uri="{FF2B5EF4-FFF2-40B4-BE49-F238E27FC236}">
                <a16:creationId xmlns:a16="http://schemas.microsoft.com/office/drawing/2014/main" id="{2BB7A2D0-26B4-0D4F-F52F-77137219A9F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48177" y="2673347"/>
            <a:ext cx="914400" cy="914400"/>
          </a:xfrm>
          <a:prstGeom prst="rect">
            <a:avLst/>
          </a:prstGeom>
        </p:spPr>
      </p:pic>
      <p:sp>
        <p:nvSpPr>
          <p:cNvPr id="25" name="Google Shape;176;p6">
            <a:extLst>
              <a:ext uri="{FF2B5EF4-FFF2-40B4-BE49-F238E27FC236}">
                <a16:creationId xmlns:a16="http://schemas.microsoft.com/office/drawing/2014/main" id="{7F0AD20D-BFAB-6F5A-AA48-1C3D66F8E504}"/>
              </a:ext>
            </a:extLst>
          </p:cNvPr>
          <p:cNvSpPr txBox="1">
            <a:spLocks/>
          </p:cNvSpPr>
          <p:nvPr/>
        </p:nvSpPr>
        <p:spPr>
          <a:xfrm>
            <a:off x="609600" y="330993"/>
            <a:ext cx="10972800" cy="533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lt1"/>
              </a:buClr>
              <a:buSzPts val="3200"/>
            </a:pPr>
            <a:r>
              <a:rPr lang="en-US" sz="3200" b="1" dirty="0">
                <a:solidFill>
                  <a:schemeClr val="bg1"/>
                </a:solidFill>
              </a:rPr>
              <a:t>Data Bootcamp Participants</a:t>
            </a:r>
          </a:p>
        </p:txBody>
      </p:sp>
      <p:pic>
        <p:nvPicPr>
          <p:cNvPr id="27" name="Graphic 26" descr="Marker with solid fill">
            <a:extLst>
              <a:ext uri="{FF2B5EF4-FFF2-40B4-BE49-F238E27FC236}">
                <a16:creationId xmlns:a16="http://schemas.microsoft.com/office/drawing/2014/main" id="{6D97B78D-E735-5BBF-7D7D-49F88D5970C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67232" y="2673347"/>
            <a:ext cx="914400" cy="914400"/>
          </a:xfrm>
          <a:prstGeom prst="rect">
            <a:avLst/>
          </a:prstGeom>
        </p:spPr>
      </p:pic>
      <p:pic>
        <p:nvPicPr>
          <p:cNvPr id="28" name="Graphic 27" descr="Marker with solid fill">
            <a:extLst>
              <a:ext uri="{FF2B5EF4-FFF2-40B4-BE49-F238E27FC236}">
                <a16:creationId xmlns:a16="http://schemas.microsoft.com/office/drawing/2014/main" id="{89ADABFC-E82E-CE95-92B6-077E27EA67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19632" y="2825747"/>
            <a:ext cx="914400" cy="914400"/>
          </a:xfrm>
          <a:prstGeom prst="rect">
            <a:avLst/>
          </a:prstGeom>
        </p:spPr>
      </p:pic>
      <p:pic>
        <p:nvPicPr>
          <p:cNvPr id="29" name="Graphic 28" descr="Marker with solid fill">
            <a:extLst>
              <a:ext uri="{FF2B5EF4-FFF2-40B4-BE49-F238E27FC236}">
                <a16:creationId xmlns:a16="http://schemas.microsoft.com/office/drawing/2014/main" id="{C27482E7-5549-6436-E4EE-D8C72FA634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96284" y="2353443"/>
            <a:ext cx="914400" cy="914400"/>
          </a:xfrm>
          <a:prstGeom prst="rect">
            <a:avLst/>
          </a:prstGeom>
        </p:spPr>
      </p:pic>
      <p:sp>
        <p:nvSpPr>
          <p:cNvPr id="31" name="Google Shape;176;p6">
            <a:extLst>
              <a:ext uri="{FF2B5EF4-FFF2-40B4-BE49-F238E27FC236}">
                <a16:creationId xmlns:a16="http://schemas.microsoft.com/office/drawing/2014/main" id="{A7D1EB64-A80C-DFC2-6049-20B5829C230B}"/>
              </a:ext>
            </a:extLst>
          </p:cNvPr>
          <p:cNvSpPr txBox="1">
            <a:spLocks/>
          </p:cNvSpPr>
          <p:nvPr/>
        </p:nvSpPr>
        <p:spPr>
          <a:xfrm>
            <a:off x="5209756" y="4253384"/>
            <a:ext cx="1561482" cy="113524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lt1"/>
              </a:buClr>
              <a:buSzPts val="3200"/>
            </a:pPr>
            <a:r>
              <a:rPr lang="en-US" sz="1600" b="1" dirty="0">
                <a:solidFill>
                  <a:schemeClr val="bg1"/>
                </a:solidFill>
                <a:latin typeface="+mn-lt"/>
              </a:rPr>
              <a:t>Sub-Saharan Africa</a:t>
            </a:r>
          </a:p>
          <a:p>
            <a:pPr>
              <a:buClr>
                <a:schemeClr val="lt1"/>
              </a:buClr>
              <a:buSzPts val="3200"/>
            </a:pPr>
            <a:endParaRPr lang="en-US" sz="1600" b="1" dirty="0">
              <a:solidFill>
                <a:schemeClr val="bg1"/>
              </a:solidFill>
              <a:latin typeface="+mn-lt"/>
            </a:endParaRPr>
          </a:p>
        </p:txBody>
      </p:sp>
      <p:sp>
        <p:nvSpPr>
          <p:cNvPr id="32" name="Google Shape;176;p6">
            <a:extLst>
              <a:ext uri="{FF2B5EF4-FFF2-40B4-BE49-F238E27FC236}">
                <a16:creationId xmlns:a16="http://schemas.microsoft.com/office/drawing/2014/main" id="{50EE8CEB-2989-CD47-C4FD-FF71E0C1CE11}"/>
              </a:ext>
            </a:extLst>
          </p:cNvPr>
          <p:cNvSpPr txBox="1">
            <a:spLocks/>
          </p:cNvSpPr>
          <p:nvPr/>
        </p:nvSpPr>
        <p:spPr>
          <a:xfrm>
            <a:off x="8605377" y="3718017"/>
            <a:ext cx="1561482" cy="113524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lt1"/>
              </a:buClr>
              <a:buSzPts val="3200"/>
            </a:pPr>
            <a:r>
              <a:rPr lang="en-US" sz="1600" b="1" dirty="0">
                <a:solidFill>
                  <a:schemeClr val="bg1"/>
                </a:solidFill>
                <a:latin typeface="+mn-lt"/>
              </a:rPr>
              <a:t>Asia</a:t>
            </a:r>
          </a:p>
          <a:p>
            <a:pPr>
              <a:buClr>
                <a:schemeClr val="lt1"/>
              </a:buClr>
              <a:buSzPts val="3200"/>
            </a:pPr>
            <a:endParaRPr lang="en-US" sz="1600" b="1" dirty="0">
              <a:solidFill>
                <a:schemeClr val="bg1"/>
              </a:solidFill>
              <a:latin typeface="+mn-lt"/>
            </a:endParaRPr>
          </a:p>
        </p:txBody>
      </p:sp>
      <p:sp>
        <p:nvSpPr>
          <p:cNvPr id="33" name="Google Shape;176;p6">
            <a:extLst>
              <a:ext uri="{FF2B5EF4-FFF2-40B4-BE49-F238E27FC236}">
                <a16:creationId xmlns:a16="http://schemas.microsoft.com/office/drawing/2014/main" id="{57487B96-2937-0390-A0DD-E08509428C0E}"/>
              </a:ext>
            </a:extLst>
          </p:cNvPr>
          <p:cNvSpPr txBox="1">
            <a:spLocks/>
          </p:cNvSpPr>
          <p:nvPr/>
        </p:nvSpPr>
        <p:spPr>
          <a:xfrm>
            <a:off x="856943" y="3652959"/>
            <a:ext cx="2026109" cy="199848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lt1"/>
              </a:buClr>
              <a:buSzPts val="3200"/>
            </a:pPr>
            <a:r>
              <a:rPr lang="en-US" sz="1600" b="1" dirty="0">
                <a:solidFill>
                  <a:schemeClr val="bg1"/>
                </a:solidFill>
                <a:latin typeface="+mn-lt"/>
              </a:rPr>
              <a:t>Latin American and the Caribbean</a:t>
            </a:r>
          </a:p>
          <a:p>
            <a:pPr>
              <a:buClr>
                <a:schemeClr val="lt1"/>
              </a:buClr>
              <a:buSzPts val="3200"/>
            </a:pPr>
            <a:endParaRPr lang="en-US" sz="1600" b="1" dirty="0">
              <a:solidFill>
                <a:schemeClr val="bg1"/>
              </a:solidFill>
              <a:latin typeface="+mn-lt"/>
            </a:endParaRPr>
          </a:p>
        </p:txBody>
      </p:sp>
      <p:pic>
        <p:nvPicPr>
          <p:cNvPr id="4" name="Graphic 3" descr="Marker with solid fill">
            <a:extLst>
              <a:ext uri="{FF2B5EF4-FFF2-40B4-BE49-F238E27FC236}">
                <a16:creationId xmlns:a16="http://schemas.microsoft.com/office/drawing/2014/main" id="{D8A92F3F-C614-F8FF-383A-EC525B2AF1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72853" y="3792024"/>
            <a:ext cx="914400" cy="914400"/>
          </a:xfrm>
          <a:prstGeom prst="rect">
            <a:avLst/>
          </a:prstGeom>
        </p:spPr>
      </p:pic>
      <p:pic>
        <p:nvPicPr>
          <p:cNvPr id="5" name="Graphic 4" descr="Marker with solid fill">
            <a:extLst>
              <a:ext uri="{FF2B5EF4-FFF2-40B4-BE49-F238E27FC236}">
                <a16:creationId xmlns:a16="http://schemas.microsoft.com/office/drawing/2014/main" id="{01611A2A-26CF-033B-7670-B953D7E67C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48631" y="2498451"/>
            <a:ext cx="914400" cy="914400"/>
          </a:xfrm>
          <a:prstGeom prst="rect">
            <a:avLst/>
          </a:prstGeom>
        </p:spPr>
      </p:pic>
      <p:pic>
        <p:nvPicPr>
          <p:cNvPr id="6" name="Graphic 5" descr="Marker with solid fill">
            <a:extLst>
              <a:ext uri="{FF2B5EF4-FFF2-40B4-BE49-F238E27FC236}">
                <a16:creationId xmlns:a16="http://schemas.microsoft.com/office/drawing/2014/main" id="{AACB670B-752F-3D12-05DE-B00CB45B813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4415" y="1592289"/>
            <a:ext cx="914400" cy="914400"/>
          </a:xfrm>
          <a:prstGeom prst="rect">
            <a:avLst/>
          </a:prstGeom>
        </p:spPr>
      </p:pic>
    </p:spTree>
    <p:extLst>
      <p:ext uri="{BB962C8B-B14F-4D97-AF65-F5344CB8AC3E}">
        <p14:creationId xmlns:p14="http://schemas.microsoft.com/office/powerpoint/2010/main" val="2348021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1883d8440c1_0_0"/>
          <p:cNvSpPr txBox="1">
            <a:spLocks noGrp="1"/>
          </p:cNvSpPr>
          <p:nvPr>
            <p:ph type="title"/>
          </p:nvPr>
        </p:nvSpPr>
        <p:spPr>
          <a:xfrm>
            <a:off x="609600" y="2651759"/>
            <a:ext cx="10972800" cy="1721457"/>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The Data Bootcamp</a:t>
            </a:r>
            <a:endParaRPr dirty="0"/>
          </a:p>
        </p:txBody>
      </p:sp>
    </p:spTree>
    <p:extLst>
      <p:ext uri="{BB962C8B-B14F-4D97-AF65-F5344CB8AC3E}">
        <p14:creationId xmlns:p14="http://schemas.microsoft.com/office/powerpoint/2010/main" val="236416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BA5F3B-C389-45FC-A747-E0590CD7E680}"/>
              </a:ext>
            </a:extLst>
          </p:cNvPr>
          <p:cNvSpPr>
            <a:spLocks noGrp="1"/>
          </p:cNvSpPr>
          <p:nvPr>
            <p:ph type="sldNum" sz="quarter" idx="12"/>
          </p:nvPr>
        </p:nvSpPr>
        <p:spPr/>
        <p:txBody>
          <a:bodyPr/>
          <a:lstStyle/>
          <a:p>
            <a:fld id="{E3B2F2B5-58A3-9F4F-83E2-9660BC2FA080}" type="slidenum">
              <a:rPr lang="en-US" smtClean="0"/>
              <a:t>16</a:t>
            </a:fld>
            <a:endParaRPr lang="en-US"/>
          </a:p>
        </p:txBody>
      </p:sp>
      <p:pic>
        <p:nvPicPr>
          <p:cNvPr id="8" name="Picture 7" descr="A diagram of data boot camp&#10;&#10;Description automatically generated">
            <a:extLst>
              <a:ext uri="{FF2B5EF4-FFF2-40B4-BE49-F238E27FC236}">
                <a16:creationId xmlns:a16="http://schemas.microsoft.com/office/drawing/2014/main" id="{33B41DC6-A0E6-52C5-C89E-594A56309237}"/>
              </a:ext>
            </a:extLst>
          </p:cNvPr>
          <p:cNvPicPr>
            <a:picLocks noChangeAspect="1"/>
          </p:cNvPicPr>
          <p:nvPr/>
        </p:nvPicPr>
        <p:blipFill rotWithShape="1">
          <a:blip r:embed="rId3"/>
          <a:srcRect b="9889"/>
          <a:stretch/>
        </p:blipFill>
        <p:spPr>
          <a:xfrm>
            <a:off x="1148316" y="0"/>
            <a:ext cx="10249786" cy="6853085"/>
          </a:xfrm>
          <a:prstGeom prst="rect">
            <a:avLst/>
          </a:prstGeom>
        </p:spPr>
      </p:pic>
    </p:spTree>
    <p:extLst>
      <p:ext uri="{BB962C8B-B14F-4D97-AF65-F5344CB8AC3E}">
        <p14:creationId xmlns:p14="http://schemas.microsoft.com/office/powerpoint/2010/main" val="3801941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BA5F3B-C389-45FC-A747-E0590CD7E680}"/>
              </a:ext>
            </a:extLst>
          </p:cNvPr>
          <p:cNvSpPr>
            <a:spLocks noGrp="1"/>
          </p:cNvSpPr>
          <p:nvPr>
            <p:ph type="sldNum" sz="quarter" idx="12"/>
          </p:nvPr>
        </p:nvSpPr>
        <p:spPr/>
        <p:txBody>
          <a:bodyPr/>
          <a:lstStyle/>
          <a:p>
            <a:fld id="{E3B2F2B5-58A3-9F4F-83E2-9660BC2FA080}" type="slidenum">
              <a:rPr lang="en-US" smtClean="0"/>
              <a:t>17</a:t>
            </a:fld>
            <a:endParaRPr lang="en-US"/>
          </a:p>
        </p:txBody>
      </p:sp>
      <p:sp>
        <p:nvSpPr>
          <p:cNvPr id="4" name="Title 3">
            <a:extLst>
              <a:ext uri="{FF2B5EF4-FFF2-40B4-BE49-F238E27FC236}">
                <a16:creationId xmlns:a16="http://schemas.microsoft.com/office/drawing/2014/main" id="{80F36955-4FDA-44BF-BB7E-5D7EF559B9B3}"/>
              </a:ext>
            </a:extLst>
          </p:cNvPr>
          <p:cNvSpPr>
            <a:spLocks noGrp="1"/>
          </p:cNvSpPr>
          <p:nvPr>
            <p:ph type="title"/>
          </p:nvPr>
        </p:nvSpPr>
        <p:spPr>
          <a:xfrm>
            <a:off x="195944" y="348343"/>
            <a:ext cx="10972800" cy="533400"/>
          </a:xfrm>
        </p:spPr>
        <p:txBody>
          <a:bodyPr>
            <a:noAutofit/>
          </a:bodyPr>
          <a:lstStyle/>
          <a:p>
            <a:r>
              <a:rPr lang="en-US" sz="3600" b="1" dirty="0"/>
              <a:t>Data Bootcamp Sequence</a:t>
            </a:r>
          </a:p>
        </p:txBody>
      </p:sp>
      <p:graphicFrame>
        <p:nvGraphicFramePr>
          <p:cNvPr id="5" name="Table 4">
            <a:extLst>
              <a:ext uri="{FF2B5EF4-FFF2-40B4-BE49-F238E27FC236}">
                <a16:creationId xmlns:a16="http://schemas.microsoft.com/office/drawing/2014/main" id="{05D0C23A-FD60-6CC0-B298-FDEF2C6F8264}"/>
              </a:ext>
            </a:extLst>
          </p:cNvPr>
          <p:cNvGraphicFramePr>
            <a:graphicFrameLocks noGrp="1"/>
          </p:cNvGraphicFramePr>
          <p:nvPr/>
        </p:nvGraphicFramePr>
        <p:xfrm>
          <a:off x="195944" y="1082167"/>
          <a:ext cx="11800111" cy="5394833"/>
        </p:xfrm>
        <a:graphic>
          <a:graphicData uri="http://schemas.openxmlformats.org/drawingml/2006/table">
            <a:tbl>
              <a:tblPr firstRow="1" bandRow="1">
                <a:tableStyleId>{5C22544A-7EE6-4342-B048-85BDC9FD1C3A}</a:tableStyleId>
              </a:tblPr>
              <a:tblGrid>
                <a:gridCol w="1129803">
                  <a:extLst>
                    <a:ext uri="{9D8B030D-6E8A-4147-A177-3AD203B41FA5}">
                      <a16:colId xmlns:a16="http://schemas.microsoft.com/office/drawing/2014/main" val="678129922"/>
                    </a:ext>
                  </a:extLst>
                </a:gridCol>
                <a:gridCol w="2440238">
                  <a:extLst>
                    <a:ext uri="{9D8B030D-6E8A-4147-A177-3AD203B41FA5}">
                      <a16:colId xmlns:a16="http://schemas.microsoft.com/office/drawing/2014/main" val="3023622627"/>
                    </a:ext>
                  </a:extLst>
                </a:gridCol>
                <a:gridCol w="2237250">
                  <a:extLst>
                    <a:ext uri="{9D8B030D-6E8A-4147-A177-3AD203B41FA5}">
                      <a16:colId xmlns:a16="http://schemas.microsoft.com/office/drawing/2014/main" val="4026488177"/>
                    </a:ext>
                  </a:extLst>
                </a:gridCol>
                <a:gridCol w="2042568">
                  <a:extLst>
                    <a:ext uri="{9D8B030D-6E8A-4147-A177-3AD203B41FA5}">
                      <a16:colId xmlns:a16="http://schemas.microsoft.com/office/drawing/2014/main" val="77125795"/>
                    </a:ext>
                  </a:extLst>
                </a:gridCol>
                <a:gridCol w="1975126">
                  <a:extLst>
                    <a:ext uri="{9D8B030D-6E8A-4147-A177-3AD203B41FA5}">
                      <a16:colId xmlns:a16="http://schemas.microsoft.com/office/drawing/2014/main" val="2746351912"/>
                    </a:ext>
                  </a:extLst>
                </a:gridCol>
                <a:gridCol w="1975126">
                  <a:extLst>
                    <a:ext uri="{9D8B030D-6E8A-4147-A177-3AD203B41FA5}">
                      <a16:colId xmlns:a16="http://schemas.microsoft.com/office/drawing/2014/main" val="2349233635"/>
                    </a:ext>
                  </a:extLst>
                </a:gridCol>
              </a:tblGrid>
              <a:tr h="822833">
                <a:tc>
                  <a:txBody>
                    <a:bodyPr/>
                    <a:lstStyle/>
                    <a:p>
                      <a:pPr lvl="0">
                        <a:buNone/>
                      </a:pPr>
                      <a:endParaRPr lang="en-US" sz="1900" dirty="0">
                        <a:effectLst/>
                        <a:latin typeface="+mn-lt"/>
                      </a:endParaRPr>
                    </a:p>
                  </a:txBody>
                  <a:tcPr/>
                </a:tc>
                <a:tc>
                  <a:txBody>
                    <a:bodyPr/>
                    <a:lstStyle/>
                    <a:p>
                      <a:pPr fontAlgn="t"/>
                      <a:r>
                        <a:rPr lang="en-US" sz="1900" dirty="0">
                          <a:effectLst/>
                          <a:latin typeface="+mn-lt"/>
                        </a:rPr>
                        <a:t>Session 1:  </a:t>
                      </a:r>
                      <a:endParaRPr lang="en-US" sz="1900" dirty="0">
                        <a:latin typeface="+mn-lt"/>
                      </a:endParaRPr>
                    </a:p>
                    <a:p>
                      <a:pPr lvl="0">
                        <a:buNone/>
                      </a:pPr>
                      <a:r>
                        <a:rPr lang="en-US" sz="1900" dirty="0">
                          <a:effectLst/>
                          <a:latin typeface="+mn-lt"/>
                        </a:rPr>
                        <a:t>Segmentation</a:t>
                      </a:r>
                    </a:p>
                  </a:txBody>
                  <a:tcPr/>
                </a:tc>
                <a:tc>
                  <a:txBody>
                    <a:bodyPr/>
                    <a:lstStyle/>
                    <a:p>
                      <a:pPr algn="l" fontAlgn="t"/>
                      <a:r>
                        <a:rPr lang="en-US" sz="1900" dirty="0">
                          <a:effectLst/>
                          <a:latin typeface="+mn-lt"/>
                        </a:rPr>
                        <a:t>Session 2:  </a:t>
                      </a:r>
                    </a:p>
                    <a:p>
                      <a:pPr rtl="0" fontAlgn="base"/>
                      <a:r>
                        <a:rPr lang="en-US" sz="1900" dirty="0">
                          <a:effectLst/>
                          <a:latin typeface="+mn-lt"/>
                        </a:rPr>
                        <a:t>Query</a:t>
                      </a:r>
                    </a:p>
                  </a:txBody>
                  <a:tcPr/>
                </a:tc>
                <a:tc>
                  <a:txBody>
                    <a:bodyPr/>
                    <a:lstStyle/>
                    <a:p>
                      <a:pPr algn="l" fontAlgn="t"/>
                      <a:r>
                        <a:rPr lang="en-US" sz="1900" dirty="0">
                          <a:effectLst/>
                          <a:latin typeface="+mn-lt"/>
                        </a:rPr>
                        <a:t>Session 3: </a:t>
                      </a:r>
                      <a:endParaRPr lang="en-US" sz="1900" dirty="0">
                        <a:latin typeface="+mn-lt"/>
                      </a:endParaRPr>
                    </a:p>
                    <a:p>
                      <a:pPr lvl="0" algn="l">
                        <a:buNone/>
                      </a:pPr>
                      <a:r>
                        <a:rPr lang="en-US" sz="1900" dirty="0">
                          <a:effectLst/>
                          <a:latin typeface="+mn-lt"/>
                        </a:rPr>
                        <a:t>Visualization</a:t>
                      </a:r>
                    </a:p>
                  </a:txBody>
                  <a:tcPr/>
                </a:tc>
                <a:tc>
                  <a:txBody>
                    <a:bodyPr/>
                    <a:lstStyle/>
                    <a:p>
                      <a:pPr algn="l" fontAlgn="t"/>
                      <a:r>
                        <a:rPr lang="en-US" sz="1900" dirty="0">
                          <a:effectLst/>
                          <a:latin typeface="+mn-lt"/>
                        </a:rPr>
                        <a:t>Session 4: Comms &amp; Pub</a:t>
                      </a:r>
                    </a:p>
                  </a:txBody>
                  <a:tcPr/>
                </a:tc>
                <a:tc>
                  <a:txBody>
                    <a:bodyPr/>
                    <a:lstStyle/>
                    <a:p>
                      <a:pPr algn="l" fontAlgn="t"/>
                      <a:r>
                        <a:rPr lang="en-US" sz="1900" dirty="0">
                          <a:effectLst/>
                          <a:latin typeface="+mn-lt"/>
                        </a:rPr>
                        <a:t>Session 5: Analysis</a:t>
                      </a:r>
                    </a:p>
                  </a:txBody>
                  <a:tcPr/>
                </a:tc>
                <a:extLst>
                  <a:ext uri="{0D108BD9-81ED-4DB2-BD59-A6C34878D82A}">
                    <a16:rowId xmlns:a16="http://schemas.microsoft.com/office/drawing/2014/main" val="3183806131"/>
                  </a:ext>
                </a:extLst>
              </a:tr>
              <a:tr h="1404326">
                <a:tc>
                  <a:txBody>
                    <a:bodyPr/>
                    <a:lstStyle/>
                    <a:p>
                      <a:pPr lvl="0">
                        <a:buNone/>
                      </a:pPr>
                      <a:r>
                        <a:rPr lang="en-US" sz="1900" b="1" dirty="0">
                          <a:solidFill>
                            <a:srgbClr val="191B1B"/>
                          </a:solidFill>
                          <a:effectLst/>
                          <a:latin typeface="+mn-lt"/>
                        </a:rPr>
                        <a:t>Agenda</a:t>
                      </a:r>
                    </a:p>
                  </a:txBody>
                  <a:tcPr/>
                </a:tc>
                <a:tc>
                  <a:txBody>
                    <a:bodyPr/>
                    <a:lstStyle/>
                    <a:p>
                      <a:pPr lvl="0">
                        <a:buNone/>
                      </a:pPr>
                      <a:r>
                        <a:rPr lang="en-US" sz="1800" b="0" i="0" u="none" strike="noStrike" noProof="0" dirty="0">
                          <a:solidFill>
                            <a:schemeClr val="bg2"/>
                          </a:solidFill>
                          <a:effectLst/>
                          <a:latin typeface="+mn-lt"/>
                        </a:rPr>
                        <a:t>Present Dashboards. </a:t>
                      </a:r>
                    </a:p>
                    <a:p>
                      <a:pPr lvl="0">
                        <a:buNone/>
                      </a:pPr>
                      <a:r>
                        <a:rPr lang="en-US" sz="1800" b="0" i="0" u="none" strike="noStrike" noProof="0" dirty="0">
                          <a:solidFill>
                            <a:schemeClr val="bg2"/>
                          </a:solidFill>
                          <a:effectLst/>
                          <a:latin typeface="+mn-lt"/>
                        </a:rPr>
                        <a:t>Define digital customers with </a:t>
                      </a:r>
                      <a:r>
                        <a:rPr lang="en-US" sz="1800" dirty="0">
                          <a:solidFill>
                            <a:schemeClr val="bg2"/>
                          </a:solidFill>
                          <a:effectLst/>
                          <a:latin typeface="+mn-lt"/>
                        </a:rPr>
                        <a:t>available data. </a:t>
                      </a:r>
                      <a:endParaRPr lang="en-US" sz="1800" dirty="0">
                        <a:solidFill>
                          <a:schemeClr val="bg2"/>
                        </a:solidFill>
                        <a:latin typeface="+mn-lt"/>
                      </a:endParaRPr>
                    </a:p>
                  </a:txBody>
                  <a:tcPr/>
                </a:tc>
                <a:tc>
                  <a:txBody>
                    <a:bodyPr/>
                    <a:lstStyle/>
                    <a:p>
                      <a:pPr lvl="0" rtl="0">
                        <a:buNone/>
                      </a:pPr>
                      <a:r>
                        <a:rPr lang="en-US" sz="1800" dirty="0">
                          <a:solidFill>
                            <a:schemeClr val="bg2"/>
                          </a:solidFill>
                          <a:effectLst/>
                          <a:latin typeface="+mn-lt"/>
                        </a:rPr>
                        <a:t>Using the segmentation logic produced in session 1, walk-through query preparation for 5 dashboards. </a:t>
                      </a:r>
                      <a:endParaRPr lang="en-US" sz="1800" dirty="0">
                        <a:solidFill>
                          <a:schemeClr val="bg2"/>
                        </a:solidFill>
                        <a:latin typeface="+mn-lt"/>
                      </a:endParaRPr>
                    </a:p>
                  </a:txBody>
                  <a:tcPr/>
                </a:tc>
                <a:tc>
                  <a:txBody>
                    <a:bodyPr/>
                    <a:lstStyle/>
                    <a:p>
                      <a:pPr lvl="0" rtl="0">
                        <a:buNone/>
                      </a:pPr>
                      <a:r>
                        <a:rPr lang="en-US" sz="1800" dirty="0">
                          <a:solidFill>
                            <a:schemeClr val="bg2"/>
                          </a:solidFill>
                          <a:effectLst/>
                          <a:latin typeface="+mn-lt"/>
                        </a:rPr>
                        <a:t>Prepare visualizations using charts and graphs. </a:t>
                      </a:r>
                      <a:endParaRPr lang="en-US" sz="1800" dirty="0">
                        <a:solidFill>
                          <a:schemeClr val="bg2"/>
                        </a:solidFill>
                        <a:latin typeface="+mn-lt"/>
                      </a:endParaRPr>
                    </a:p>
                  </a:txBody>
                  <a:tcPr/>
                </a:tc>
                <a:tc>
                  <a:txBody>
                    <a:bodyPr/>
                    <a:lstStyle/>
                    <a:p>
                      <a:pPr lvl="0" rtl="0">
                        <a:buNone/>
                      </a:pPr>
                      <a:r>
                        <a:rPr lang="en-US" sz="1800" dirty="0">
                          <a:solidFill>
                            <a:schemeClr val="bg2"/>
                          </a:solidFill>
                          <a:effectLst/>
                          <a:latin typeface="+mn-lt"/>
                        </a:rPr>
                        <a:t>Prepare to get feedback on dashboards from the business teams and senior management. </a:t>
                      </a:r>
                      <a:endParaRPr lang="en-US" sz="1800" dirty="0">
                        <a:solidFill>
                          <a:schemeClr val="bg2"/>
                        </a:solidFill>
                        <a:latin typeface="+mn-lt"/>
                      </a:endParaRPr>
                    </a:p>
                  </a:txBody>
                  <a:tcPr/>
                </a:tc>
                <a:tc>
                  <a:txBody>
                    <a:bodyPr/>
                    <a:lstStyle/>
                    <a:p>
                      <a:pPr lvl="0" rtl="0">
                        <a:buNone/>
                      </a:pPr>
                      <a:r>
                        <a:rPr lang="en-US" sz="1800" b="0" i="0" u="none" strike="noStrike" cap="none" dirty="0">
                          <a:solidFill>
                            <a:schemeClr val="bg2"/>
                          </a:solidFill>
                          <a:effectLst/>
                          <a:latin typeface="+mn-lt"/>
                          <a:ea typeface="+mn-ea"/>
                          <a:cs typeface="+mn-cs"/>
                          <a:sym typeface="Arial"/>
                        </a:rPr>
                        <a:t>Analyze dashboards; Collect feedback from the Data Bootcamp.</a:t>
                      </a:r>
                      <a:endParaRPr lang="en-US" sz="1800" dirty="0">
                        <a:solidFill>
                          <a:schemeClr val="bg2"/>
                        </a:solidFill>
                        <a:latin typeface="+mn-lt"/>
                      </a:endParaRPr>
                    </a:p>
                  </a:txBody>
                  <a:tcPr/>
                </a:tc>
                <a:extLst>
                  <a:ext uri="{0D108BD9-81ED-4DB2-BD59-A6C34878D82A}">
                    <a16:rowId xmlns:a16="http://schemas.microsoft.com/office/drawing/2014/main" val="246461470"/>
                  </a:ext>
                </a:extLst>
              </a:tr>
              <a:tr h="2133961">
                <a:tc>
                  <a:txBody>
                    <a:bodyPr/>
                    <a:lstStyle/>
                    <a:p>
                      <a:pPr lvl="0">
                        <a:buNone/>
                      </a:pPr>
                      <a:r>
                        <a:rPr lang="en-US" sz="1900" b="1" i="0" u="none" strike="noStrike" noProof="0" dirty="0">
                          <a:solidFill>
                            <a:srgbClr val="191B1B"/>
                          </a:solidFill>
                          <a:effectLst/>
                          <a:latin typeface="+mn-lt"/>
                        </a:rPr>
                        <a:t>Output</a:t>
                      </a:r>
                    </a:p>
                  </a:txBody>
                  <a:tcPr/>
                </a:tc>
                <a:tc>
                  <a:txBody>
                    <a:bodyPr/>
                    <a:lstStyle/>
                    <a:p>
                      <a:pPr lvl="0">
                        <a:buNone/>
                      </a:pPr>
                      <a:r>
                        <a:rPr lang="en-US" sz="1800" b="0" i="0" u="none" strike="noStrike" noProof="0" dirty="0">
                          <a:solidFill>
                            <a:schemeClr val="bg2"/>
                          </a:solidFill>
                          <a:effectLst/>
                          <a:latin typeface="+mn-lt"/>
                        </a:rPr>
                        <a:t>1/ Produce the definition of digital customers</a:t>
                      </a:r>
                    </a:p>
                    <a:p>
                      <a:pPr lvl="0">
                        <a:buNone/>
                      </a:pPr>
                      <a:r>
                        <a:rPr lang="en-US" sz="1800" b="0" i="0" u="none" strike="noStrike" noProof="0" dirty="0">
                          <a:solidFill>
                            <a:schemeClr val="bg2"/>
                          </a:solidFill>
                          <a:effectLst/>
                          <a:latin typeface="+mn-lt"/>
                        </a:rPr>
                        <a:t>2/ Prepare query that separates digital vs traditional customers</a:t>
                      </a:r>
                    </a:p>
                    <a:p>
                      <a:pPr lvl="0">
                        <a:buNone/>
                      </a:pPr>
                      <a:r>
                        <a:rPr lang="en-US" sz="1800" b="0" i="0" u="none" strike="noStrike" noProof="0" dirty="0">
                          <a:solidFill>
                            <a:schemeClr val="bg2"/>
                          </a:solidFill>
                          <a:effectLst/>
                          <a:latin typeface="+mn-lt"/>
                        </a:rPr>
                        <a:t>3/ Put output in temporary table/ excel extract</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Produce output table for each dashboard will be produced</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Produce final draft dashboards</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1/ Get confirmation from key stakeholders that visualization is directionally accurate</a:t>
                      </a:r>
                    </a:p>
                    <a:p>
                      <a:pPr lvl="0">
                        <a:buNone/>
                      </a:pPr>
                      <a:r>
                        <a:rPr lang="en-US" sz="1800" b="0" i="0" u="none" strike="noStrike" noProof="0" dirty="0">
                          <a:solidFill>
                            <a:schemeClr val="bg2"/>
                          </a:solidFill>
                          <a:effectLst/>
                          <a:latin typeface="+mn-lt"/>
                        </a:rPr>
                        <a:t>2/ Finalize dashboards</a:t>
                      </a:r>
                      <a:endParaRPr lang="en-US" sz="1800" dirty="0">
                        <a:solidFill>
                          <a:schemeClr val="bg2"/>
                        </a:solidFill>
                        <a:latin typeface="+mn-lt"/>
                      </a:endParaRPr>
                    </a:p>
                  </a:txBody>
                  <a:tcPr/>
                </a:tc>
                <a:tc>
                  <a:txBody>
                    <a:bodyPr/>
                    <a:lstStyle/>
                    <a:p>
                      <a:pPr lvl="0">
                        <a:buNone/>
                      </a:pPr>
                      <a:r>
                        <a:rPr lang="en-US" sz="1800" dirty="0">
                          <a:solidFill>
                            <a:schemeClr val="bg2"/>
                          </a:solidFill>
                          <a:latin typeface="+mn-lt"/>
                        </a:rPr>
                        <a:t>NA</a:t>
                      </a:r>
                    </a:p>
                  </a:txBody>
                  <a:tcPr/>
                </a:tc>
                <a:extLst>
                  <a:ext uri="{0D108BD9-81ED-4DB2-BD59-A6C34878D82A}">
                    <a16:rowId xmlns:a16="http://schemas.microsoft.com/office/drawing/2014/main" val="2324768795"/>
                  </a:ext>
                </a:extLst>
              </a:tr>
            </a:tbl>
          </a:graphicData>
        </a:graphic>
      </p:graphicFrame>
    </p:spTree>
    <p:extLst>
      <p:ext uri="{BB962C8B-B14F-4D97-AF65-F5344CB8AC3E}">
        <p14:creationId xmlns:p14="http://schemas.microsoft.com/office/powerpoint/2010/main" val="2440113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F868E-E3BC-A72B-1EB2-CEE96C17707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44EFDEC-C7C7-B1A9-8A59-9479D66BEC68}"/>
              </a:ext>
            </a:extLst>
          </p:cNvPr>
          <p:cNvSpPr>
            <a:spLocks noGrp="1"/>
          </p:cNvSpPr>
          <p:nvPr>
            <p:ph type="sldNum" sz="quarter" idx="12"/>
          </p:nvPr>
        </p:nvSpPr>
        <p:spPr/>
        <p:txBody>
          <a:bodyPr/>
          <a:lstStyle/>
          <a:p>
            <a:fld id="{E3B2F2B5-58A3-9F4F-83E2-9660BC2FA080}" type="slidenum">
              <a:rPr lang="en-US" smtClean="0"/>
              <a:t>18</a:t>
            </a:fld>
            <a:endParaRPr lang="en-US"/>
          </a:p>
        </p:txBody>
      </p:sp>
      <p:sp>
        <p:nvSpPr>
          <p:cNvPr id="4" name="Title 3">
            <a:extLst>
              <a:ext uri="{FF2B5EF4-FFF2-40B4-BE49-F238E27FC236}">
                <a16:creationId xmlns:a16="http://schemas.microsoft.com/office/drawing/2014/main" id="{9219A6DB-B16D-2F2D-73DF-CE37738800CD}"/>
              </a:ext>
            </a:extLst>
          </p:cNvPr>
          <p:cNvSpPr>
            <a:spLocks noGrp="1"/>
          </p:cNvSpPr>
          <p:nvPr>
            <p:ph type="title"/>
          </p:nvPr>
        </p:nvSpPr>
        <p:spPr/>
        <p:txBody>
          <a:bodyPr>
            <a:noAutofit/>
          </a:bodyPr>
          <a:lstStyle/>
          <a:p>
            <a:r>
              <a:rPr lang="en-US" sz="3600" b="1" dirty="0"/>
              <a:t>Target Audience</a:t>
            </a:r>
          </a:p>
        </p:txBody>
      </p:sp>
      <p:graphicFrame>
        <p:nvGraphicFramePr>
          <p:cNvPr id="5" name="Table 4">
            <a:extLst>
              <a:ext uri="{FF2B5EF4-FFF2-40B4-BE49-F238E27FC236}">
                <a16:creationId xmlns:a16="http://schemas.microsoft.com/office/drawing/2014/main" id="{D813B3BF-A5F8-C1E9-9C59-6A4218D22019}"/>
              </a:ext>
            </a:extLst>
          </p:cNvPr>
          <p:cNvGraphicFramePr>
            <a:graphicFrameLocks noGrp="1"/>
          </p:cNvGraphicFramePr>
          <p:nvPr/>
        </p:nvGraphicFramePr>
        <p:xfrm>
          <a:off x="609600" y="1481200"/>
          <a:ext cx="11294534" cy="3259560"/>
        </p:xfrm>
        <a:graphic>
          <a:graphicData uri="http://schemas.openxmlformats.org/drawingml/2006/table">
            <a:tbl>
              <a:tblPr firstRow="1" bandRow="1">
                <a:tableStyleId>{5C22544A-7EE6-4342-B048-85BDC9FD1C3A}</a:tableStyleId>
              </a:tblPr>
              <a:tblGrid>
                <a:gridCol w="1563576">
                  <a:extLst>
                    <a:ext uri="{9D8B030D-6E8A-4147-A177-3AD203B41FA5}">
                      <a16:colId xmlns:a16="http://schemas.microsoft.com/office/drawing/2014/main" val="678129922"/>
                    </a:ext>
                  </a:extLst>
                </a:gridCol>
                <a:gridCol w="2115425">
                  <a:extLst>
                    <a:ext uri="{9D8B030D-6E8A-4147-A177-3AD203B41FA5}">
                      <a16:colId xmlns:a16="http://schemas.microsoft.com/office/drawing/2014/main" val="3023622627"/>
                    </a:ext>
                  </a:extLst>
                </a:gridCol>
                <a:gridCol w="1710736">
                  <a:extLst>
                    <a:ext uri="{9D8B030D-6E8A-4147-A177-3AD203B41FA5}">
                      <a16:colId xmlns:a16="http://schemas.microsoft.com/office/drawing/2014/main" val="4026488177"/>
                    </a:ext>
                  </a:extLst>
                </a:gridCol>
                <a:gridCol w="2023451">
                  <a:extLst>
                    <a:ext uri="{9D8B030D-6E8A-4147-A177-3AD203B41FA5}">
                      <a16:colId xmlns:a16="http://schemas.microsoft.com/office/drawing/2014/main" val="77125795"/>
                    </a:ext>
                  </a:extLst>
                </a:gridCol>
                <a:gridCol w="2160324">
                  <a:extLst>
                    <a:ext uri="{9D8B030D-6E8A-4147-A177-3AD203B41FA5}">
                      <a16:colId xmlns:a16="http://schemas.microsoft.com/office/drawing/2014/main" val="2746351912"/>
                    </a:ext>
                  </a:extLst>
                </a:gridCol>
                <a:gridCol w="1721022">
                  <a:extLst>
                    <a:ext uri="{9D8B030D-6E8A-4147-A177-3AD203B41FA5}">
                      <a16:colId xmlns:a16="http://schemas.microsoft.com/office/drawing/2014/main" val="2349233635"/>
                    </a:ext>
                  </a:extLst>
                </a:gridCol>
              </a:tblGrid>
              <a:tr h="540399">
                <a:tc>
                  <a:txBody>
                    <a:bodyPr/>
                    <a:lstStyle/>
                    <a:p>
                      <a:pPr lvl="0">
                        <a:buNone/>
                      </a:pPr>
                      <a:endParaRPr lang="en-US" sz="2000" dirty="0">
                        <a:effectLst/>
                        <a:latin typeface="+mn-lt"/>
                      </a:endParaRPr>
                    </a:p>
                  </a:txBody>
                  <a:tcPr/>
                </a:tc>
                <a:tc>
                  <a:txBody>
                    <a:bodyPr/>
                    <a:lstStyle/>
                    <a:p>
                      <a:pPr fontAlgn="t"/>
                      <a:r>
                        <a:rPr lang="en-US" sz="2000" dirty="0">
                          <a:effectLst/>
                          <a:latin typeface="+mn-lt"/>
                        </a:rPr>
                        <a:t>Session 1:  </a:t>
                      </a:r>
                      <a:endParaRPr lang="en-US" sz="2000" dirty="0">
                        <a:latin typeface="+mn-lt"/>
                      </a:endParaRPr>
                    </a:p>
                    <a:p>
                      <a:pPr lvl="0">
                        <a:buNone/>
                      </a:pPr>
                      <a:r>
                        <a:rPr lang="en-US" sz="2000" dirty="0">
                          <a:effectLst/>
                          <a:latin typeface="+mn-lt"/>
                        </a:rPr>
                        <a:t>Segmentation</a:t>
                      </a:r>
                    </a:p>
                  </a:txBody>
                  <a:tcPr/>
                </a:tc>
                <a:tc>
                  <a:txBody>
                    <a:bodyPr/>
                    <a:lstStyle/>
                    <a:p>
                      <a:pPr algn="l" fontAlgn="t"/>
                      <a:r>
                        <a:rPr lang="en-US" sz="2000" dirty="0">
                          <a:effectLst/>
                          <a:latin typeface="+mn-lt"/>
                        </a:rPr>
                        <a:t>Session 2:  </a:t>
                      </a:r>
                    </a:p>
                    <a:p>
                      <a:pPr rtl="0" fontAlgn="base"/>
                      <a:r>
                        <a:rPr lang="en-US" sz="2000" dirty="0">
                          <a:effectLst/>
                          <a:latin typeface="+mn-lt"/>
                        </a:rPr>
                        <a:t>Query</a:t>
                      </a:r>
                    </a:p>
                  </a:txBody>
                  <a:tcPr/>
                </a:tc>
                <a:tc>
                  <a:txBody>
                    <a:bodyPr/>
                    <a:lstStyle/>
                    <a:p>
                      <a:pPr algn="l" fontAlgn="t"/>
                      <a:r>
                        <a:rPr lang="en-US" sz="2000" dirty="0">
                          <a:effectLst/>
                          <a:latin typeface="+mn-lt"/>
                        </a:rPr>
                        <a:t>Session 3: </a:t>
                      </a:r>
                      <a:endParaRPr lang="en-US" sz="2000" dirty="0">
                        <a:latin typeface="+mn-lt"/>
                      </a:endParaRPr>
                    </a:p>
                    <a:p>
                      <a:pPr lvl="0" algn="l">
                        <a:buNone/>
                      </a:pPr>
                      <a:r>
                        <a:rPr lang="en-US" sz="2000" dirty="0">
                          <a:effectLst/>
                          <a:latin typeface="+mn-lt"/>
                        </a:rPr>
                        <a:t>Visualization</a:t>
                      </a:r>
                    </a:p>
                  </a:txBody>
                  <a:tcPr/>
                </a:tc>
                <a:tc>
                  <a:txBody>
                    <a:bodyPr/>
                    <a:lstStyle/>
                    <a:p>
                      <a:pPr algn="l" fontAlgn="t"/>
                      <a:r>
                        <a:rPr lang="en-US" sz="2000" dirty="0">
                          <a:effectLst/>
                          <a:latin typeface="+mn-lt"/>
                        </a:rPr>
                        <a:t>Session 4: Comms &amp; Pub</a:t>
                      </a:r>
                    </a:p>
                  </a:txBody>
                  <a:tcPr/>
                </a:tc>
                <a:tc>
                  <a:txBody>
                    <a:bodyPr/>
                    <a:lstStyle/>
                    <a:p>
                      <a:pPr algn="l" fontAlgn="t"/>
                      <a:r>
                        <a:rPr lang="en-US" sz="2000" dirty="0">
                          <a:effectLst/>
                          <a:latin typeface="+mn-lt"/>
                        </a:rPr>
                        <a:t>Session 5: Analysis</a:t>
                      </a:r>
                    </a:p>
                  </a:txBody>
                  <a:tcPr/>
                </a:tc>
                <a:extLst>
                  <a:ext uri="{0D108BD9-81ED-4DB2-BD59-A6C34878D82A}">
                    <a16:rowId xmlns:a16="http://schemas.microsoft.com/office/drawing/2014/main" val="3183806131"/>
                  </a:ext>
                </a:extLst>
              </a:tr>
              <a:tr h="1229187">
                <a:tc>
                  <a:txBody>
                    <a:bodyPr/>
                    <a:lstStyle/>
                    <a:p>
                      <a:pPr lvl="0">
                        <a:buNone/>
                      </a:pPr>
                      <a:r>
                        <a:rPr lang="en-US" sz="1900" b="1" dirty="0">
                          <a:solidFill>
                            <a:srgbClr val="191B1B"/>
                          </a:solidFill>
                          <a:effectLst/>
                          <a:latin typeface="+mn-lt"/>
                        </a:rPr>
                        <a:t>Primary audience</a:t>
                      </a:r>
                    </a:p>
                  </a:txBody>
                  <a:tcPr/>
                </a:tc>
                <a:tc>
                  <a:txBody>
                    <a:bodyPr/>
                    <a:lstStyle/>
                    <a:p>
                      <a:pPr lvl="0">
                        <a:buNone/>
                      </a:pPr>
                      <a:r>
                        <a:rPr lang="en-US" sz="1800" b="0" i="0" u="none" strike="noStrike" noProof="0" dirty="0">
                          <a:solidFill>
                            <a:schemeClr val="bg2"/>
                          </a:solidFill>
                          <a:effectLst/>
                          <a:latin typeface="+mn-lt"/>
                        </a:rPr>
                        <a:t>Data team</a:t>
                      </a:r>
                      <a:endParaRPr lang="en-US" sz="1800" dirty="0">
                        <a:solidFill>
                          <a:schemeClr val="bg2"/>
                        </a:solidFill>
                        <a:latin typeface="+mn-lt"/>
                      </a:endParaRPr>
                    </a:p>
                  </a:txBody>
                  <a:tcPr/>
                </a:tc>
                <a:tc>
                  <a:txBody>
                    <a:bodyPr/>
                    <a:lstStyle/>
                    <a:p>
                      <a:pPr lvl="0" rtl="0">
                        <a:buNone/>
                      </a:pPr>
                      <a:r>
                        <a:rPr lang="en-US" sz="1800" dirty="0">
                          <a:solidFill>
                            <a:schemeClr val="bg2"/>
                          </a:solidFill>
                          <a:effectLst/>
                          <a:latin typeface="+mn-lt"/>
                        </a:rPr>
                        <a:t>Data team</a:t>
                      </a:r>
                      <a:endParaRPr lang="en-US" sz="1800" dirty="0">
                        <a:solidFill>
                          <a:schemeClr val="bg2"/>
                        </a:solidFill>
                        <a:latin typeface="+mn-lt"/>
                      </a:endParaRPr>
                    </a:p>
                  </a:txBody>
                  <a:tcPr/>
                </a:tc>
                <a:tc>
                  <a:txBody>
                    <a:bodyPr/>
                    <a:lstStyle/>
                    <a:p>
                      <a:pPr lvl="0" rtl="0">
                        <a:buNone/>
                      </a:pPr>
                      <a:r>
                        <a:rPr lang="en-US" sz="1800" dirty="0">
                          <a:solidFill>
                            <a:schemeClr val="bg2"/>
                          </a:solidFill>
                          <a:effectLst/>
                          <a:latin typeface="+mn-lt"/>
                        </a:rPr>
                        <a:t>Data team</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Business team</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Business team</a:t>
                      </a:r>
                    </a:p>
                    <a:p>
                      <a:pPr lvl="0">
                        <a:buNone/>
                      </a:pPr>
                      <a:r>
                        <a:rPr lang="en-US" sz="1800" b="0" i="0" u="none" strike="noStrike" noProof="0" dirty="0">
                          <a:solidFill>
                            <a:schemeClr val="bg2"/>
                          </a:solidFill>
                          <a:effectLst/>
                          <a:latin typeface="+mn-lt"/>
                        </a:rPr>
                        <a:t>Management and Board</a:t>
                      </a:r>
                      <a:endParaRPr lang="en-US" sz="1800" dirty="0">
                        <a:solidFill>
                          <a:schemeClr val="bg2"/>
                        </a:solidFill>
                        <a:latin typeface="+mn-lt"/>
                      </a:endParaRPr>
                    </a:p>
                  </a:txBody>
                  <a:tcPr/>
                </a:tc>
                <a:extLst>
                  <a:ext uri="{0D108BD9-81ED-4DB2-BD59-A6C34878D82A}">
                    <a16:rowId xmlns:a16="http://schemas.microsoft.com/office/drawing/2014/main" val="246461470"/>
                  </a:ext>
                </a:extLst>
              </a:tr>
              <a:tr h="1329333">
                <a:tc>
                  <a:txBody>
                    <a:bodyPr/>
                    <a:lstStyle/>
                    <a:p>
                      <a:pPr lvl="0">
                        <a:buNone/>
                      </a:pPr>
                      <a:r>
                        <a:rPr lang="en-US" sz="1900" b="1" i="0" u="none" strike="noStrike" noProof="0" dirty="0">
                          <a:solidFill>
                            <a:srgbClr val="191B1B"/>
                          </a:solidFill>
                          <a:effectLst/>
                          <a:latin typeface="+mn-lt"/>
                        </a:rPr>
                        <a:t>Secondary audience</a:t>
                      </a:r>
                    </a:p>
                  </a:txBody>
                  <a:tcPr/>
                </a:tc>
                <a:tc>
                  <a:txBody>
                    <a:bodyPr/>
                    <a:lstStyle/>
                    <a:p>
                      <a:pPr lvl="0">
                        <a:buNone/>
                      </a:pPr>
                      <a:r>
                        <a:rPr lang="en-US" sz="1800" b="0" i="0" u="none" strike="noStrike" noProof="0" dirty="0">
                          <a:solidFill>
                            <a:schemeClr val="bg2"/>
                          </a:solidFill>
                          <a:effectLst/>
                          <a:latin typeface="+mn-lt"/>
                        </a:rPr>
                        <a:t>Business team</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NA</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NA</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Data team</a:t>
                      </a:r>
                      <a:endParaRPr lang="en-US" sz="1800" dirty="0">
                        <a:solidFill>
                          <a:schemeClr val="bg2"/>
                        </a:solidFill>
                        <a:latin typeface="+mn-lt"/>
                      </a:endParaRPr>
                    </a:p>
                  </a:txBody>
                  <a:tcPr/>
                </a:tc>
                <a:tc>
                  <a:txBody>
                    <a:bodyPr/>
                    <a:lstStyle/>
                    <a:p>
                      <a:pPr lvl="0">
                        <a:buNone/>
                      </a:pPr>
                      <a:r>
                        <a:rPr lang="en-US" sz="1800" b="0" i="0" u="none" strike="noStrike" noProof="0" dirty="0">
                          <a:solidFill>
                            <a:schemeClr val="bg2"/>
                          </a:solidFill>
                          <a:effectLst/>
                          <a:latin typeface="+mn-lt"/>
                        </a:rPr>
                        <a:t>Data team</a:t>
                      </a:r>
                      <a:endParaRPr lang="en-US" sz="1800" dirty="0">
                        <a:solidFill>
                          <a:schemeClr val="bg2"/>
                        </a:solidFill>
                        <a:latin typeface="+mn-lt"/>
                      </a:endParaRPr>
                    </a:p>
                  </a:txBody>
                  <a:tcPr/>
                </a:tc>
                <a:extLst>
                  <a:ext uri="{0D108BD9-81ED-4DB2-BD59-A6C34878D82A}">
                    <a16:rowId xmlns:a16="http://schemas.microsoft.com/office/drawing/2014/main" val="2324768795"/>
                  </a:ext>
                </a:extLst>
              </a:tr>
            </a:tbl>
          </a:graphicData>
        </a:graphic>
      </p:graphicFrame>
    </p:spTree>
    <p:extLst>
      <p:ext uri="{BB962C8B-B14F-4D97-AF65-F5344CB8AC3E}">
        <p14:creationId xmlns:p14="http://schemas.microsoft.com/office/powerpoint/2010/main" val="3578057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a:extLst>
            <a:ext uri="{FF2B5EF4-FFF2-40B4-BE49-F238E27FC236}">
              <a16:creationId xmlns:a16="http://schemas.microsoft.com/office/drawing/2014/main" id="{5161CF8B-D4DB-C14C-0955-AFB15A453400}"/>
            </a:ext>
          </a:extLst>
        </p:cNvPr>
        <p:cNvGrpSpPr/>
        <p:nvPr/>
      </p:nvGrpSpPr>
      <p:grpSpPr>
        <a:xfrm>
          <a:off x="0" y="0"/>
          <a:ext cx="0" cy="0"/>
          <a:chOff x="0" y="0"/>
          <a:chExt cx="0" cy="0"/>
        </a:xfrm>
      </p:grpSpPr>
      <p:sp>
        <p:nvSpPr>
          <p:cNvPr id="190" name="Google Shape;190;g1883d8440c1_0_0">
            <a:extLst>
              <a:ext uri="{FF2B5EF4-FFF2-40B4-BE49-F238E27FC236}">
                <a16:creationId xmlns:a16="http://schemas.microsoft.com/office/drawing/2014/main" id="{D3257477-BEBD-2C26-CDDE-6B1DC86A1494}"/>
              </a:ext>
            </a:extLst>
          </p:cNvPr>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Data Bootcamp Team Presentation</a:t>
            </a:r>
            <a:endParaRPr dirty="0"/>
          </a:p>
        </p:txBody>
      </p:sp>
    </p:spTree>
    <p:extLst>
      <p:ext uri="{BB962C8B-B14F-4D97-AF65-F5344CB8AC3E}">
        <p14:creationId xmlns:p14="http://schemas.microsoft.com/office/powerpoint/2010/main" val="3310221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363C-3817-1F17-38BA-57E3C9CD42D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0ED3971-C49E-03D6-4244-0010EC0D83DD}"/>
              </a:ext>
            </a:extLst>
          </p:cNvPr>
          <p:cNvSpPr>
            <a:spLocks noGrp="1"/>
          </p:cNvSpPr>
          <p:nvPr>
            <p:ph type="body" idx="1"/>
          </p:nvPr>
        </p:nvSpPr>
        <p:spPr/>
        <p:txBody>
          <a:bodyPr/>
          <a:lstStyle/>
          <a:p>
            <a:endParaRPr lang="en-US"/>
          </a:p>
        </p:txBody>
      </p:sp>
      <p:pic>
        <p:nvPicPr>
          <p:cNvPr id="4" name="Graphic 3">
            <a:extLst>
              <a:ext uri="{FF2B5EF4-FFF2-40B4-BE49-F238E27FC236}">
                <a16:creationId xmlns:a16="http://schemas.microsoft.com/office/drawing/2014/main" id="{275827D4-9782-7D0E-F3F8-E20DC7C59B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9" y="1"/>
            <a:ext cx="12192659" cy="6858000"/>
          </a:xfrm>
          <a:prstGeom prst="rect">
            <a:avLst/>
          </a:prstGeom>
        </p:spPr>
      </p:pic>
    </p:spTree>
    <p:extLst>
      <p:ext uri="{BB962C8B-B14F-4D97-AF65-F5344CB8AC3E}">
        <p14:creationId xmlns:p14="http://schemas.microsoft.com/office/powerpoint/2010/main" val="3344497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363C-3817-1F17-38BA-57E3C9CD42D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0ED3971-C49E-03D6-4244-0010EC0D83DD}"/>
              </a:ext>
            </a:extLst>
          </p:cNvPr>
          <p:cNvSpPr>
            <a:spLocks noGrp="1"/>
          </p:cNvSpPr>
          <p:nvPr>
            <p:ph type="body" idx="1"/>
          </p:nvPr>
        </p:nvSpPr>
        <p:spPr/>
        <p:txBody>
          <a:bodyPr/>
          <a:lstStyle/>
          <a:p>
            <a:endParaRPr lang="en-US"/>
          </a:p>
        </p:txBody>
      </p:sp>
      <p:pic>
        <p:nvPicPr>
          <p:cNvPr id="4" name="Graphic 23">
            <a:extLst>
              <a:ext uri="{FF2B5EF4-FFF2-40B4-BE49-F238E27FC236}">
                <a16:creationId xmlns:a16="http://schemas.microsoft.com/office/drawing/2014/main" id="{DCB476F8-E9B3-5BBF-025E-58D905B173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
            <a:ext cx="12192000" cy="6859083"/>
          </a:xfrm>
          <a:prstGeom prst="rect">
            <a:avLst/>
          </a:prstGeom>
        </p:spPr>
      </p:pic>
    </p:spTree>
    <p:extLst>
      <p:ext uri="{BB962C8B-B14F-4D97-AF65-F5344CB8AC3E}">
        <p14:creationId xmlns:p14="http://schemas.microsoft.com/office/powerpoint/2010/main" val="242497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1883d8440c1_0_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Why a Focus on Business Intelligence?</a:t>
            </a:r>
            <a:endParaRPr dirty="0"/>
          </a:p>
        </p:txBody>
      </p:sp>
    </p:spTree>
    <p:extLst>
      <p:ext uri="{BB962C8B-B14F-4D97-AF65-F5344CB8AC3E}">
        <p14:creationId xmlns:p14="http://schemas.microsoft.com/office/powerpoint/2010/main" val="358019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6">
            <a:extLst>
              <a:ext uri="{FF2B5EF4-FFF2-40B4-BE49-F238E27FC236}">
                <a16:creationId xmlns:a16="http://schemas.microsoft.com/office/drawing/2014/main" id="{02BF23C4-F9CC-6301-D663-EAC81AF5E5D6}"/>
              </a:ext>
            </a:extLst>
          </p:cNvPr>
          <p:cNvSpPr>
            <a:spLocks noGrp="1"/>
          </p:cNvSpPr>
          <p:nvPr>
            <p:ph type="body" sz="quarter" idx="15"/>
          </p:nvPr>
        </p:nvSpPr>
        <p:spPr>
          <a:xfrm>
            <a:off x="502919" y="274320"/>
            <a:ext cx="11165619" cy="832570"/>
          </a:xfrm>
        </p:spPr>
        <p:txBody>
          <a:bodyPr>
            <a:normAutofit/>
          </a:bodyPr>
          <a:lstStyle/>
          <a:p>
            <a:r>
              <a:rPr lang="en-US" dirty="0">
                <a:solidFill>
                  <a:schemeClr val="accent4">
                    <a:lumMod val="60000"/>
                    <a:lumOff val="40000"/>
                  </a:schemeClr>
                </a:solidFill>
              </a:rPr>
              <a:t>Five principles of successful digital product development</a:t>
            </a:r>
          </a:p>
        </p:txBody>
      </p:sp>
      <p:sp>
        <p:nvSpPr>
          <p:cNvPr id="2" name="Rectangle: Rounded Corners 1">
            <a:extLst>
              <a:ext uri="{FF2B5EF4-FFF2-40B4-BE49-F238E27FC236}">
                <a16:creationId xmlns:a16="http://schemas.microsoft.com/office/drawing/2014/main" id="{7B6BA3E9-3858-7317-A145-14875FB2DF9D}"/>
              </a:ext>
            </a:extLst>
          </p:cNvPr>
          <p:cNvSpPr/>
          <p:nvPr/>
        </p:nvSpPr>
        <p:spPr>
          <a:xfrm>
            <a:off x="1528762" y="1255844"/>
            <a:ext cx="9134475" cy="4553921"/>
          </a:xfrm>
          <a:prstGeom prst="roundRect">
            <a:avLst>
              <a:gd name="adj" fmla="val 5325"/>
            </a:avLst>
          </a:prstGeom>
          <a:solidFill>
            <a:schemeClr val="bg1"/>
          </a:solidFill>
          <a:ln>
            <a:solidFill>
              <a:schemeClr val="tx2">
                <a:lumMod val="90000"/>
                <a:lumOff val="1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Text Placeholder 1">
            <a:extLst>
              <a:ext uri="{FF2B5EF4-FFF2-40B4-BE49-F238E27FC236}">
                <a16:creationId xmlns:a16="http://schemas.microsoft.com/office/drawing/2014/main" id="{FA89136C-6B29-3EEC-2BD3-8D2ECF93749C}"/>
              </a:ext>
            </a:extLst>
          </p:cNvPr>
          <p:cNvSpPr txBox="1">
            <a:spLocks/>
          </p:cNvSpPr>
          <p:nvPr/>
        </p:nvSpPr>
        <p:spPr>
          <a:xfrm>
            <a:off x="1914523" y="1552072"/>
            <a:ext cx="7600951" cy="3508653"/>
          </a:xfrm>
          <a:prstGeom prst="rect">
            <a:avLst/>
          </a:prstGeom>
        </p:spPr>
        <p:txBody>
          <a:bodyPr vert="horz" wrap="square" lIns="0" tIns="0" rIns="0" bIns="0" rtlCol="0" anchor="t">
            <a:spAutoFit/>
          </a:bodyPr>
          <a:lstStyle>
            <a:lvl1pPr marL="0" indent="0" algn="l" defTabSz="457200" rtl="0" eaLnBrk="1" latinLnBrk="0" hangingPunct="1">
              <a:spcBef>
                <a:spcPct val="20000"/>
              </a:spcBef>
              <a:buClr>
                <a:schemeClr val="accent1"/>
              </a:buClr>
              <a:buFont typeface="Arial"/>
              <a:buNone/>
              <a:defRPr sz="2400" kern="1200">
                <a:solidFill>
                  <a:schemeClr val="accent1"/>
                </a:solidFill>
                <a:latin typeface="+mn-lt"/>
                <a:ea typeface="+mn-ea"/>
                <a:cs typeface="Helvetica"/>
              </a:defRPr>
            </a:lvl1pPr>
            <a:lvl2pPr marL="460375" indent="-230188" algn="l" defTabSz="457200" rtl="0" eaLnBrk="1" latinLnBrk="0" hangingPunct="1">
              <a:spcBef>
                <a:spcPct val="20000"/>
              </a:spcBef>
              <a:buClr>
                <a:schemeClr val="accent1"/>
              </a:buClr>
              <a:buFont typeface="Arial" panose="020B0604020202020204" pitchFamily="34" charset="0"/>
              <a:buChar char="•"/>
              <a:tabLst/>
              <a:defRPr sz="2200" kern="1200">
                <a:solidFill>
                  <a:schemeClr val="accent1"/>
                </a:solidFill>
                <a:latin typeface="+mn-lt"/>
                <a:ea typeface="+mn-ea"/>
                <a:cs typeface="Helvetica"/>
              </a:defRPr>
            </a:lvl2pPr>
            <a:lvl3pPr marL="692150" indent="-231775" algn="l" defTabSz="457200" rtl="0" eaLnBrk="1" latinLnBrk="0" hangingPunct="1">
              <a:spcBef>
                <a:spcPct val="20000"/>
              </a:spcBef>
              <a:buClr>
                <a:schemeClr val="accent1"/>
              </a:buClr>
              <a:buFont typeface="Arial" panose="020B0604020202020204" pitchFamily="34" charset="0"/>
              <a:buChar char="•"/>
              <a:tabLst/>
              <a:defRPr sz="2200" kern="1200">
                <a:solidFill>
                  <a:schemeClr val="accent1"/>
                </a:solidFill>
                <a:latin typeface="+mn-lt"/>
                <a:ea typeface="+mn-ea"/>
                <a:cs typeface="Helvetica"/>
              </a:defRPr>
            </a:lvl3pPr>
            <a:lvl4pPr marL="922338" indent="-230188" algn="l" defTabSz="457200" rtl="0" eaLnBrk="1" latinLnBrk="0" hangingPunct="1">
              <a:spcBef>
                <a:spcPct val="20000"/>
              </a:spcBef>
              <a:buClr>
                <a:schemeClr val="accent1"/>
              </a:buClr>
              <a:buFont typeface="Arial" panose="020B0604020202020204" pitchFamily="34" charset="0"/>
              <a:buChar char="•"/>
              <a:tabLst/>
              <a:defRPr sz="2200" kern="1200">
                <a:solidFill>
                  <a:schemeClr val="accent1"/>
                </a:solidFill>
                <a:latin typeface="+mn-lt"/>
                <a:ea typeface="+mn-ea"/>
                <a:cs typeface="Helvetica"/>
              </a:defRPr>
            </a:lvl4pPr>
            <a:lvl5pPr marL="1154113" indent="-231775" algn="l" defTabSz="457200" rtl="0" eaLnBrk="1" latinLnBrk="0" hangingPunct="1">
              <a:spcBef>
                <a:spcPct val="20000"/>
              </a:spcBef>
              <a:buClr>
                <a:schemeClr val="accent1"/>
              </a:buClr>
              <a:buFont typeface="Arial" panose="020B0604020202020204" pitchFamily="34" charset="0"/>
              <a:buChar char="•"/>
              <a:tabLst/>
              <a:defRPr sz="2200" kern="1200">
                <a:solidFill>
                  <a:schemeClr val="accent1"/>
                </a:solidFill>
                <a:latin typeface="+mn-lt"/>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300"/>
              </a:spcBef>
              <a:spcAft>
                <a:spcPts val="0"/>
              </a:spcAft>
              <a:buClr>
                <a:srgbClr val="003A49"/>
              </a:buClr>
              <a:buSzTx/>
              <a:buFont typeface="Arial"/>
              <a:buNone/>
              <a:tabLst/>
              <a:defRPr/>
            </a:pPr>
            <a:r>
              <a:rPr kumimoji="0" lang="en-US" sz="2000" b="1" i="0" u="none" strike="noStrike" kern="1200" cap="none" spc="0" normalizeH="0" baseline="0" noProof="0" dirty="0">
                <a:ln>
                  <a:noFill/>
                </a:ln>
                <a:solidFill>
                  <a:srgbClr val="003A49"/>
                </a:solidFill>
                <a:effectLst/>
                <a:uLnTx/>
                <a:uFillTx/>
                <a:latin typeface="Arial"/>
                <a:ea typeface="+mn-ea"/>
                <a:cs typeface="Helvetica"/>
              </a:rPr>
              <a:t>FIs who can show value for their investments </a:t>
            </a:r>
            <a:r>
              <a:rPr lang="en-US" sz="2000" b="1" dirty="0">
                <a:solidFill>
                  <a:srgbClr val="003A49"/>
                </a:solidFill>
                <a:latin typeface="Arial"/>
              </a:rPr>
              <a:t>in digitization </a:t>
            </a:r>
            <a:r>
              <a:rPr kumimoji="0" lang="en-US" sz="2000" b="1" i="0" u="none" strike="noStrike" kern="1200" cap="none" spc="0" normalizeH="0" baseline="0" noProof="0" dirty="0">
                <a:ln>
                  <a:noFill/>
                </a:ln>
                <a:solidFill>
                  <a:srgbClr val="003A49"/>
                </a:solidFill>
                <a:effectLst/>
                <a:uLnTx/>
                <a:uFillTx/>
                <a:latin typeface="Arial"/>
                <a:ea typeface="+mn-ea"/>
                <a:cs typeface="Helvetica"/>
              </a:rPr>
              <a:t>follow in general these principles:</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003A49"/>
              </a:solidFill>
              <a:effectLst/>
              <a:uLnTx/>
              <a:uFillTx/>
              <a:latin typeface="Arial"/>
              <a:ea typeface="+mn-ea"/>
              <a:cs typeface="Helvetica"/>
            </a:endParaRP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r>
              <a:rPr kumimoji="0" lang="en-US" sz="1800" b="0" i="0" u="none" strike="noStrike" kern="1200" cap="none" spc="0" normalizeH="0" baseline="0" noProof="0" dirty="0">
                <a:ln>
                  <a:noFill/>
                </a:ln>
                <a:solidFill>
                  <a:srgbClr val="003A49"/>
                </a:solidFill>
                <a:effectLst/>
                <a:uLnTx/>
                <a:uFillTx/>
                <a:latin typeface="Arial"/>
                <a:ea typeface="+mn-ea"/>
                <a:cs typeface="Helvetica"/>
              </a:rPr>
              <a:t>1. Resource and empower the product development team</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050" b="0" i="0" u="none" strike="noStrike" kern="1200" cap="none" spc="0" normalizeH="0" baseline="0" noProof="0" dirty="0">
              <a:ln>
                <a:noFill/>
              </a:ln>
              <a:solidFill>
                <a:srgbClr val="003A49"/>
              </a:solidFill>
              <a:effectLst/>
              <a:uLnTx/>
              <a:uFillTx/>
              <a:latin typeface="Arial"/>
              <a:ea typeface="+mn-ea"/>
              <a:cs typeface="Helvetica"/>
            </a:endParaRP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r>
              <a:rPr kumimoji="0" lang="en-US" sz="1800" b="0" i="0" u="none" strike="noStrike" kern="1200" cap="none" spc="0" normalizeH="0" baseline="0" noProof="0" dirty="0">
                <a:ln>
                  <a:noFill/>
                </a:ln>
                <a:solidFill>
                  <a:srgbClr val="003A49"/>
                </a:solidFill>
                <a:effectLst/>
                <a:uLnTx/>
                <a:uFillTx/>
                <a:latin typeface="Arial"/>
                <a:ea typeface="+mn-ea"/>
                <a:cs typeface="Helvetica"/>
              </a:rPr>
              <a:t>2. Define and measure the value you aspire to create</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050" b="0" i="0" u="none" strike="noStrike" kern="1200" cap="none" spc="0" normalizeH="0" baseline="0" noProof="0" dirty="0">
              <a:ln>
                <a:noFill/>
              </a:ln>
              <a:solidFill>
                <a:srgbClr val="003A49"/>
              </a:solidFill>
              <a:effectLst/>
              <a:uLnTx/>
              <a:uFillTx/>
              <a:latin typeface="Arial"/>
              <a:ea typeface="+mn-ea"/>
              <a:cs typeface="Helvetica"/>
            </a:endParaRP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r>
              <a:rPr kumimoji="0" lang="en-US" sz="1800" b="0" i="0" u="none" strike="noStrike" kern="1200" cap="none" spc="0" normalizeH="0" baseline="0" noProof="0" dirty="0">
                <a:ln>
                  <a:noFill/>
                </a:ln>
                <a:solidFill>
                  <a:srgbClr val="003A49"/>
                </a:solidFill>
                <a:effectLst/>
                <a:uLnTx/>
                <a:uFillTx/>
                <a:latin typeface="Arial"/>
                <a:ea typeface="+mn-ea"/>
                <a:cs typeface="Helvetica"/>
              </a:rPr>
              <a:t>3. Prioritize product features that create value</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050" b="0" i="0" u="none" strike="noStrike" kern="1200" cap="none" spc="0" normalizeH="0" baseline="0" noProof="0" dirty="0">
              <a:ln>
                <a:noFill/>
              </a:ln>
              <a:solidFill>
                <a:srgbClr val="003A49"/>
              </a:solidFill>
              <a:effectLst/>
              <a:uLnTx/>
              <a:uFillTx/>
              <a:latin typeface="Arial"/>
              <a:ea typeface="+mn-ea"/>
              <a:cs typeface="Helvetica"/>
            </a:endParaRP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r>
              <a:rPr kumimoji="0" lang="en-US" sz="1800" b="0" i="0" u="none" strike="noStrike" kern="1200" cap="none" spc="0" normalizeH="0" baseline="0" noProof="0" dirty="0">
                <a:ln>
                  <a:noFill/>
                </a:ln>
                <a:solidFill>
                  <a:srgbClr val="003A49"/>
                </a:solidFill>
                <a:effectLst/>
                <a:uLnTx/>
                <a:uFillTx/>
                <a:latin typeface="Arial"/>
                <a:ea typeface="+mn-ea"/>
                <a:cs typeface="Helvetica"/>
              </a:rPr>
              <a:t>4. Test prototypes with simple technology</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050" b="0" i="0" u="none" strike="noStrike" kern="1200" cap="none" spc="0" normalizeH="0" baseline="0" noProof="0" dirty="0">
              <a:ln>
                <a:noFill/>
              </a:ln>
              <a:solidFill>
                <a:srgbClr val="003A49"/>
              </a:solidFill>
              <a:effectLst/>
              <a:uLnTx/>
              <a:uFillTx/>
              <a:latin typeface="Arial"/>
              <a:ea typeface="+mn-ea"/>
              <a:cs typeface="Helvetica"/>
            </a:endParaRP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r>
              <a:rPr kumimoji="0" lang="en-US" sz="1800" b="0" i="0" u="none" strike="noStrike" kern="1200" cap="none" spc="0" normalizeH="0" baseline="0" noProof="0" dirty="0">
                <a:ln>
                  <a:noFill/>
                </a:ln>
                <a:solidFill>
                  <a:srgbClr val="003A49"/>
                </a:solidFill>
                <a:effectLst/>
                <a:uLnTx/>
                <a:uFillTx/>
                <a:latin typeface="Arial"/>
                <a:ea typeface="+mn-ea"/>
                <a:cs typeface="Helvetica"/>
              </a:rPr>
              <a:t>5. Create a good user experience for everyone</a:t>
            </a:r>
          </a:p>
          <a:p>
            <a:pPr marL="460375" marR="0" lvl="1" indent="0" algn="l" defTabSz="457200" rtl="0" eaLnBrk="1" fontAlgn="auto" latinLnBrk="0" hangingPunct="1">
              <a:lnSpc>
                <a:spcPct val="100000"/>
              </a:lnSpc>
              <a:spcBef>
                <a:spcPts val="300"/>
              </a:spcBef>
              <a:spcAft>
                <a:spcPts val="0"/>
              </a:spcAft>
              <a:buClr>
                <a:srgbClr val="003A49"/>
              </a:buClr>
              <a:buSzTx/>
              <a:buFont typeface="Arial" panose="020B0604020202020204" pitchFamily="34" charset="0"/>
              <a:buNone/>
              <a:tabLst/>
              <a:defRPr/>
            </a:pPr>
            <a:endParaRPr kumimoji="0" lang="en-US" sz="1050" b="0" i="0" u="none" strike="noStrike" kern="1200" cap="none" spc="0" normalizeH="0" baseline="0" noProof="0" dirty="0">
              <a:ln>
                <a:noFill/>
              </a:ln>
              <a:solidFill>
                <a:srgbClr val="003A49"/>
              </a:solidFill>
              <a:effectLst/>
              <a:uLnTx/>
              <a:uFillTx/>
              <a:latin typeface="Arial"/>
              <a:ea typeface="+mn-ea"/>
              <a:cs typeface="Helvetica"/>
            </a:endParaRPr>
          </a:p>
        </p:txBody>
      </p:sp>
      <p:sp>
        <p:nvSpPr>
          <p:cNvPr id="4" name="Arrow: Right 3">
            <a:extLst>
              <a:ext uri="{FF2B5EF4-FFF2-40B4-BE49-F238E27FC236}">
                <a16:creationId xmlns:a16="http://schemas.microsoft.com/office/drawing/2014/main" id="{69E32497-E69C-E320-E91F-5684EF704672}"/>
              </a:ext>
            </a:extLst>
          </p:cNvPr>
          <p:cNvSpPr/>
          <p:nvPr/>
        </p:nvSpPr>
        <p:spPr>
          <a:xfrm>
            <a:off x="2009773" y="2510853"/>
            <a:ext cx="295277" cy="2762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Arrow: Right 4">
            <a:extLst>
              <a:ext uri="{FF2B5EF4-FFF2-40B4-BE49-F238E27FC236}">
                <a16:creationId xmlns:a16="http://schemas.microsoft.com/office/drawing/2014/main" id="{33AD1E17-81C3-5417-9188-CAFCEC17C957}"/>
              </a:ext>
            </a:extLst>
          </p:cNvPr>
          <p:cNvSpPr/>
          <p:nvPr/>
        </p:nvSpPr>
        <p:spPr>
          <a:xfrm>
            <a:off x="2009773" y="3021829"/>
            <a:ext cx="295277" cy="2762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Arrow: Right 5">
            <a:extLst>
              <a:ext uri="{FF2B5EF4-FFF2-40B4-BE49-F238E27FC236}">
                <a16:creationId xmlns:a16="http://schemas.microsoft.com/office/drawing/2014/main" id="{953CC59A-A3B6-070F-09FE-89FD027458DB}"/>
              </a:ext>
            </a:extLst>
          </p:cNvPr>
          <p:cNvSpPr/>
          <p:nvPr/>
        </p:nvSpPr>
        <p:spPr>
          <a:xfrm>
            <a:off x="2009773" y="3532805"/>
            <a:ext cx="295277" cy="2762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Arrow: Right 7">
            <a:extLst>
              <a:ext uri="{FF2B5EF4-FFF2-40B4-BE49-F238E27FC236}">
                <a16:creationId xmlns:a16="http://schemas.microsoft.com/office/drawing/2014/main" id="{E9C64A43-7B2C-5A9A-C3F9-054955EFAA2E}"/>
              </a:ext>
            </a:extLst>
          </p:cNvPr>
          <p:cNvSpPr/>
          <p:nvPr/>
        </p:nvSpPr>
        <p:spPr>
          <a:xfrm>
            <a:off x="2009773" y="4043781"/>
            <a:ext cx="295277" cy="2762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Arrow: Right 8">
            <a:extLst>
              <a:ext uri="{FF2B5EF4-FFF2-40B4-BE49-F238E27FC236}">
                <a16:creationId xmlns:a16="http://schemas.microsoft.com/office/drawing/2014/main" id="{6E340CE2-00AB-E845-92F3-23745A045ED5}"/>
              </a:ext>
            </a:extLst>
          </p:cNvPr>
          <p:cNvSpPr/>
          <p:nvPr/>
        </p:nvSpPr>
        <p:spPr>
          <a:xfrm>
            <a:off x="2009773" y="4554757"/>
            <a:ext cx="295277" cy="2762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380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C03597-AA96-E868-FBD1-23467E22F934}"/>
              </a:ext>
            </a:extLst>
          </p:cNvPr>
          <p:cNvSpPr>
            <a:spLocks noGrp="1"/>
          </p:cNvSpPr>
          <p:nvPr>
            <p:ph type="body" sz="quarter" idx="15"/>
          </p:nvPr>
        </p:nvSpPr>
        <p:spPr/>
        <p:txBody>
          <a:bodyPr/>
          <a:lstStyle/>
          <a:p>
            <a:r>
              <a:rPr lang="en-US"/>
              <a:t>Building blocks of value-driven digitization</a:t>
            </a:r>
          </a:p>
        </p:txBody>
      </p:sp>
      <p:grpSp>
        <p:nvGrpSpPr>
          <p:cNvPr id="36" name="Group 35">
            <a:extLst>
              <a:ext uri="{FF2B5EF4-FFF2-40B4-BE49-F238E27FC236}">
                <a16:creationId xmlns:a16="http://schemas.microsoft.com/office/drawing/2014/main" id="{966896BC-2469-5292-08A2-531FF13DD50C}"/>
              </a:ext>
            </a:extLst>
          </p:cNvPr>
          <p:cNvGrpSpPr/>
          <p:nvPr/>
        </p:nvGrpSpPr>
        <p:grpSpPr>
          <a:xfrm>
            <a:off x="1482675" y="1800224"/>
            <a:ext cx="9141087" cy="3858111"/>
            <a:chOff x="-215985" y="396257"/>
            <a:chExt cx="14316160" cy="5594074"/>
          </a:xfrm>
        </p:grpSpPr>
        <p:grpSp>
          <p:nvGrpSpPr>
            <p:cNvPr id="21" name="Group 20">
              <a:extLst>
                <a:ext uri="{FF2B5EF4-FFF2-40B4-BE49-F238E27FC236}">
                  <a16:creationId xmlns:a16="http://schemas.microsoft.com/office/drawing/2014/main" id="{797ABD48-DFDF-AEE3-9074-715468ECBED4}"/>
                </a:ext>
              </a:extLst>
            </p:cNvPr>
            <p:cNvGrpSpPr/>
            <p:nvPr/>
          </p:nvGrpSpPr>
          <p:grpSpPr>
            <a:xfrm>
              <a:off x="-215985" y="1141756"/>
              <a:ext cx="8889268" cy="4091147"/>
              <a:chOff x="-355727" y="1141756"/>
              <a:chExt cx="11532357" cy="4091147"/>
            </a:xfrm>
          </p:grpSpPr>
          <p:cxnSp>
            <p:nvCxnSpPr>
              <p:cNvPr id="22" name="Straight Connector 21">
                <a:extLst>
                  <a:ext uri="{FF2B5EF4-FFF2-40B4-BE49-F238E27FC236}">
                    <a16:creationId xmlns:a16="http://schemas.microsoft.com/office/drawing/2014/main" id="{7DD5D510-E30C-37B4-0792-8CFF0F0A88D2}"/>
                  </a:ext>
                </a:extLst>
              </p:cNvPr>
              <p:cNvCxnSpPr/>
              <p:nvPr/>
            </p:nvCxnSpPr>
            <p:spPr>
              <a:xfrm>
                <a:off x="1502875" y="5232903"/>
                <a:ext cx="9666577" cy="0"/>
              </a:xfrm>
              <a:prstGeom prst="line">
                <a:avLst/>
              </a:prstGeom>
              <a:noFill/>
              <a:ln w="25400" cap="flat" cmpd="sng" algn="ctr">
                <a:solidFill>
                  <a:srgbClr val="003A49"/>
                </a:solidFill>
                <a:prstDash val="solid"/>
              </a:ln>
              <a:effectLst>
                <a:outerShdw blurRad="40000" dist="20000" dir="5400000" rotWithShape="0">
                  <a:srgbClr val="000000">
                    <a:alpha val="38000"/>
                  </a:srgbClr>
                </a:outerShdw>
              </a:effectLst>
            </p:spPr>
          </p:cxnSp>
          <p:sp>
            <p:nvSpPr>
              <p:cNvPr id="23" name="Rectangle 22">
                <a:extLst>
                  <a:ext uri="{FF2B5EF4-FFF2-40B4-BE49-F238E27FC236}">
                    <a16:creationId xmlns:a16="http://schemas.microsoft.com/office/drawing/2014/main" id="{2E11A299-BD00-00DB-49CE-099F40B0D957}"/>
                  </a:ext>
                </a:extLst>
              </p:cNvPr>
              <p:cNvSpPr/>
              <p:nvPr/>
            </p:nvSpPr>
            <p:spPr>
              <a:xfrm>
                <a:off x="2362030" y="4647647"/>
                <a:ext cx="3169638" cy="533400"/>
              </a:xfrm>
              <a:prstGeom prst="rect">
                <a:avLst/>
              </a:prstGeom>
              <a:solidFill>
                <a:srgbClr val="FF00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latin typeface="Arial"/>
                    <a:ea typeface="+mn-ea"/>
                    <a:cs typeface="+mn-cs"/>
                  </a:rPr>
                  <a:t>Robust data analytics / business intelligence</a:t>
                </a:r>
              </a:p>
            </p:txBody>
          </p:sp>
          <p:sp>
            <p:nvSpPr>
              <p:cNvPr id="24" name="Rectangle 23">
                <a:extLst>
                  <a:ext uri="{FF2B5EF4-FFF2-40B4-BE49-F238E27FC236}">
                    <a16:creationId xmlns:a16="http://schemas.microsoft.com/office/drawing/2014/main" id="{2617FB8B-4657-7E3B-549B-50A05D341A7B}"/>
                  </a:ext>
                </a:extLst>
              </p:cNvPr>
              <p:cNvSpPr/>
              <p:nvPr/>
            </p:nvSpPr>
            <p:spPr>
              <a:xfrm>
                <a:off x="3707184" y="4014387"/>
                <a:ext cx="3246130" cy="533399"/>
              </a:xfrm>
              <a:prstGeom prst="rect">
                <a:avLst/>
              </a:prstGeom>
              <a:solidFill>
                <a:srgbClr val="ED77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latin typeface="Arial"/>
                    <a:ea typeface="+mn-ea"/>
                    <a:cs typeface="+mn-cs"/>
                  </a:rPr>
                  <a:t>Streamline credit renewals</a:t>
                </a:r>
              </a:p>
            </p:txBody>
          </p:sp>
          <p:sp>
            <p:nvSpPr>
              <p:cNvPr id="25" name="Rectangle 24">
                <a:extLst>
                  <a:ext uri="{FF2B5EF4-FFF2-40B4-BE49-F238E27FC236}">
                    <a16:creationId xmlns:a16="http://schemas.microsoft.com/office/drawing/2014/main" id="{FFBCC10F-EDA7-6AF8-A2AC-964DB12A6BC5}"/>
                  </a:ext>
                </a:extLst>
              </p:cNvPr>
              <p:cNvSpPr/>
              <p:nvPr/>
            </p:nvSpPr>
            <p:spPr>
              <a:xfrm>
                <a:off x="5257568" y="3229841"/>
                <a:ext cx="3246130" cy="533400"/>
              </a:xfrm>
              <a:prstGeom prst="rect">
                <a:avLst/>
              </a:prstGeom>
              <a:solidFill>
                <a:srgbClr val="FFFFFF"/>
              </a:solidFill>
              <a:ln w="9525" cap="flat" cmpd="sng" algn="ctr">
                <a:solidFill>
                  <a:srgbClr val="FFFFFF">
                    <a:lumMod val="8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Streamline credit renewals</a:t>
                </a:r>
              </a:p>
            </p:txBody>
          </p:sp>
          <p:sp>
            <p:nvSpPr>
              <p:cNvPr id="26" name="Rectangle 25">
                <a:extLst>
                  <a:ext uri="{FF2B5EF4-FFF2-40B4-BE49-F238E27FC236}">
                    <a16:creationId xmlns:a16="http://schemas.microsoft.com/office/drawing/2014/main" id="{A906434B-B412-11BB-4222-27246D892B98}"/>
                  </a:ext>
                </a:extLst>
              </p:cNvPr>
              <p:cNvSpPr/>
              <p:nvPr/>
            </p:nvSpPr>
            <p:spPr>
              <a:xfrm>
                <a:off x="6271556" y="2608690"/>
                <a:ext cx="3246130" cy="533400"/>
              </a:xfrm>
              <a:prstGeom prst="rect">
                <a:avLst/>
              </a:prstGeom>
              <a:solidFill>
                <a:srgbClr val="FFFFFF"/>
              </a:solidFill>
              <a:ln w="9525" cap="flat" cmpd="sng" algn="ctr">
                <a:solidFill>
                  <a:srgbClr val="FFFFFF">
                    <a:lumMod val="8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Streamline credit renewals</a:t>
                </a:r>
              </a:p>
            </p:txBody>
          </p:sp>
          <p:sp>
            <p:nvSpPr>
              <p:cNvPr id="27" name="Rectangle 26">
                <a:extLst>
                  <a:ext uri="{FF2B5EF4-FFF2-40B4-BE49-F238E27FC236}">
                    <a16:creationId xmlns:a16="http://schemas.microsoft.com/office/drawing/2014/main" id="{091D183E-2A64-43CF-F598-0A34C279C553}"/>
                  </a:ext>
                </a:extLst>
              </p:cNvPr>
              <p:cNvSpPr/>
              <p:nvPr/>
            </p:nvSpPr>
            <p:spPr>
              <a:xfrm>
                <a:off x="7013940" y="2015673"/>
                <a:ext cx="3246130" cy="533400"/>
              </a:xfrm>
              <a:prstGeom prst="rect">
                <a:avLst/>
              </a:prstGeom>
              <a:solidFill>
                <a:srgbClr val="FFFFFF"/>
              </a:solidFill>
              <a:ln w="9525" cap="flat" cmpd="sng" algn="ctr">
                <a:solidFill>
                  <a:srgbClr val="FFFFFF">
                    <a:lumMod val="8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Streamline credit renewals</a:t>
                </a:r>
              </a:p>
            </p:txBody>
          </p:sp>
          <p:sp>
            <p:nvSpPr>
              <p:cNvPr id="28" name="Rectangle 27">
                <a:extLst>
                  <a:ext uri="{FF2B5EF4-FFF2-40B4-BE49-F238E27FC236}">
                    <a16:creationId xmlns:a16="http://schemas.microsoft.com/office/drawing/2014/main" id="{1BEAEA6B-9754-5159-6E2C-EEAE30706557}"/>
                  </a:ext>
                </a:extLst>
              </p:cNvPr>
              <p:cNvSpPr/>
              <p:nvPr/>
            </p:nvSpPr>
            <p:spPr>
              <a:xfrm>
                <a:off x="7930500" y="1393250"/>
                <a:ext cx="3246130" cy="533399"/>
              </a:xfrm>
              <a:prstGeom prst="rect">
                <a:avLst/>
              </a:prstGeom>
              <a:solidFill>
                <a:srgbClr val="FFFFFF"/>
              </a:solidFill>
              <a:ln w="9525" cap="flat" cmpd="sng" algn="ctr">
                <a:solidFill>
                  <a:srgbClr val="FFFFFF">
                    <a:lumMod val="8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Streamline credit renewals</a:t>
                </a:r>
              </a:p>
            </p:txBody>
          </p:sp>
          <p:sp>
            <p:nvSpPr>
              <p:cNvPr id="29" name="Left Brace 28">
                <a:extLst>
                  <a:ext uri="{FF2B5EF4-FFF2-40B4-BE49-F238E27FC236}">
                    <a16:creationId xmlns:a16="http://schemas.microsoft.com/office/drawing/2014/main" id="{58893B19-9C18-622A-A27B-BF294F0E0221}"/>
                  </a:ext>
                </a:extLst>
              </p:cNvPr>
              <p:cNvSpPr/>
              <p:nvPr/>
            </p:nvSpPr>
            <p:spPr>
              <a:xfrm>
                <a:off x="1955549" y="3938744"/>
                <a:ext cx="172015" cy="1242303"/>
              </a:xfrm>
              <a:prstGeom prst="leftBrace">
                <a:avLst>
                  <a:gd name="adj1" fmla="val 67398"/>
                  <a:gd name="adj2" fmla="val 50000"/>
                </a:avLst>
              </a:prstGeom>
              <a:noFill/>
              <a:ln w="25400" cap="flat" cmpd="sng" algn="ctr">
                <a:solidFill>
                  <a:srgbClr val="003A49"/>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6C6463"/>
                  </a:solidFill>
                  <a:effectLst/>
                  <a:uLnTx/>
                  <a:uFillTx/>
                  <a:latin typeface="Arial"/>
                  <a:ea typeface="+mn-ea"/>
                  <a:cs typeface="+mn-cs"/>
                </a:endParaRPr>
              </a:p>
            </p:txBody>
          </p:sp>
          <p:sp>
            <p:nvSpPr>
              <p:cNvPr id="30" name="TextBox 29">
                <a:extLst>
                  <a:ext uri="{FF2B5EF4-FFF2-40B4-BE49-F238E27FC236}">
                    <a16:creationId xmlns:a16="http://schemas.microsoft.com/office/drawing/2014/main" id="{7315D7C4-3089-D171-50F7-185A99EB5AAD}"/>
                  </a:ext>
                </a:extLst>
              </p:cNvPr>
              <p:cNvSpPr txBox="1"/>
              <p:nvPr/>
            </p:nvSpPr>
            <p:spPr>
              <a:xfrm>
                <a:off x="-110956" y="4335264"/>
                <a:ext cx="1565276" cy="6247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3A49">
                        <a:lumMod val="90000"/>
                        <a:lumOff val="10000"/>
                      </a:srgbClr>
                    </a:solidFill>
                    <a:effectLst/>
                    <a:uLnTx/>
                    <a:uFillTx/>
                    <a:latin typeface="Arial"/>
                    <a:ea typeface="+mn-ea"/>
                    <a:cs typeface="+mn-cs"/>
                  </a:rPr>
                  <a:t>Start here</a:t>
                </a:r>
              </a:p>
            </p:txBody>
          </p:sp>
          <p:sp>
            <p:nvSpPr>
              <p:cNvPr id="31" name="TextBox 30">
                <a:extLst>
                  <a:ext uri="{FF2B5EF4-FFF2-40B4-BE49-F238E27FC236}">
                    <a16:creationId xmlns:a16="http://schemas.microsoft.com/office/drawing/2014/main" id="{7B57F591-3570-9697-5F97-48D274D99B51}"/>
                  </a:ext>
                </a:extLst>
              </p:cNvPr>
              <p:cNvSpPr txBox="1"/>
              <p:nvPr/>
            </p:nvSpPr>
            <p:spPr>
              <a:xfrm>
                <a:off x="-355727" y="1680126"/>
                <a:ext cx="2543912" cy="13610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3A49">
                        <a:lumMod val="90000"/>
                        <a:lumOff val="10000"/>
                      </a:srgbClr>
                    </a:solidFill>
                    <a:effectLst/>
                    <a:uLnTx/>
                    <a:uFillTx/>
                    <a:latin typeface="Arial"/>
                    <a:ea typeface="+mn-ea"/>
                    <a:cs typeface="+mn-cs"/>
                  </a:rPr>
                  <a:t>Define next steps based on local context, business priorities</a:t>
                </a:r>
              </a:p>
            </p:txBody>
          </p:sp>
          <p:sp>
            <p:nvSpPr>
              <p:cNvPr id="32" name="Left Brace 31">
                <a:extLst>
                  <a:ext uri="{FF2B5EF4-FFF2-40B4-BE49-F238E27FC236}">
                    <a16:creationId xmlns:a16="http://schemas.microsoft.com/office/drawing/2014/main" id="{DDE6E1FC-3E37-096A-BE6F-B0D84B042DB7}"/>
                  </a:ext>
                </a:extLst>
              </p:cNvPr>
              <p:cNvSpPr/>
              <p:nvPr/>
            </p:nvSpPr>
            <p:spPr>
              <a:xfrm>
                <a:off x="1955549" y="1141756"/>
                <a:ext cx="172015" cy="2411069"/>
              </a:xfrm>
              <a:prstGeom prst="leftBrace">
                <a:avLst>
                  <a:gd name="adj1" fmla="val 67398"/>
                  <a:gd name="adj2" fmla="val 50000"/>
                </a:avLst>
              </a:prstGeom>
              <a:noFill/>
              <a:ln w="25400" cap="flat" cmpd="sng" algn="ctr">
                <a:solidFill>
                  <a:srgbClr val="003A49"/>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6C6463"/>
                  </a:solidFill>
                  <a:effectLst/>
                  <a:uLnTx/>
                  <a:uFillTx/>
                  <a:latin typeface="Arial"/>
                  <a:ea typeface="+mn-ea"/>
                  <a:cs typeface="+mn-cs"/>
                </a:endParaRPr>
              </a:p>
            </p:txBody>
          </p:sp>
        </p:grpSp>
        <p:sp>
          <p:nvSpPr>
            <p:cNvPr id="33" name="Rectangle 32">
              <a:extLst>
                <a:ext uri="{FF2B5EF4-FFF2-40B4-BE49-F238E27FC236}">
                  <a16:creationId xmlns:a16="http://schemas.microsoft.com/office/drawing/2014/main" id="{F9940148-2851-D879-8C6C-5EF6E033A583}"/>
                </a:ext>
              </a:extLst>
            </p:cNvPr>
            <p:cNvSpPr/>
            <p:nvPr/>
          </p:nvSpPr>
          <p:spPr>
            <a:xfrm>
              <a:off x="3857625" y="1238250"/>
              <a:ext cx="4962525" cy="2648637"/>
            </a:xfrm>
            <a:prstGeom prst="rect">
              <a:avLst/>
            </a:prstGeom>
            <a:noFill/>
            <a:ln w="9525" cap="flat" cmpd="sng" algn="ctr">
              <a:solidFill>
                <a:srgbClr val="003A49">
                  <a:shade val="95000"/>
                  <a:satMod val="105000"/>
                </a:srgbClr>
              </a:solidFill>
              <a:prstDash val="dash"/>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endParaRPr>
            </a:p>
          </p:txBody>
        </p:sp>
        <p:sp>
          <p:nvSpPr>
            <p:cNvPr id="34" name="TextBox 33">
              <a:extLst>
                <a:ext uri="{FF2B5EF4-FFF2-40B4-BE49-F238E27FC236}">
                  <a16:creationId xmlns:a16="http://schemas.microsoft.com/office/drawing/2014/main" id="{E162DE40-F6C3-B105-4F2D-C981FA827CA9}"/>
                </a:ext>
              </a:extLst>
            </p:cNvPr>
            <p:cNvSpPr txBox="1"/>
            <p:nvPr/>
          </p:nvSpPr>
          <p:spPr>
            <a:xfrm>
              <a:off x="9137650" y="579415"/>
              <a:ext cx="4962525" cy="5410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C6463"/>
                  </a:solidFill>
                  <a:effectLst/>
                  <a:uLnTx/>
                  <a:uFillTx/>
                  <a:latin typeface="Arial"/>
                  <a:ea typeface="+mn-ea"/>
                  <a:cs typeface="+mn-cs"/>
                </a:rPr>
                <a:t>Sample steps depending on strategic goals</a:t>
              </a:r>
            </a:p>
            <a:p>
              <a:pPr marL="3175" marR="0" lvl="0" indent="0" algn="l" defTabSz="914400" rtl="0" eaLnBrk="1" fontAlgn="auto" latinLnBrk="0" hangingPunct="1">
                <a:lnSpc>
                  <a:spcPct val="100000"/>
                </a:lnSpc>
                <a:spcBef>
                  <a:spcPts val="300"/>
                </a:spcBef>
                <a:spcAft>
                  <a:spcPts val="0"/>
                </a:spcAft>
                <a:buClr>
                  <a:srgbClr val="003A49"/>
                </a:buClr>
                <a:buSzTx/>
                <a:buFontTx/>
                <a:buNone/>
                <a:tabLst/>
                <a:defRPr/>
              </a:pPr>
              <a:endParaRPr kumimoji="0" lang="en-US" sz="1200" b="1" i="0" u="none" strike="noStrike" kern="1200" cap="none" spc="0" normalizeH="0" baseline="0" noProof="0">
                <a:ln>
                  <a:noFill/>
                </a:ln>
                <a:solidFill>
                  <a:srgbClr val="003A49"/>
                </a:solidFill>
                <a:effectLst/>
                <a:uLnTx/>
                <a:uFillTx/>
                <a:latin typeface="Arial"/>
                <a:ea typeface="+mn-ea"/>
                <a:cs typeface="+mn-cs"/>
              </a:endParaRPr>
            </a:p>
            <a:p>
              <a:pPr marL="3175" marR="0" lvl="0" indent="0" algn="l" defTabSz="914400" rtl="0" eaLnBrk="1" fontAlgn="auto" latinLnBrk="0" hangingPunct="1">
                <a:lnSpc>
                  <a:spcPct val="100000"/>
                </a:lnSpc>
                <a:spcBef>
                  <a:spcPts val="300"/>
                </a:spcBef>
                <a:spcAft>
                  <a:spcPts val="0"/>
                </a:spcAft>
                <a:buClr>
                  <a:srgbClr val="003A49"/>
                </a:buClr>
                <a:buSzTx/>
                <a:buFontTx/>
                <a:buNone/>
                <a:tabLst/>
                <a:defRPr/>
              </a:pPr>
              <a:r>
                <a:rPr kumimoji="0" lang="en-US" sz="1200" b="1" i="0" u="none" strike="noStrike" kern="1200" cap="none" spc="0" normalizeH="0" baseline="0" noProof="0">
                  <a:ln>
                    <a:noFill/>
                  </a:ln>
                  <a:solidFill>
                    <a:srgbClr val="003A49"/>
                  </a:solidFill>
                  <a:effectLst/>
                  <a:uLnTx/>
                  <a:uFillTx/>
                  <a:latin typeface="Arial"/>
                  <a:ea typeface="+mn-ea"/>
                  <a:cs typeface="+mn-cs"/>
                </a:rPr>
                <a:t>&gt;&gt;Deepen current customer relationship</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Add features to existing products</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Expand/Diversify product offering</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Reduce gender gap through analytics</a:t>
              </a:r>
            </a:p>
            <a:p>
              <a:pPr marL="3175" marR="0" lvl="0" indent="0" algn="l" defTabSz="914400" rtl="0" eaLnBrk="1" fontAlgn="auto" latinLnBrk="0" hangingPunct="1">
                <a:lnSpc>
                  <a:spcPct val="100000"/>
                </a:lnSpc>
                <a:spcBef>
                  <a:spcPts val="300"/>
                </a:spcBef>
                <a:spcAft>
                  <a:spcPts val="0"/>
                </a:spcAft>
                <a:buClr>
                  <a:srgbClr val="003A49"/>
                </a:buClr>
                <a:buSzTx/>
                <a:buFontTx/>
                <a:buNone/>
                <a:tabLst/>
                <a:defRPr/>
              </a:pPr>
              <a:endParaRPr kumimoji="0" lang="en-US" sz="1200" b="0" i="0" u="none" strike="noStrike" kern="1200" cap="none" spc="0" normalizeH="0" baseline="0" noProof="0">
                <a:ln>
                  <a:noFill/>
                </a:ln>
                <a:solidFill>
                  <a:srgbClr val="003A49"/>
                </a:solidFill>
                <a:effectLst/>
                <a:uLnTx/>
                <a:uFillTx/>
                <a:latin typeface="Arial"/>
                <a:ea typeface="+mn-ea"/>
                <a:cs typeface="+mn-cs"/>
              </a:endParaRPr>
            </a:p>
            <a:p>
              <a:pPr marL="3175" marR="0" lvl="0" indent="0" algn="l" defTabSz="914400" rtl="0" eaLnBrk="1" fontAlgn="auto" latinLnBrk="0" hangingPunct="1">
                <a:lnSpc>
                  <a:spcPct val="100000"/>
                </a:lnSpc>
                <a:spcBef>
                  <a:spcPts val="300"/>
                </a:spcBef>
                <a:spcAft>
                  <a:spcPts val="0"/>
                </a:spcAft>
                <a:buClr>
                  <a:srgbClr val="003A49"/>
                </a:buClr>
                <a:buSzTx/>
                <a:buFontTx/>
                <a:buNone/>
                <a:tabLst/>
                <a:defRPr/>
              </a:pPr>
              <a:r>
                <a:rPr kumimoji="0" lang="en-US" sz="1200" b="1" i="0" u="none" strike="noStrike" kern="1200" cap="none" spc="0" normalizeH="0" baseline="0" noProof="0">
                  <a:ln>
                    <a:noFill/>
                  </a:ln>
                  <a:solidFill>
                    <a:srgbClr val="003A49"/>
                  </a:solidFill>
                  <a:effectLst/>
                  <a:uLnTx/>
                  <a:uFillTx/>
                  <a:latin typeface="Arial"/>
                  <a:ea typeface="+mn-ea"/>
                  <a:cs typeface="+mn-cs"/>
                </a:rPr>
                <a:t>&gt;&gt;Grow customer base</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Remote account opening</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Add customer segmentation through data analytics</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endParaRPr kumimoji="0" lang="en-US" sz="1200" b="0" i="0" u="none" strike="noStrike" kern="1200" cap="none" spc="0" normalizeH="0" baseline="0" noProof="0">
                <a:ln>
                  <a:noFill/>
                </a:ln>
                <a:solidFill>
                  <a:srgbClr val="003A49"/>
                </a:solidFill>
                <a:effectLst/>
                <a:uLnTx/>
                <a:uFillTx/>
                <a:latin typeface="Arial"/>
                <a:ea typeface="+mn-ea"/>
                <a:cs typeface="+mn-cs"/>
              </a:endParaRPr>
            </a:p>
            <a:p>
              <a:pPr marL="3175" marR="0" lvl="0" indent="0" algn="l" defTabSz="914400" rtl="0" eaLnBrk="1" fontAlgn="auto" latinLnBrk="0" hangingPunct="1">
                <a:lnSpc>
                  <a:spcPct val="100000"/>
                </a:lnSpc>
                <a:spcBef>
                  <a:spcPts val="300"/>
                </a:spcBef>
                <a:spcAft>
                  <a:spcPts val="0"/>
                </a:spcAft>
                <a:buClr>
                  <a:srgbClr val="003A49"/>
                </a:buClr>
                <a:buSzTx/>
                <a:buFontTx/>
                <a:buNone/>
                <a:tabLst/>
                <a:defRPr/>
              </a:pPr>
              <a:r>
                <a:rPr kumimoji="0" lang="en-US" sz="1200" b="1" i="0" u="none" strike="noStrike" kern="1200" cap="none" spc="0" normalizeH="0" baseline="0" noProof="0">
                  <a:ln>
                    <a:noFill/>
                  </a:ln>
                  <a:solidFill>
                    <a:srgbClr val="003A49"/>
                  </a:solidFill>
                  <a:effectLst/>
                  <a:uLnTx/>
                  <a:uFillTx/>
                  <a:latin typeface="Arial"/>
                  <a:ea typeface="+mn-ea"/>
                  <a:cs typeface="+mn-cs"/>
                </a:rPr>
                <a:t>&gt;&gt;Develop new business lines</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Distribute more complex products from other FSPs</a:t>
              </a:r>
            </a:p>
            <a:p>
              <a:pPr marL="288925" marR="0" lvl="0" indent="-285750" algn="l" defTabSz="914400" rtl="0" eaLnBrk="1" fontAlgn="auto" latinLnBrk="0" hangingPunct="1">
                <a:lnSpc>
                  <a:spcPct val="100000"/>
                </a:lnSpc>
                <a:spcBef>
                  <a:spcPts val="300"/>
                </a:spcBef>
                <a:spcAft>
                  <a:spcPts val="0"/>
                </a:spcAft>
                <a:buClr>
                  <a:srgbClr val="003A49"/>
                </a:buClr>
                <a:buSzTx/>
                <a:buFont typeface="Arial" panose="020B0604020202020204" pitchFamily="34" charset="0"/>
                <a:buChar char="•"/>
                <a:tabLst/>
                <a:defRPr/>
              </a:pPr>
              <a:r>
                <a:rPr kumimoji="0" lang="en-US" sz="1200" b="0" i="0" u="none" strike="noStrike" kern="1200" cap="none" spc="0" normalizeH="0" baseline="0" noProof="0">
                  <a:ln>
                    <a:noFill/>
                  </a:ln>
                  <a:solidFill>
                    <a:srgbClr val="003A49"/>
                  </a:solidFill>
                  <a:effectLst/>
                  <a:uLnTx/>
                  <a:uFillTx/>
                  <a:latin typeface="Arial"/>
                  <a:ea typeface="+mn-ea"/>
                  <a:cs typeface="+mn-cs"/>
                </a:rPr>
                <a:t>Develop new products for new customer segments</a:t>
              </a:r>
            </a:p>
          </p:txBody>
        </p:sp>
        <p:sp>
          <p:nvSpPr>
            <p:cNvPr id="35" name="Arrow: Curved Down 34">
              <a:extLst>
                <a:ext uri="{FF2B5EF4-FFF2-40B4-BE49-F238E27FC236}">
                  <a16:creationId xmlns:a16="http://schemas.microsoft.com/office/drawing/2014/main" id="{A0A9D084-0012-A3D7-2409-F772ECCD43D6}"/>
                </a:ext>
              </a:extLst>
            </p:cNvPr>
            <p:cNvSpPr/>
            <p:nvPr/>
          </p:nvSpPr>
          <p:spPr>
            <a:xfrm rot="19878650" flipH="1">
              <a:off x="8028997" y="396257"/>
              <a:ext cx="1038225" cy="473837"/>
            </a:xfrm>
            <a:prstGeom prst="curvedDownArrow">
              <a:avLst>
                <a:gd name="adj1" fmla="val 25000"/>
                <a:gd name="adj2" fmla="val 50000"/>
                <a:gd name="adj3" fmla="val 73244"/>
              </a:avLst>
            </a:prstGeom>
            <a:gradFill rotWithShape="1">
              <a:gsLst>
                <a:gs pos="0">
                  <a:srgbClr val="003A49">
                    <a:tint val="100000"/>
                    <a:shade val="100000"/>
                    <a:satMod val="130000"/>
                  </a:srgbClr>
                </a:gs>
                <a:gs pos="100000">
                  <a:srgbClr val="003A49">
                    <a:tint val="50000"/>
                    <a:shade val="100000"/>
                    <a:satMod val="350000"/>
                  </a:srgbClr>
                </a:gs>
              </a:gsLst>
              <a:lin ang="16200000" scaled="0"/>
            </a:gradFill>
            <a:ln w="9525" cap="flat" cmpd="sng" algn="ctr">
              <a:solidFill>
                <a:srgbClr val="003A4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6C6463"/>
                </a:solidFill>
                <a:effectLst/>
                <a:uLnTx/>
                <a:uFillTx/>
                <a:latin typeface="Arial"/>
                <a:ea typeface="+mn-ea"/>
                <a:cs typeface="+mn-cs"/>
              </a:endParaRPr>
            </a:p>
          </p:txBody>
        </p:sp>
      </p:grpSp>
      <p:sp>
        <p:nvSpPr>
          <p:cNvPr id="37" name="Arrow: Right 36">
            <a:extLst>
              <a:ext uri="{FF2B5EF4-FFF2-40B4-BE49-F238E27FC236}">
                <a16:creationId xmlns:a16="http://schemas.microsoft.com/office/drawing/2014/main" id="{421CBA36-660E-19DB-AE54-B1F6D27B84A6}"/>
              </a:ext>
            </a:extLst>
          </p:cNvPr>
          <p:cNvSpPr/>
          <p:nvPr/>
        </p:nvSpPr>
        <p:spPr>
          <a:xfrm>
            <a:off x="2820285" y="5292548"/>
            <a:ext cx="4432099" cy="3924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Digitization journey</a:t>
            </a:r>
          </a:p>
        </p:txBody>
      </p:sp>
      <p:sp>
        <p:nvSpPr>
          <p:cNvPr id="38" name="Oval 37">
            <a:extLst>
              <a:ext uri="{FF2B5EF4-FFF2-40B4-BE49-F238E27FC236}">
                <a16:creationId xmlns:a16="http://schemas.microsoft.com/office/drawing/2014/main" id="{197D6420-E761-A959-B190-A8421E7A197E}"/>
              </a:ext>
            </a:extLst>
          </p:cNvPr>
          <p:cNvSpPr/>
          <p:nvPr/>
        </p:nvSpPr>
        <p:spPr>
          <a:xfrm>
            <a:off x="2693507" y="4702242"/>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1</a:t>
            </a:r>
          </a:p>
        </p:txBody>
      </p:sp>
      <p:sp>
        <p:nvSpPr>
          <p:cNvPr id="40" name="Oval 39">
            <a:extLst>
              <a:ext uri="{FF2B5EF4-FFF2-40B4-BE49-F238E27FC236}">
                <a16:creationId xmlns:a16="http://schemas.microsoft.com/office/drawing/2014/main" id="{90B7F36D-E2C2-38F7-5E48-70C20B5E7F88}"/>
              </a:ext>
            </a:extLst>
          </p:cNvPr>
          <p:cNvSpPr/>
          <p:nvPr/>
        </p:nvSpPr>
        <p:spPr>
          <a:xfrm>
            <a:off x="3378698" y="4226697"/>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2</a:t>
            </a:r>
          </a:p>
        </p:txBody>
      </p:sp>
      <p:sp>
        <p:nvSpPr>
          <p:cNvPr id="41" name="Oval 40">
            <a:extLst>
              <a:ext uri="{FF2B5EF4-FFF2-40B4-BE49-F238E27FC236}">
                <a16:creationId xmlns:a16="http://schemas.microsoft.com/office/drawing/2014/main" id="{8B610FE3-F981-8937-6E4B-16694CCBAAAD}"/>
              </a:ext>
            </a:extLst>
          </p:cNvPr>
          <p:cNvSpPr/>
          <p:nvPr/>
        </p:nvSpPr>
        <p:spPr>
          <a:xfrm>
            <a:off x="4141758" y="3686414"/>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3</a:t>
            </a:r>
          </a:p>
        </p:txBody>
      </p:sp>
      <p:sp>
        <p:nvSpPr>
          <p:cNvPr id="42" name="Oval 41">
            <a:extLst>
              <a:ext uri="{FF2B5EF4-FFF2-40B4-BE49-F238E27FC236}">
                <a16:creationId xmlns:a16="http://schemas.microsoft.com/office/drawing/2014/main" id="{022A2148-5822-1AFA-A939-2B4D6E7C2C0F}"/>
              </a:ext>
            </a:extLst>
          </p:cNvPr>
          <p:cNvSpPr/>
          <p:nvPr/>
        </p:nvSpPr>
        <p:spPr>
          <a:xfrm>
            <a:off x="4608430" y="3257218"/>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4</a:t>
            </a:r>
          </a:p>
        </p:txBody>
      </p:sp>
      <p:sp>
        <p:nvSpPr>
          <p:cNvPr id="43" name="Oval 42">
            <a:extLst>
              <a:ext uri="{FF2B5EF4-FFF2-40B4-BE49-F238E27FC236}">
                <a16:creationId xmlns:a16="http://schemas.microsoft.com/office/drawing/2014/main" id="{9C964B47-3311-D1B2-B9AC-6E1080A3F742}"/>
              </a:ext>
            </a:extLst>
          </p:cNvPr>
          <p:cNvSpPr/>
          <p:nvPr/>
        </p:nvSpPr>
        <p:spPr>
          <a:xfrm>
            <a:off x="5029483" y="2875984"/>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5</a:t>
            </a:r>
          </a:p>
        </p:txBody>
      </p:sp>
      <p:sp>
        <p:nvSpPr>
          <p:cNvPr id="44" name="Oval 43">
            <a:extLst>
              <a:ext uri="{FF2B5EF4-FFF2-40B4-BE49-F238E27FC236}">
                <a16:creationId xmlns:a16="http://schemas.microsoft.com/office/drawing/2014/main" id="{A598A31D-DAFC-B013-6854-F18CF666C07D}"/>
              </a:ext>
            </a:extLst>
          </p:cNvPr>
          <p:cNvSpPr/>
          <p:nvPr/>
        </p:nvSpPr>
        <p:spPr>
          <a:xfrm>
            <a:off x="5476177" y="2409345"/>
            <a:ext cx="200059" cy="185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6</a:t>
            </a:r>
          </a:p>
        </p:txBody>
      </p:sp>
    </p:spTree>
    <p:extLst>
      <p:ext uri="{BB962C8B-B14F-4D97-AF65-F5344CB8AC3E}">
        <p14:creationId xmlns:p14="http://schemas.microsoft.com/office/powerpoint/2010/main" val="4140520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4A327A8-5E26-40B5-EF30-C44DD3EBE658}"/>
              </a:ext>
            </a:extLst>
          </p:cNvPr>
          <p:cNvSpPr>
            <a:spLocks noGrp="1"/>
          </p:cNvSpPr>
          <p:nvPr>
            <p:ph type="body" sz="quarter" idx="15"/>
          </p:nvPr>
        </p:nvSpPr>
        <p:spPr/>
        <p:txBody>
          <a:bodyPr/>
          <a:lstStyle/>
          <a:p>
            <a:r>
              <a:rPr lang="en-US" dirty="0"/>
              <a:t>A vision for the future of microfinance</a:t>
            </a:r>
          </a:p>
        </p:txBody>
      </p:sp>
      <p:sp>
        <p:nvSpPr>
          <p:cNvPr id="5" name="Text Placeholder 1">
            <a:extLst>
              <a:ext uri="{FF2B5EF4-FFF2-40B4-BE49-F238E27FC236}">
                <a16:creationId xmlns:a16="http://schemas.microsoft.com/office/drawing/2014/main" id="{4CA6CF56-06FB-7BA5-862C-1CB01FD96D60}"/>
              </a:ext>
            </a:extLst>
          </p:cNvPr>
          <p:cNvSpPr txBox="1">
            <a:spLocks/>
          </p:cNvSpPr>
          <p:nvPr/>
        </p:nvSpPr>
        <p:spPr>
          <a:xfrm>
            <a:off x="1763917" y="2343801"/>
            <a:ext cx="8664166" cy="40498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Microfinance is part of a </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competitive market</a:t>
            </a: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that comprises a</a:t>
            </a: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range of providers</a:t>
            </a: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 from </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digitized incumbents </a:t>
            </a: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to</a:t>
            </a: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scaled innovators</a:t>
            </a: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 responsibly addressing the needs of</a:t>
            </a:r>
            <a:r>
              <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all </a:t>
            </a:r>
            <a:r>
              <a:rPr lang="en-US" b="1" dirty="0">
                <a:solidFill>
                  <a:srgbClr val="D8780D"/>
                </a:solidFill>
                <a:latin typeface="Calibri" panose="020F0502020204030204" pitchFamily="34" charset="0"/>
                <a:ea typeface="Calibri" panose="020F0502020204030204" pitchFamily="34" charset="0"/>
                <a:cs typeface="Times New Roman" panose="02020603050405020304" pitchFamily="18" charset="0"/>
              </a:rPr>
              <a:t>underserved</a:t>
            </a:r>
            <a:r>
              <a:rPr kumimoji="0" lang="en-US" sz="2800" b="1" i="0" u="none" strike="noStrike" kern="1200" cap="none" spc="0" normalizeH="0" baseline="0" noProof="0" dirty="0">
                <a:ln>
                  <a:noFill/>
                </a:ln>
                <a:solidFill>
                  <a:srgbClr val="D8780D"/>
                </a:solidFill>
                <a:effectLst/>
                <a:uLnTx/>
                <a:uFillTx/>
                <a:latin typeface="Calibri" panose="020F0502020204030204" pitchFamily="34" charset="0"/>
                <a:ea typeface="Calibri" panose="020F0502020204030204" pitchFamily="34" charset="0"/>
                <a:cs typeface="Times New Roman" panose="02020603050405020304" pitchFamily="18" charset="0"/>
              </a:rPr>
              <a:t> segments </a:t>
            </a:r>
            <a:r>
              <a:rPr kumimoji="0" lang="en-US" sz="2800" b="1"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with efficient and effective offerings.</a:t>
            </a:r>
            <a:r>
              <a:rPr kumimoji="0" lang="en-US" sz="2800" b="0"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Times New Roman" panose="02020603050405020304" pitchFamily="18" charset="0"/>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4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87B612C-7EC2-6F67-E5A5-8F90142E599A}"/>
              </a:ext>
            </a:extLst>
          </p:cNvPr>
          <p:cNvSpPr>
            <a:spLocks noGrp="1"/>
          </p:cNvSpPr>
          <p:nvPr>
            <p:ph type="body" sz="quarter" idx="15"/>
          </p:nvPr>
        </p:nvSpPr>
        <p:spPr>
          <a:xfrm>
            <a:off x="175464" y="971822"/>
            <a:ext cx="11008581" cy="978408"/>
          </a:xfrm>
        </p:spPr>
        <p:txBody>
          <a:bodyPr>
            <a:normAutofit/>
          </a:bodyPr>
          <a:lstStyle/>
          <a:p>
            <a:r>
              <a:rPr lang="en-US" dirty="0">
                <a:solidFill>
                  <a:schemeClr val="accent1"/>
                </a:solidFill>
              </a:rPr>
              <a:t>The Product Roadmap for implementation of the 5 principles</a:t>
            </a:r>
          </a:p>
        </p:txBody>
      </p:sp>
      <p:graphicFrame>
        <p:nvGraphicFramePr>
          <p:cNvPr id="5" name="Diagram 4">
            <a:extLst>
              <a:ext uri="{FF2B5EF4-FFF2-40B4-BE49-F238E27FC236}">
                <a16:creationId xmlns:a16="http://schemas.microsoft.com/office/drawing/2014/main" id="{6B530036-AC59-4EF6-B9CD-29B947CCD26D}"/>
              </a:ext>
            </a:extLst>
          </p:cNvPr>
          <p:cNvGraphicFramePr/>
          <p:nvPr/>
        </p:nvGraphicFramePr>
        <p:xfrm>
          <a:off x="864941" y="252921"/>
          <a:ext cx="10752306" cy="5272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4491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22009D4-F36C-E9E7-E6C6-843152062D4D}"/>
              </a:ext>
            </a:extLst>
          </p:cNvPr>
          <p:cNvSpPr>
            <a:spLocks noGrp="1"/>
          </p:cNvSpPr>
          <p:nvPr>
            <p:ph type="body" sz="quarter" idx="15"/>
          </p:nvPr>
        </p:nvSpPr>
        <p:spPr/>
        <p:txBody>
          <a:bodyPr/>
          <a:lstStyle/>
          <a:p>
            <a:r>
              <a:rPr lang="en-US"/>
              <a:t>Business Intelligence Build-Out</a:t>
            </a:r>
          </a:p>
        </p:txBody>
      </p:sp>
      <p:graphicFrame>
        <p:nvGraphicFramePr>
          <p:cNvPr id="14" name="Diagram 13">
            <a:extLst>
              <a:ext uri="{FF2B5EF4-FFF2-40B4-BE49-F238E27FC236}">
                <a16:creationId xmlns:a16="http://schemas.microsoft.com/office/drawing/2014/main" id="{D4AD59AA-423E-AC9F-3AD5-E9A3907EF750}"/>
              </a:ext>
            </a:extLst>
          </p:cNvPr>
          <p:cNvGraphicFramePr/>
          <p:nvPr>
            <p:extLst>
              <p:ext uri="{D42A27DB-BD31-4B8C-83A1-F6EECF244321}">
                <p14:modId xmlns:p14="http://schemas.microsoft.com/office/powerpoint/2010/main" val="3480970646"/>
              </p:ext>
            </p:extLst>
          </p:nvPr>
        </p:nvGraphicFramePr>
        <p:xfrm>
          <a:off x="799614" y="1261872"/>
          <a:ext cx="10752306" cy="1577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Chart 1">
            <a:extLst>
              <a:ext uri="{FF2B5EF4-FFF2-40B4-BE49-F238E27FC236}">
                <a16:creationId xmlns:a16="http://schemas.microsoft.com/office/drawing/2014/main" id="{C7ABA6B4-A9B8-945F-2A56-D4BE9852400B}"/>
              </a:ext>
            </a:extLst>
          </p:cNvPr>
          <p:cNvGraphicFramePr/>
          <p:nvPr>
            <p:extLst>
              <p:ext uri="{D42A27DB-BD31-4B8C-83A1-F6EECF244321}">
                <p14:modId xmlns:p14="http://schemas.microsoft.com/office/powerpoint/2010/main" val="2778609664"/>
              </p:ext>
            </p:extLst>
          </p:nvPr>
        </p:nvGraphicFramePr>
        <p:xfrm>
          <a:off x="604222" y="2687829"/>
          <a:ext cx="5106871" cy="331580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 name="Chart 2">
            <a:extLst>
              <a:ext uri="{FF2B5EF4-FFF2-40B4-BE49-F238E27FC236}">
                <a16:creationId xmlns:a16="http://schemas.microsoft.com/office/drawing/2014/main" id="{A94D3080-32E9-ED6E-C556-02456BC6815F}"/>
              </a:ext>
            </a:extLst>
          </p:cNvPr>
          <p:cNvGraphicFramePr/>
          <p:nvPr>
            <p:extLst>
              <p:ext uri="{D42A27DB-BD31-4B8C-83A1-F6EECF244321}">
                <p14:modId xmlns:p14="http://schemas.microsoft.com/office/powerpoint/2010/main" val="4209882461"/>
              </p:ext>
            </p:extLst>
          </p:nvPr>
        </p:nvGraphicFramePr>
        <p:xfrm>
          <a:off x="6409191" y="2687829"/>
          <a:ext cx="5106871" cy="3315806"/>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851308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1883d8440c1_0_0"/>
          <p:cNvSpPr txBox="1">
            <a:spLocks noGrp="1"/>
          </p:cNvSpPr>
          <p:nvPr>
            <p:ph type="title"/>
          </p:nvPr>
        </p:nvSpPr>
        <p:spPr>
          <a:xfrm>
            <a:off x="609600" y="1707543"/>
            <a:ext cx="10972800" cy="1721457"/>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Strengthening Business Intelligence</a:t>
            </a:r>
            <a:endParaRPr dirty="0"/>
          </a:p>
        </p:txBody>
      </p:sp>
    </p:spTree>
    <p:extLst>
      <p:ext uri="{BB962C8B-B14F-4D97-AF65-F5344CB8AC3E}">
        <p14:creationId xmlns:p14="http://schemas.microsoft.com/office/powerpoint/2010/main" val="887988998"/>
      </p:ext>
    </p:extLst>
  </p:cSld>
  <p:clrMapOvr>
    <a:masterClrMapping/>
  </p:clrMapOvr>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Ivo Jenik</DisplayName>
        <AccountId>16</AccountId>
        <AccountType/>
      </UserInfo>
      <UserInfo>
        <DisplayName>Mark Flaming</DisplayName>
        <AccountId>268</AccountId>
        <AccountType/>
      </UserInfo>
      <UserInfo>
        <DisplayName>Isabelle Agnes Barres</DisplayName>
        <AccountId>112</AccountId>
        <AccountType/>
      </UserInfo>
    </SharedWithUsers>
  </documentManagement>
</p:properties>
</file>

<file path=customXml/itemProps1.xml><?xml version="1.0" encoding="utf-8"?>
<ds:datastoreItem xmlns:ds="http://schemas.openxmlformats.org/officeDocument/2006/customXml" ds:itemID="{FEF0C8C4-F5B8-423B-979D-0BF0614DA02F}"/>
</file>

<file path=customXml/itemProps2.xml><?xml version="1.0" encoding="utf-8"?>
<ds:datastoreItem xmlns:ds="http://schemas.openxmlformats.org/officeDocument/2006/customXml" ds:itemID="{E7AE1731-2F1E-48F4-9A3E-3FBEE1C65EE6}">
  <ds:schemaRefs>
    <ds:schemaRef ds:uri="http://schemas.microsoft.com/sharepoint/v3/contenttype/forms"/>
  </ds:schemaRefs>
</ds:datastoreItem>
</file>

<file path=customXml/itemProps3.xml><?xml version="1.0" encoding="utf-8"?>
<ds:datastoreItem xmlns:ds="http://schemas.openxmlformats.org/officeDocument/2006/customXml" ds:itemID="{8645F36A-3FEB-40FE-AD7B-8F0989EC0AC7}">
  <ds:schemaRefs>
    <ds:schemaRef ds:uri="http://schemas.microsoft.com/office/2006/metadata/properties"/>
    <ds:schemaRef ds:uri="http://www.w3.org/XML/1998/namespace"/>
    <ds:schemaRef ds:uri="http://purl.org/dc/dcmitype/"/>
    <ds:schemaRef ds:uri="http://schemas.openxmlformats.org/package/2006/metadata/core-properties"/>
    <ds:schemaRef ds:uri="http://purl.org/dc/elements/1.1/"/>
    <ds:schemaRef ds:uri="5db7da12-e561-44f9-98ee-8a06c6ad4796"/>
    <ds:schemaRef ds:uri="http://schemas.microsoft.com/office/2006/documentManagement/types"/>
    <ds:schemaRef ds:uri="http://purl.org/dc/terms/"/>
    <ds:schemaRef ds:uri="http://schemas.microsoft.com/office/infopath/2007/PartnerControls"/>
    <ds:schemaRef ds:uri="3e02667f-0271-471b-bd6e-11a2e16def1d"/>
    <ds:schemaRef ds:uri="58a5be2a-df2e-4e7a-9248-f3f9aadc3453"/>
  </ds:schemaRefs>
</ds:datastoreItem>
</file>

<file path=docProps/app.xml><?xml version="1.0" encoding="utf-8"?>
<Properties xmlns="http://schemas.openxmlformats.org/officeDocument/2006/extended-properties" xmlns:vt="http://schemas.openxmlformats.org/officeDocument/2006/docPropsVTypes">
  <TotalTime>422</TotalTime>
  <Words>2028</Words>
  <Application>Microsoft Macintosh PowerPoint</Application>
  <PresentationFormat>Widescreen</PresentationFormat>
  <Paragraphs>234</Paragraphs>
  <Slides>21</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Symbol</vt:lpstr>
      <vt:lpstr>Arial</vt:lpstr>
      <vt:lpstr>Calibri</vt:lpstr>
      <vt:lpstr>Courier New</vt:lpstr>
      <vt:lpstr>Roboto</vt:lpstr>
      <vt:lpstr>Office Theme</vt:lpstr>
      <vt:lpstr>Data Bootcamp: Kick-off</vt:lpstr>
      <vt:lpstr>Data Bootcamp Team Presentation</vt:lpstr>
      <vt:lpstr>Why a Focus on Business Intelligence?</vt:lpstr>
      <vt:lpstr>PowerPoint Presentation</vt:lpstr>
      <vt:lpstr>PowerPoint Presentation</vt:lpstr>
      <vt:lpstr>PowerPoint Presentation</vt:lpstr>
      <vt:lpstr>PowerPoint Presentation</vt:lpstr>
      <vt:lpstr>PowerPoint Presentation</vt:lpstr>
      <vt:lpstr>Strengthening Business Intelligence</vt:lpstr>
      <vt:lpstr>The Why</vt:lpstr>
      <vt:lpstr>Why Business Intelligence Matters</vt:lpstr>
      <vt:lpstr>Examples of Business Intelligence in Action</vt:lpstr>
      <vt:lpstr>The Future of Business Intelligence </vt:lpstr>
      <vt:lpstr>PowerPoint Presentation</vt:lpstr>
      <vt:lpstr>The Data Bootcamp</vt:lpstr>
      <vt:lpstr>PowerPoint Presentation</vt:lpstr>
      <vt:lpstr>Data Bootcamp Sequence</vt:lpstr>
      <vt:lpstr>Target Audience</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62</cp:revision>
  <dcterms:created xsi:type="dcterms:W3CDTF">2017-09-13T16:31:41Z</dcterms:created>
  <dcterms:modified xsi:type="dcterms:W3CDTF">2024-10-08T15:13:46Z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