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32"/>
  </p:notesMasterIdLst>
  <p:sldIdLst>
    <p:sldId id="276" r:id="rId5"/>
    <p:sldId id="405" r:id="rId6"/>
    <p:sldId id="9269" r:id="rId7"/>
    <p:sldId id="9271" r:id="rId8"/>
    <p:sldId id="9275" r:id="rId9"/>
    <p:sldId id="259" r:id="rId10"/>
    <p:sldId id="260" r:id="rId11"/>
    <p:sldId id="9276" r:id="rId12"/>
    <p:sldId id="261" r:id="rId13"/>
    <p:sldId id="262" r:id="rId14"/>
    <p:sldId id="264" r:id="rId15"/>
    <p:sldId id="265" r:id="rId16"/>
    <p:sldId id="266" r:id="rId17"/>
    <p:sldId id="9272" r:id="rId18"/>
    <p:sldId id="267" r:id="rId19"/>
    <p:sldId id="9273" r:id="rId20"/>
    <p:sldId id="9270" r:id="rId21"/>
    <p:sldId id="268" r:id="rId22"/>
    <p:sldId id="270" r:id="rId23"/>
    <p:sldId id="271" r:id="rId24"/>
    <p:sldId id="269" r:id="rId25"/>
    <p:sldId id="9274" r:id="rId26"/>
    <p:sldId id="400" r:id="rId27"/>
    <p:sldId id="409" r:id="rId28"/>
    <p:sldId id="9261" r:id="rId29"/>
    <p:sldId id="9267" r:id="rId30"/>
    <p:sldId id="9268"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4" userDrawn="1">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6" roundtripDataSignature="AMtx7mjquEef/SHYlStCQv1w8sPghQxoM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052D57-8B94-3ED4-3FD3-DBBA2A975527}" v="8" dt="2024-05-10T08:46:00.791"/>
    <p1510:client id="{C3E89BBC-4222-5F22-F8A8-D0099066258C}" v="35" dt="2024-05-08T12:15:40.478"/>
    <p1510:client id="{CE5485D9-2AD2-84D6-561F-6BE7214075BE}" v="5" dt="2024-05-08T12:28:58.022"/>
  </p1510:revLst>
</p1510:revInfo>
</file>

<file path=ppt/tableStyles.xml><?xml version="1.0" encoding="utf-8"?>
<a:tblStyleLst xmlns:a="http://schemas.openxmlformats.org/drawingml/2006/main" def="{0CCFA152-DA29-4281-BC65-D12000163E38}">
  <a:tblStyle styleId="{0CCFA152-DA29-4281-BC65-D12000163E38}"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062A7F42-F775-46CA-9BD4-8908EDB1945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788"/>
    <p:restoredTop sz="56250" autoAdjust="0"/>
  </p:normalViewPr>
  <p:slideViewPr>
    <p:cSldViewPr snapToGrid="0">
      <p:cViewPr varScale="1">
        <p:scale>
          <a:sx n="47" d="100"/>
          <a:sy n="47" d="100"/>
        </p:scale>
        <p:origin x="216" y="832"/>
      </p:cViewPr>
      <p:guideLst>
        <p:guide orient="horz" pos="2184"/>
        <p:guide pos="3840"/>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12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116"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1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12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118" Type="http://schemas.openxmlformats.org/officeDocument/2006/relationships/viewProps" Target="viewProps.xml"/><Relationship Id="rId8" Type="http://schemas.openxmlformats.org/officeDocument/2006/relationships/slide" Target="slides/slide4.xml"/><Relationship Id="rId121" Type="http://schemas.microsoft.com/office/2016/11/relationships/changesInfo" Target="changesInfos/changesInfo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Agnes Barres" userId="S::ibarres@worldbank.org::7a5967c0-0a79-4d7d-af76-3aa3957b1a88" providerId="AD" clId="Web-{3A052D57-8B94-3ED4-3FD3-DBBA2A975527}"/>
    <pc:docChg chg="modSld">
      <pc:chgData name="Isabelle Agnes Barres" userId="S::ibarres@worldbank.org::7a5967c0-0a79-4d7d-af76-3aa3957b1a88" providerId="AD" clId="Web-{3A052D57-8B94-3ED4-3FD3-DBBA2A975527}" dt="2024-05-10T08:46:00.369" v="3"/>
      <pc:docMkLst>
        <pc:docMk/>
      </pc:docMkLst>
      <pc:sldChg chg="modSp">
        <pc:chgData name="Isabelle Agnes Barres" userId="S::ibarres@worldbank.org::7a5967c0-0a79-4d7d-af76-3aa3957b1a88" providerId="AD" clId="Web-{3A052D57-8B94-3ED4-3FD3-DBBA2A975527}" dt="2024-05-10T08:46:00.369" v="3"/>
        <pc:sldMkLst>
          <pc:docMk/>
          <pc:sldMk cId="3468141951" sldId="392"/>
        </pc:sldMkLst>
        <pc:graphicFrameChg chg="mod modGraphic">
          <ac:chgData name="Isabelle Agnes Barres" userId="S::ibarres@worldbank.org::7a5967c0-0a79-4d7d-af76-3aa3957b1a88" providerId="AD" clId="Web-{3A052D57-8B94-3ED4-3FD3-DBBA2A975527}" dt="2024-05-10T08:46:00.369" v="3"/>
          <ac:graphicFrameMkLst>
            <pc:docMk/>
            <pc:sldMk cId="3468141951" sldId="392"/>
            <ac:graphicFrameMk id="5" creationId="{05D0C23A-FD60-6CC0-B298-FDEF2C6F8264}"/>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CE46D8-5703-CF49-8ACA-8C2CD7E380BB}"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en-US"/>
        </a:p>
      </dgm:t>
    </dgm:pt>
    <dgm:pt modelId="{9BEE0CE9-BAE8-AF4F-AFC7-A5002218F0F1}">
      <dgm:prSet phldrT="[Text]"/>
      <dgm:spPr/>
      <dgm:t>
        <a:bodyPr/>
        <a:lstStyle/>
        <a:p>
          <a:r>
            <a:rPr lang="en-US" dirty="0"/>
            <a:t>Traditional channels</a:t>
          </a:r>
        </a:p>
      </dgm:t>
    </dgm:pt>
    <dgm:pt modelId="{51951B29-84E1-9549-BD4E-5B9E70F56DE6}" type="parTrans" cxnId="{35E6AA58-FB72-1348-859B-91BCFCA93B98}">
      <dgm:prSet/>
      <dgm:spPr/>
      <dgm:t>
        <a:bodyPr/>
        <a:lstStyle/>
        <a:p>
          <a:endParaRPr lang="en-US"/>
        </a:p>
      </dgm:t>
    </dgm:pt>
    <dgm:pt modelId="{36243087-05CD-E143-AB93-EF9E72423C3E}" type="sibTrans" cxnId="{35E6AA58-FB72-1348-859B-91BCFCA93B98}">
      <dgm:prSet/>
      <dgm:spPr/>
      <dgm:t>
        <a:bodyPr/>
        <a:lstStyle/>
        <a:p>
          <a:endParaRPr lang="en-US"/>
        </a:p>
      </dgm:t>
    </dgm:pt>
    <dgm:pt modelId="{62F04053-78F8-2D4F-A68D-8E44D164F437}">
      <dgm:prSet phldrT="[Text]"/>
      <dgm:spPr/>
      <dgm:t>
        <a:bodyPr/>
        <a:lstStyle/>
        <a:p>
          <a:r>
            <a:rPr lang="en-US" dirty="0"/>
            <a:t>Digital channels</a:t>
          </a:r>
        </a:p>
      </dgm:t>
    </dgm:pt>
    <dgm:pt modelId="{BBE621BD-371B-0047-A919-CB258D96CFB5}" type="parTrans" cxnId="{13E2DAFA-4A8A-9F49-8371-550338543AA3}">
      <dgm:prSet/>
      <dgm:spPr/>
      <dgm:t>
        <a:bodyPr/>
        <a:lstStyle/>
        <a:p>
          <a:endParaRPr lang="en-US"/>
        </a:p>
      </dgm:t>
    </dgm:pt>
    <dgm:pt modelId="{3B735CFC-E6AA-E140-A28E-B13B4C15AF7C}" type="sibTrans" cxnId="{13E2DAFA-4A8A-9F49-8371-550338543AA3}">
      <dgm:prSet/>
      <dgm:spPr/>
      <dgm:t>
        <a:bodyPr/>
        <a:lstStyle/>
        <a:p>
          <a:endParaRPr lang="en-US"/>
        </a:p>
      </dgm:t>
    </dgm:pt>
    <dgm:pt modelId="{029C48C8-A287-474E-8BEA-CB1599701555}">
      <dgm:prSet phldrT="[Text]"/>
      <dgm:spPr/>
      <dgm:t>
        <a:bodyPr/>
        <a:lstStyle/>
        <a:p>
          <a:r>
            <a:rPr lang="en-US" dirty="0"/>
            <a:t>Bank transfer </a:t>
          </a:r>
        </a:p>
      </dgm:t>
    </dgm:pt>
    <dgm:pt modelId="{089EAC1E-F4A7-FE40-9775-DF73A1303612}" type="parTrans" cxnId="{64818C27-DBFD-8248-8100-F077CF62A9C5}">
      <dgm:prSet/>
      <dgm:spPr/>
      <dgm:t>
        <a:bodyPr/>
        <a:lstStyle/>
        <a:p>
          <a:endParaRPr lang="en-US"/>
        </a:p>
      </dgm:t>
    </dgm:pt>
    <dgm:pt modelId="{853D3C98-6009-644D-AADB-5477D3586252}" type="sibTrans" cxnId="{64818C27-DBFD-8248-8100-F077CF62A9C5}">
      <dgm:prSet/>
      <dgm:spPr/>
      <dgm:t>
        <a:bodyPr/>
        <a:lstStyle/>
        <a:p>
          <a:endParaRPr lang="en-US"/>
        </a:p>
      </dgm:t>
    </dgm:pt>
    <dgm:pt modelId="{D433C818-818D-274B-9832-6EE28F7ADD73}">
      <dgm:prSet phldrT="[Text]"/>
      <dgm:spPr/>
      <dgm:t>
        <a:bodyPr/>
        <a:lstStyle/>
        <a:p>
          <a:r>
            <a:rPr lang="en-US" dirty="0"/>
            <a:t>Branches</a:t>
          </a:r>
        </a:p>
      </dgm:t>
    </dgm:pt>
    <dgm:pt modelId="{F3407371-D770-944B-B6BD-471D1A724FA6}" type="parTrans" cxnId="{37EEDDEC-B6AD-EB41-AC7D-F8D8C6D0DE1F}">
      <dgm:prSet/>
      <dgm:spPr/>
      <dgm:t>
        <a:bodyPr/>
        <a:lstStyle/>
        <a:p>
          <a:endParaRPr lang="en-US"/>
        </a:p>
      </dgm:t>
    </dgm:pt>
    <dgm:pt modelId="{145293BC-189B-AA43-AC32-EAF25E44B8B2}" type="sibTrans" cxnId="{37EEDDEC-B6AD-EB41-AC7D-F8D8C6D0DE1F}">
      <dgm:prSet/>
      <dgm:spPr/>
      <dgm:t>
        <a:bodyPr/>
        <a:lstStyle/>
        <a:p>
          <a:endParaRPr lang="en-US"/>
        </a:p>
      </dgm:t>
    </dgm:pt>
    <dgm:pt modelId="{F973E4A8-02A5-9F4C-A07D-BA53F4BB866F}">
      <dgm:prSet phldrT="[Text]"/>
      <dgm:spPr/>
      <dgm:t>
        <a:bodyPr/>
        <a:lstStyle/>
        <a:p>
          <a:r>
            <a:rPr lang="en-US" dirty="0"/>
            <a:t>Loan officers' visits</a:t>
          </a:r>
        </a:p>
      </dgm:t>
    </dgm:pt>
    <dgm:pt modelId="{6124C26E-0D26-2942-809C-CC9B38E1DD53}" type="parTrans" cxnId="{79BDD6AA-DF8F-A143-BA72-F4631072E392}">
      <dgm:prSet/>
      <dgm:spPr/>
      <dgm:t>
        <a:bodyPr/>
        <a:lstStyle/>
        <a:p>
          <a:endParaRPr lang="en-US"/>
        </a:p>
      </dgm:t>
    </dgm:pt>
    <dgm:pt modelId="{FFE35B88-68E5-F443-851C-8FBE219D52DA}" type="sibTrans" cxnId="{79BDD6AA-DF8F-A143-BA72-F4631072E392}">
      <dgm:prSet/>
      <dgm:spPr/>
      <dgm:t>
        <a:bodyPr/>
        <a:lstStyle/>
        <a:p>
          <a:endParaRPr lang="en-US"/>
        </a:p>
      </dgm:t>
    </dgm:pt>
    <dgm:pt modelId="{59744870-C6CA-FD47-BE08-B73EC1C014B9}">
      <dgm:prSet phldrT="[Text]"/>
      <dgm:spPr/>
      <dgm:t>
        <a:bodyPr/>
        <a:lstStyle/>
        <a:p>
          <a:r>
            <a:rPr lang="en-US" dirty="0"/>
            <a:t>Digital wallet transfer</a:t>
          </a:r>
        </a:p>
      </dgm:t>
    </dgm:pt>
    <dgm:pt modelId="{E895667F-18A8-A24A-8E63-2F2ED59D05D2}" type="parTrans" cxnId="{5AB15CA0-95A1-3F45-A127-5E0F583B5ABD}">
      <dgm:prSet/>
      <dgm:spPr/>
      <dgm:t>
        <a:bodyPr/>
        <a:lstStyle/>
        <a:p>
          <a:endParaRPr lang="en-US"/>
        </a:p>
      </dgm:t>
    </dgm:pt>
    <dgm:pt modelId="{22BD8F8C-A5E6-A247-8E52-9FFA098AAD2C}" type="sibTrans" cxnId="{5AB15CA0-95A1-3F45-A127-5E0F583B5ABD}">
      <dgm:prSet/>
      <dgm:spPr/>
      <dgm:t>
        <a:bodyPr/>
        <a:lstStyle/>
        <a:p>
          <a:endParaRPr lang="en-US"/>
        </a:p>
      </dgm:t>
    </dgm:pt>
    <dgm:pt modelId="{75361A97-44FA-D84C-AC30-AF50006C176D}">
      <dgm:prSet phldrT="[Text]"/>
      <dgm:spPr/>
      <dgm:t>
        <a:bodyPr/>
        <a:lstStyle/>
        <a:p>
          <a:r>
            <a:rPr lang="en-US" dirty="0"/>
            <a:t>Agent banking </a:t>
          </a:r>
        </a:p>
      </dgm:t>
    </dgm:pt>
    <dgm:pt modelId="{DAD0C7D2-0C26-D245-A4B4-FC200B043A4C}" type="parTrans" cxnId="{13D9BD46-4095-3847-B3B6-3011D8F8833A}">
      <dgm:prSet/>
      <dgm:spPr/>
      <dgm:t>
        <a:bodyPr/>
        <a:lstStyle/>
        <a:p>
          <a:endParaRPr lang="en-US"/>
        </a:p>
      </dgm:t>
    </dgm:pt>
    <dgm:pt modelId="{5EF01736-BC99-C344-B290-E06BA33DBFD4}" type="sibTrans" cxnId="{13D9BD46-4095-3847-B3B6-3011D8F8833A}">
      <dgm:prSet/>
      <dgm:spPr/>
      <dgm:t>
        <a:bodyPr/>
        <a:lstStyle/>
        <a:p>
          <a:endParaRPr lang="en-US"/>
        </a:p>
      </dgm:t>
    </dgm:pt>
    <dgm:pt modelId="{F96CC6C3-F77E-FB44-8ABC-B6C70999ACB6}">
      <dgm:prSet phldrT="[Text]"/>
      <dgm:spPr/>
      <dgm:t>
        <a:bodyPr/>
        <a:lstStyle/>
        <a:p>
          <a:r>
            <a:rPr lang="en-US" dirty="0"/>
            <a:t>mobile app</a:t>
          </a:r>
        </a:p>
      </dgm:t>
    </dgm:pt>
    <dgm:pt modelId="{00F2B0AF-FC8F-9946-9453-E8C7AC5AAB50}" type="parTrans" cxnId="{6E1E477F-0791-C24D-A615-5AA493856EBF}">
      <dgm:prSet/>
      <dgm:spPr/>
      <dgm:t>
        <a:bodyPr/>
        <a:lstStyle/>
        <a:p>
          <a:endParaRPr lang="en-US"/>
        </a:p>
      </dgm:t>
    </dgm:pt>
    <dgm:pt modelId="{531D1820-F630-A34A-A26A-E60ADC0BF186}" type="sibTrans" cxnId="{6E1E477F-0791-C24D-A615-5AA493856EBF}">
      <dgm:prSet/>
      <dgm:spPr/>
      <dgm:t>
        <a:bodyPr/>
        <a:lstStyle/>
        <a:p>
          <a:endParaRPr lang="en-US"/>
        </a:p>
      </dgm:t>
    </dgm:pt>
    <dgm:pt modelId="{A396C08F-2DDC-D247-8A2B-1E9BBA485171}">
      <dgm:prSet phldrT="[Text]"/>
      <dgm:spPr/>
      <dgm:t>
        <a:bodyPr/>
        <a:lstStyle/>
        <a:p>
          <a:r>
            <a:rPr lang="en-US" dirty="0"/>
            <a:t>Internet banking </a:t>
          </a:r>
        </a:p>
      </dgm:t>
    </dgm:pt>
    <dgm:pt modelId="{E1BFD675-C005-2646-A912-BD3C3E53BB86}" type="parTrans" cxnId="{291C3886-6287-C143-8B3B-50772A1135A5}">
      <dgm:prSet/>
      <dgm:spPr/>
      <dgm:t>
        <a:bodyPr/>
        <a:lstStyle/>
        <a:p>
          <a:endParaRPr lang="en-US"/>
        </a:p>
      </dgm:t>
    </dgm:pt>
    <dgm:pt modelId="{833EEE31-7803-5D4E-A6F9-529336545890}" type="sibTrans" cxnId="{291C3886-6287-C143-8B3B-50772A1135A5}">
      <dgm:prSet/>
      <dgm:spPr/>
      <dgm:t>
        <a:bodyPr/>
        <a:lstStyle/>
        <a:p>
          <a:endParaRPr lang="en-US"/>
        </a:p>
      </dgm:t>
    </dgm:pt>
    <dgm:pt modelId="{01B9C217-2465-554E-83DE-859D4946450E}">
      <dgm:prSet phldrT="[Text]"/>
      <dgm:spPr/>
      <dgm:t>
        <a:bodyPr/>
        <a:lstStyle/>
        <a:p>
          <a:r>
            <a:rPr lang="en-US" dirty="0"/>
            <a:t>USSD channel</a:t>
          </a:r>
        </a:p>
      </dgm:t>
    </dgm:pt>
    <dgm:pt modelId="{3BB778DF-35C1-7C4D-8163-EA5C33C3CD41}" type="parTrans" cxnId="{6999665B-83FE-6640-9DC9-144E6A0360C8}">
      <dgm:prSet/>
      <dgm:spPr/>
      <dgm:t>
        <a:bodyPr/>
        <a:lstStyle/>
        <a:p>
          <a:endParaRPr lang="en-US"/>
        </a:p>
      </dgm:t>
    </dgm:pt>
    <dgm:pt modelId="{CF67CEC1-F4BD-D249-BDBC-5983C17A2B0A}" type="sibTrans" cxnId="{6999665B-83FE-6640-9DC9-144E6A0360C8}">
      <dgm:prSet/>
      <dgm:spPr/>
      <dgm:t>
        <a:bodyPr/>
        <a:lstStyle/>
        <a:p>
          <a:endParaRPr lang="en-US"/>
        </a:p>
      </dgm:t>
    </dgm:pt>
    <dgm:pt modelId="{AC5E20FF-40AE-2D44-B341-E354C168FC3D}" type="pres">
      <dgm:prSet presAssocID="{28CE46D8-5703-CF49-8ACA-8C2CD7E380BB}" presName="linear" presStyleCnt="0">
        <dgm:presLayoutVars>
          <dgm:animLvl val="lvl"/>
          <dgm:resizeHandles val="exact"/>
        </dgm:presLayoutVars>
      </dgm:prSet>
      <dgm:spPr/>
    </dgm:pt>
    <dgm:pt modelId="{AC6AA0EE-3351-8049-9ECD-3D763FB39A79}" type="pres">
      <dgm:prSet presAssocID="{9BEE0CE9-BAE8-AF4F-AFC7-A5002218F0F1}" presName="parentText" presStyleLbl="node1" presStyleIdx="0" presStyleCnt="2">
        <dgm:presLayoutVars>
          <dgm:chMax val="0"/>
          <dgm:bulletEnabled val="1"/>
        </dgm:presLayoutVars>
      </dgm:prSet>
      <dgm:spPr/>
    </dgm:pt>
    <dgm:pt modelId="{D8A250F3-C7B5-3B47-835D-4599E561D19A}" type="pres">
      <dgm:prSet presAssocID="{9BEE0CE9-BAE8-AF4F-AFC7-A5002218F0F1}" presName="childText" presStyleLbl="revTx" presStyleIdx="0" presStyleCnt="2">
        <dgm:presLayoutVars>
          <dgm:bulletEnabled val="1"/>
        </dgm:presLayoutVars>
      </dgm:prSet>
      <dgm:spPr/>
    </dgm:pt>
    <dgm:pt modelId="{CB58F139-01E7-1641-A913-754AD635B8B5}" type="pres">
      <dgm:prSet presAssocID="{62F04053-78F8-2D4F-A68D-8E44D164F437}" presName="parentText" presStyleLbl="node1" presStyleIdx="1" presStyleCnt="2">
        <dgm:presLayoutVars>
          <dgm:chMax val="0"/>
          <dgm:bulletEnabled val="1"/>
        </dgm:presLayoutVars>
      </dgm:prSet>
      <dgm:spPr/>
    </dgm:pt>
    <dgm:pt modelId="{8453A3DC-CCF6-C040-89C8-1F68B46B3F51}" type="pres">
      <dgm:prSet presAssocID="{62F04053-78F8-2D4F-A68D-8E44D164F437}" presName="childText" presStyleLbl="revTx" presStyleIdx="1" presStyleCnt="2">
        <dgm:presLayoutVars>
          <dgm:bulletEnabled val="1"/>
        </dgm:presLayoutVars>
      </dgm:prSet>
      <dgm:spPr/>
    </dgm:pt>
  </dgm:ptLst>
  <dgm:cxnLst>
    <dgm:cxn modelId="{8D1F0103-012E-1E40-8BFF-2CB797A164F2}" type="presOf" srcId="{F96CC6C3-F77E-FB44-8ABC-B6C70999ACB6}" destId="{8453A3DC-CCF6-C040-89C8-1F68B46B3F51}" srcOrd="0" destOrd="3" presId="urn:microsoft.com/office/officeart/2005/8/layout/vList2"/>
    <dgm:cxn modelId="{1704FD0C-F440-2047-9D68-7759D2C9300D}" type="presOf" srcId="{75361A97-44FA-D84C-AC30-AF50006C176D}" destId="{8453A3DC-CCF6-C040-89C8-1F68B46B3F51}" srcOrd="0" destOrd="2" presId="urn:microsoft.com/office/officeart/2005/8/layout/vList2"/>
    <dgm:cxn modelId="{F32F4F11-56B3-E546-A109-1B989EADA979}" type="presOf" srcId="{F973E4A8-02A5-9F4C-A07D-BA53F4BB866F}" destId="{D8A250F3-C7B5-3B47-835D-4599E561D19A}" srcOrd="0" destOrd="1" presId="urn:microsoft.com/office/officeart/2005/8/layout/vList2"/>
    <dgm:cxn modelId="{64818C27-DBFD-8248-8100-F077CF62A9C5}" srcId="{62F04053-78F8-2D4F-A68D-8E44D164F437}" destId="{029C48C8-A287-474E-8BEA-CB1599701555}" srcOrd="0" destOrd="0" parTransId="{089EAC1E-F4A7-FE40-9775-DF73A1303612}" sibTransId="{853D3C98-6009-644D-AADB-5477D3586252}"/>
    <dgm:cxn modelId="{B674EE43-BFE9-1F40-976E-F6237E49664C}" type="presOf" srcId="{28CE46D8-5703-CF49-8ACA-8C2CD7E380BB}" destId="{AC5E20FF-40AE-2D44-B341-E354C168FC3D}" srcOrd="0" destOrd="0" presId="urn:microsoft.com/office/officeart/2005/8/layout/vList2"/>
    <dgm:cxn modelId="{13D9BD46-4095-3847-B3B6-3011D8F8833A}" srcId="{62F04053-78F8-2D4F-A68D-8E44D164F437}" destId="{75361A97-44FA-D84C-AC30-AF50006C176D}" srcOrd="2" destOrd="0" parTransId="{DAD0C7D2-0C26-D245-A4B4-FC200B043A4C}" sibTransId="{5EF01736-BC99-C344-B290-E06BA33DBFD4}"/>
    <dgm:cxn modelId="{10E2DC54-E87D-5F49-AEC9-810C58A209F8}" type="presOf" srcId="{62F04053-78F8-2D4F-A68D-8E44D164F437}" destId="{CB58F139-01E7-1641-A913-754AD635B8B5}" srcOrd="0" destOrd="0" presId="urn:microsoft.com/office/officeart/2005/8/layout/vList2"/>
    <dgm:cxn modelId="{35E6AA58-FB72-1348-859B-91BCFCA93B98}" srcId="{28CE46D8-5703-CF49-8ACA-8C2CD7E380BB}" destId="{9BEE0CE9-BAE8-AF4F-AFC7-A5002218F0F1}" srcOrd="0" destOrd="0" parTransId="{51951B29-84E1-9549-BD4E-5B9E70F56DE6}" sibTransId="{36243087-05CD-E143-AB93-EF9E72423C3E}"/>
    <dgm:cxn modelId="{6999665B-83FE-6640-9DC9-144E6A0360C8}" srcId="{62F04053-78F8-2D4F-A68D-8E44D164F437}" destId="{01B9C217-2465-554E-83DE-859D4946450E}" srcOrd="5" destOrd="0" parTransId="{3BB778DF-35C1-7C4D-8163-EA5C33C3CD41}" sibTransId="{CF67CEC1-F4BD-D249-BDBC-5983C17A2B0A}"/>
    <dgm:cxn modelId="{DEA88F5C-476E-1F49-A54A-DFADAD90A6F3}" type="presOf" srcId="{59744870-C6CA-FD47-BE08-B73EC1C014B9}" destId="{8453A3DC-CCF6-C040-89C8-1F68B46B3F51}" srcOrd="0" destOrd="1" presId="urn:microsoft.com/office/officeart/2005/8/layout/vList2"/>
    <dgm:cxn modelId="{38A0DF73-5576-3945-969D-0D060E766A88}" type="presOf" srcId="{D433C818-818D-274B-9832-6EE28F7ADD73}" destId="{D8A250F3-C7B5-3B47-835D-4599E561D19A}" srcOrd="0" destOrd="0" presId="urn:microsoft.com/office/officeart/2005/8/layout/vList2"/>
    <dgm:cxn modelId="{6E1E477F-0791-C24D-A615-5AA493856EBF}" srcId="{62F04053-78F8-2D4F-A68D-8E44D164F437}" destId="{F96CC6C3-F77E-FB44-8ABC-B6C70999ACB6}" srcOrd="3" destOrd="0" parTransId="{00F2B0AF-FC8F-9946-9453-E8C7AC5AAB50}" sibTransId="{531D1820-F630-A34A-A26A-E60ADC0BF186}"/>
    <dgm:cxn modelId="{04DBAF85-2364-184C-9B95-FFDEAE45C2FD}" type="presOf" srcId="{029C48C8-A287-474E-8BEA-CB1599701555}" destId="{8453A3DC-CCF6-C040-89C8-1F68B46B3F51}" srcOrd="0" destOrd="0" presId="urn:microsoft.com/office/officeart/2005/8/layout/vList2"/>
    <dgm:cxn modelId="{291C3886-6287-C143-8B3B-50772A1135A5}" srcId="{62F04053-78F8-2D4F-A68D-8E44D164F437}" destId="{A396C08F-2DDC-D247-8A2B-1E9BBA485171}" srcOrd="4" destOrd="0" parTransId="{E1BFD675-C005-2646-A912-BD3C3E53BB86}" sibTransId="{833EEE31-7803-5D4E-A6F9-529336545890}"/>
    <dgm:cxn modelId="{5AB15CA0-95A1-3F45-A127-5E0F583B5ABD}" srcId="{62F04053-78F8-2D4F-A68D-8E44D164F437}" destId="{59744870-C6CA-FD47-BE08-B73EC1C014B9}" srcOrd="1" destOrd="0" parTransId="{E895667F-18A8-A24A-8E63-2F2ED59D05D2}" sibTransId="{22BD8F8C-A5E6-A247-8E52-9FFA098AAD2C}"/>
    <dgm:cxn modelId="{79BDD6AA-DF8F-A143-BA72-F4631072E392}" srcId="{9BEE0CE9-BAE8-AF4F-AFC7-A5002218F0F1}" destId="{F973E4A8-02A5-9F4C-A07D-BA53F4BB866F}" srcOrd="1" destOrd="0" parTransId="{6124C26E-0D26-2942-809C-CC9B38E1DD53}" sibTransId="{FFE35B88-68E5-F443-851C-8FBE219D52DA}"/>
    <dgm:cxn modelId="{EC70B0BA-D521-884A-9C44-87E2AE4BDF03}" type="presOf" srcId="{01B9C217-2465-554E-83DE-859D4946450E}" destId="{8453A3DC-CCF6-C040-89C8-1F68B46B3F51}" srcOrd="0" destOrd="5" presId="urn:microsoft.com/office/officeart/2005/8/layout/vList2"/>
    <dgm:cxn modelId="{0A24E3D5-3E10-BE48-842A-7584B174828B}" type="presOf" srcId="{A396C08F-2DDC-D247-8A2B-1E9BBA485171}" destId="{8453A3DC-CCF6-C040-89C8-1F68B46B3F51}" srcOrd="0" destOrd="4" presId="urn:microsoft.com/office/officeart/2005/8/layout/vList2"/>
    <dgm:cxn modelId="{37EEDDEC-B6AD-EB41-AC7D-F8D8C6D0DE1F}" srcId="{9BEE0CE9-BAE8-AF4F-AFC7-A5002218F0F1}" destId="{D433C818-818D-274B-9832-6EE28F7ADD73}" srcOrd="0" destOrd="0" parTransId="{F3407371-D770-944B-B6BD-471D1A724FA6}" sibTransId="{145293BC-189B-AA43-AC32-EAF25E44B8B2}"/>
    <dgm:cxn modelId="{F96942F3-FDCC-BD4B-BEBA-60EAC55D6552}" type="presOf" srcId="{9BEE0CE9-BAE8-AF4F-AFC7-A5002218F0F1}" destId="{AC6AA0EE-3351-8049-9ECD-3D763FB39A79}" srcOrd="0" destOrd="0" presId="urn:microsoft.com/office/officeart/2005/8/layout/vList2"/>
    <dgm:cxn modelId="{13E2DAFA-4A8A-9F49-8371-550338543AA3}" srcId="{28CE46D8-5703-CF49-8ACA-8C2CD7E380BB}" destId="{62F04053-78F8-2D4F-A68D-8E44D164F437}" srcOrd="1" destOrd="0" parTransId="{BBE621BD-371B-0047-A919-CB258D96CFB5}" sibTransId="{3B735CFC-E6AA-E140-A28E-B13B4C15AF7C}"/>
    <dgm:cxn modelId="{6683E2D7-E81F-EF4F-BFCC-C36B4A098204}" type="presParOf" srcId="{AC5E20FF-40AE-2D44-B341-E354C168FC3D}" destId="{AC6AA0EE-3351-8049-9ECD-3D763FB39A79}" srcOrd="0" destOrd="0" presId="urn:microsoft.com/office/officeart/2005/8/layout/vList2"/>
    <dgm:cxn modelId="{338ACB8F-6AFC-BE4A-898F-9EE6F48C034B}" type="presParOf" srcId="{AC5E20FF-40AE-2D44-B341-E354C168FC3D}" destId="{D8A250F3-C7B5-3B47-835D-4599E561D19A}" srcOrd="1" destOrd="0" presId="urn:microsoft.com/office/officeart/2005/8/layout/vList2"/>
    <dgm:cxn modelId="{35561C9F-CDCC-E842-B4B1-B86F8E9B4A14}" type="presParOf" srcId="{AC5E20FF-40AE-2D44-B341-E354C168FC3D}" destId="{CB58F139-01E7-1641-A913-754AD635B8B5}" srcOrd="2" destOrd="0" presId="urn:microsoft.com/office/officeart/2005/8/layout/vList2"/>
    <dgm:cxn modelId="{5F8763A4-78BD-8D4B-BE75-61876B3074E1}" type="presParOf" srcId="{AC5E20FF-40AE-2D44-B341-E354C168FC3D}" destId="{8453A3DC-CCF6-C040-89C8-1F68B46B3F5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CE46D8-5703-CF49-8ACA-8C2CD7E380BB}"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en-US"/>
        </a:p>
      </dgm:t>
    </dgm:pt>
    <dgm:pt modelId="{9BEE0CE9-BAE8-AF4F-AFC7-A5002218F0F1}">
      <dgm:prSet phldrT="[Text]"/>
      <dgm:spPr/>
      <dgm:t>
        <a:bodyPr/>
        <a:lstStyle/>
        <a:p>
          <a:r>
            <a:rPr lang="en-US" dirty="0"/>
            <a:t>Traditional customers</a:t>
          </a:r>
        </a:p>
      </dgm:t>
    </dgm:pt>
    <dgm:pt modelId="{51951B29-84E1-9549-BD4E-5B9E70F56DE6}" type="parTrans" cxnId="{35E6AA58-FB72-1348-859B-91BCFCA93B98}">
      <dgm:prSet/>
      <dgm:spPr/>
      <dgm:t>
        <a:bodyPr/>
        <a:lstStyle/>
        <a:p>
          <a:endParaRPr lang="en-US"/>
        </a:p>
      </dgm:t>
    </dgm:pt>
    <dgm:pt modelId="{36243087-05CD-E143-AB93-EF9E72423C3E}" type="sibTrans" cxnId="{35E6AA58-FB72-1348-859B-91BCFCA93B98}">
      <dgm:prSet/>
      <dgm:spPr/>
      <dgm:t>
        <a:bodyPr/>
        <a:lstStyle/>
        <a:p>
          <a:endParaRPr lang="en-US"/>
        </a:p>
      </dgm:t>
    </dgm:pt>
    <dgm:pt modelId="{62F04053-78F8-2D4F-A68D-8E44D164F437}">
      <dgm:prSet phldrT="[Text]"/>
      <dgm:spPr/>
      <dgm:t>
        <a:bodyPr/>
        <a:lstStyle/>
        <a:p>
          <a:r>
            <a:rPr lang="en-US" dirty="0"/>
            <a:t>Digital customers</a:t>
          </a:r>
        </a:p>
      </dgm:t>
    </dgm:pt>
    <dgm:pt modelId="{BBE621BD-371B-0047-A919-CB258D96CFB5}" type="parTrans" cxnId="{13E2DAFA-4A8A-9F49-8371-550338543AA3}">
      <dgm:prSet/>
      <dgm:spPr/>
      <dgm:t>
        <a:bodyPr/>
        <a:lstStyle/>
        <a:p>
          <a:endParaRPr lang="en-US"/>
        </a:p>
      </dgm:t>
    </dgm:pt>
    <dgm:pt modelId="{3B735CFC-E6AA-E140-A28E-B13B4C15AF7C}" type="sibTrans" cxnId="{13E2DAFA-4A8A-9F49-8371-550338543AA3}">
      <dgm:prSet/>
      <dgm:spPr/>
      <dgm:t>
        <a:bodyPr/>
        <a:lstStyle/>
        <a:p>
          <a:endParaRPr lang="en-US"/>
        </a:p>
      </dgm:t>
    </dgm:pt>
    <dgm:pt modelId="{029C48C8-A287-474E-8BEA-CB1599701555}">
      <dgm:prSet phldrT="[Text]"/>
      <dgm:spPr/>
      <dgm:t>
        <a:bodyPr/>
        <a:lstStyle/>
        <a:p>
          <a:r>
            <a:rPr lang="en-US"/>
            <a:t>Mobile top-up</a:t>
          </a:r>
          <a:endParaRPr lang="en-US" dirty="0"/>
        </a:p>
      </dgm:t>
    </dgm:pt>
    <dgm:pt modelId="{089EAC1E-F4A7-FE40-9775-DF73A1303612}" type="parTrans" cxnId="{64818C27-DBFD-8248-8100-F077CF62A9C5}">
      <dgm:prSet/>
      <dgm:spPr/>
      <dgm:t>
        <a:bodyPr/>
        <a:lstStyle/>
        <a:p>
          <a:endParaRPr lang="en-US"/>
        </a:p>
      </dgm:t>
    </dgm:pt>
    <dgm:pt modelId="{853D3C98-6009-644D-AADB-5477D3586252}" type="sibTrans" cxnId="{64818C27-DBFD-8248-8100-F077CF62A9C5}">
      <dgm:prSet/>
      <dgm:spPr/>
      <dgm:t>
        <a:bodyPr/>
        <a:lstStyle/>
        <a:p>
          <a:endParaRPr lang="en-US"/>
        </a:p>
      </dgm:t>
    </dgm:pt>
    <dgm:pt modelId="{D433C818-818D-274B-9832-6EE28F7ADD73}">
      <dgm:prSet phldrT="[Text]"/>
      <dgm:spPr/>
      <dgm:t>
        <a:bodyPr/>
        <a:lstStyle/>
        <a:p>
          <a:r>
            <a:rPr lang="en-US" dirty="0"/>
            <a:t>Deposit via branch   </a:t>
          </a:r>
        </a:p>
      </dgm:t>
    </dgm:pt>
    <dgm:pt modelId="{F3407371-D770-944B-B6BD-471D1A724FA6}" type="parTrans" cxnId="{37EEDDEC-B6AD-EB41-AC7D-F8D8C6D0DE1F}">
      <dgm:prSet/>
      <dgm:spPr/>
      <dgm:t>
        <a:bodyPr/>
        <a:lstStyle/>
        <a:p>
          <a:endParaRPr lang="en-US"/>
        </a:p>
      </dgm:t>
    </dgm:pt>
    <dgm:pt modelId="{145293BC-189B-AA43-AC32-EAF25E44B8B2}" type="sibTrans" cxnId="{37EEDDEC-B6AD-EB41-AC7D-F8D8C6D0DE1F}">
      <dgm:prSet/>
      <dgm:spPr/>
      <dgm:t>
        <a:bodyPr/>
        <a:lstStyle/>
        <a:p>
          <a:endParaRPr lang="en-US"/>
        </a:p>
      </dgm:t>
    </dgm:pt>
    <dgm:pt modelId="{01B9C217-2465-554E-83DE-859D4946450E}">
      <dgm:prSet phldrT="[Text]"/>
      <dgm:spPr/>
      <dgm:t>
        <a:bodyPr/>
        <a:lstStyle/>
        <a:p>
          <a:endParaRPr lang="en-US" dirty="0"/>
        </a:p>
      </dgm:t>
    </dgm:pt>
    <dgm:pt modelId="{3BB778DF-35C1-7C4D-8163-EA5C33C3CD41}" type="parTrans" cxnId="{6999665B-83FE-6640-9DC9-144E6A0360C8}">
      <dgm:prSet/>
      <dgm:spPr/>
      <dgm:t>
        <a:bodyPr/>
        <a:lstStyle/>
        <a:p>
          <a:endParaRPr lang="en-US"/>
        </a:p>
      </dgm:t>
    </dgm:pt>
    <dgm:pt modelId="{CF67CEC1-F4BD-D249-BDBC-5983C17A2B0A}" type="sibTrans" cxnId="{6999665B-83FE-6640-9DC9-144E6A0360C8}">
      <dgm:prSet/>
      <dgm:spPr/>
      <dgm:t>
        <a:bodyPr/>
        <a:lstStyle/>
        <a:p>
          <a:endParaRPr lang="en-US"/>
        </a:p>
      </dgm:t>
    </dgm:pt>
    <dgm:pt modelId="{B49D9488-1803-9D46-AE8D-9E878839CFEA}">
      <dgm:prSet/>
      <dgm:spPr/>
      <dgm:t>
        <a:bodyPr/>
        <a:lstStyle/>
        <a:p>
          <a:r>
            <a:rPr lang="en-US"/>
            <a:t>Withdrawal via branch</a:t>
          </a:r>
          <a:endParaRPr lang="en-US" dirty="0"/>
        </a:p>
      </dgm:t>
    </dgm:pt>
    <dgm:pt modelId="{3B1F6018-56D8-534D-BC42-A3B9D749E003}" type="parTrans" cxnId="{4E56511B-CD61-564F-827C-610E63936770}">
      <dgm:prSet/>
      <dgm:spPr/>
      <dgm:t>
        <a:bodyPr/>
        <a:lstStyle/>
        <a:p>
          <a:endParaRPr lang="en-US"/>
        </a:p>
      </dgm:t>
    </dgm:pt>
    <dgm:pt modelId="{4889D53E-347F-E847-AB90-11EB35CED55D}" type="sibTrans" cxnId="{4E56511B-CD61-564F-827C-610E63936770}">
      <dgm:prSet/>
      <dgm:spPr/>
      <dgm:t>
        <a:bodyPr/>
        <a:lstStyle/>
        <a:p>
          <a:endParaRPr lang="en-US"/>
        </a:p>
      </dgm:t>
    </dgm:pt>
    <dgm:pt modelId="{FCC9B806-012D-7043-8AB4-C60492545618}">
      <dgm:prSet/>
      <dgm:spPr/>
      <dgm:t>
        <a:bodyPr/>
        <a:lstStyle/>
        <a:p>
          <a:r>
            <a:rPr lang="en-US"/>
            <a:t>Mobile P2P transfer</a:t>
          </a:r>
          <a:endParaRPr lang="en-US" dirty="0"/>
        </a:p>
      </dgm:t>
    </dgm:pt>
    <dgm:pt modelId="{CD8F1E20-ED77-3042-BDCB-BCE9309516F8}" type="parTrans" cxnId="{34E83D2C-DB04-7E4B-9B03-BF83E01F5E23}">
      <dgm:prSet/>
      <dgm:spPr/>
      <dgm:t>
        <a:bodyPr/>
        <a:lstStyle/>
        <a:p>
          <a:endParaRPr lang="en-US"/>
        </a:p>
      </dgm:t>
    </dgm:pt>
    <dgm:pt modelId="{78777134-07CC-2148-8BDD-46D095368670}" type="sibTrans" cxnId="{34E83D2C-DB04-7E4B-9B03-BF83E01F5E23}">
      <dgm:prSet/>
      <dgm:spPr/>
      <dgm:t>
        <a:bodyPr/>
        <a:lstStyle/>
        <a:p>
          <a:endParaRPr lang="en-US"/>
        </a:p>
      </dgm:t>
    </dgm:pt>
    <dgm:pt modelId="{FCADAF94-1948-9B4B-A504-AEAC2EE7716F}">
      <dgm:prSet/>
      <dgm:spPr/>
      <dgm:t>
        <a:bodyPr/>
        <a:lstStyle/>
        <a:p>
          <a:r>
            <a:rPr lang="en-US"/>
            <a:t>Deposit via agent</a:t>
          </a:r>
          <a:endParaRPr lang="en-US" dirty="0"/>
        </a:p>
      </dgm:t>
    </dgm:pt>
    <dgm:pt modelId="{868508B9-BC49-724B-9E80-AD5873162808}" type="parTrans" cxnId="{02456E33-F49B-A14B-9A4F-6BCC9195FE44}">
      <dgm:prSet/>
      <dgm:spPr/>
      <dgm:t>
        <a:bodyPr/>
        <a:lstStyle/>
        <a:p>
          <a:endParaRPr lang="en-US"/>
        </a:p>
      </dgm:t>
    </dgm:pt>
    <dgm:pt modelId="{4A4609F1-0E2A-004D-8615-E1CD2B932105}" type="sibTrans" cxnId="{02456E33-F49B-A14B-9A4F-6BCC9195FE44}">
      <dgm:prSet/>
      <dgm:spPr/>
      <dgm:t>
        <a:bodyPr/>
        <a:lstStyle/>
        <a:p>
          <a:endParaRPr lang="en-US"/>
        </a:p>
      </dgm:t>
    </dgm:pt>
    <dgm:pt modelId="{3F35F84B-748B-8C4D-9B89-C8E89DADE45A}">
      <dgm:prSet/>
      <dgm:spPr/>
      <dgm:t>
        <a:bodyPr/>
        <a:lstStyle/>
        <a:p>
          <a:r>
            <a:rPr lang="en-US"/>
            <a:t>Withdrawal via agent</a:t>
          </a:r>
          <a:endParaRPr lang="en-US" dirty="0"/>
        </a:p>
      </dgm:t>
    </dgm:pt>
    <dgm:pt modelId="{9F2A64B4-B947-EF48-9279-35F892BBEB74}" type="parTrans" cxnId="{DC477041-B7F7-6244-80D6-F1B6FDFCF1CB}">
      <dgm:prSet/>
      <dgm:spPr/>
      <dgm:t>
        <a:bodyPr/>
        <a:lstStyle/>
        <a:p>
          <a:endParaRPr lang="en-US"/>
        </a:p>
      </dgm:t>
    </dgm:pt>
    <dgm:pt modelId="{155CBF81-8F5D-5D4E-94BD-A6610E38B5BE}" type="sibTrans" cxnId="{DC477041-B7F7-6244-80D6-F1B6FDFCF1CB}">
      <dgm:prSet/>
      <dgm:spPr/>
      <dgm:t>
        <a:bodyPr/>
        <a:lstStyle/>
        <a:p>
          <a:endParaRPr lang="en-US"/>
        </a:p>
      </dgm:t>
    </dgm:pt>
    <dgm:pt modelId="{6ADAB2EB-75C5-854D-B026-B972DFCD4B7B}">
      <dgm:prSet/>
      <dgm:spPr/>
      <dgm:t>
        <a:bodyPr/>
        <a:lstStyle/>
        <a:p>
          <a:r>
            <a:rPr lang="en-US"/>
            <a:t>Deposit payment via bank transfer or digital wallet transfer</a:t>
          </a:r>
          <a:endParaRPr lang="en-US" dirty="0"/>
        </a:p>
      </dgm:t>
    </dgm:pt>
    <dgm:pt modelId="{8BDA1C3C-6811-B649-9EC7-2709B1D2B390}" type="parTrans" cxnId="{CBE51FDA-9ED3-C14E-92C5-F8A067F6CF9C}">
      <dgm:prSet/>
      <dgm:spPr/>
      <dgm:t>
        <a:bodyPr/>
        <a:lstStyle/>
        <a:p>
          <a:endParaRPr lang="en-US"/>
        </a:p>
      </dgm:t>
    </dgm:pt>
    <dgm:pt modelId="{FD93369D-50ED-2C48-819C-253817FABF52}" type="sibTrans" cxnId="{CBE51FDA-9ED3-C14E-92C5-F8A067F6CF9C}">
      <dgm:prSet/>
      <dgm:spPr/>
      <dgm:t>
        <a:bodyPr/>
        <a:lstStyle/>
        <a:p>
          <a:endParaRPr lang="en-US"/>
        </a:p>
      </dgm:t>
    </dgm:pt>
    <dgm:pt modelId="{D51452C0-1E0B-9E45-B311-84A4A9199CB7}">
      <dgm:prSet/>
      <dgm:spPr/>
      <dgm:t>
        <a:bodyPr/>
        <a:lstStyle/>
        <a:p>
          <a:r>
            <a:rPr lang="en-US"/>
            <a:t>Loan disbursement via bank transfer or digital wallet transfer</a:t>
          </a:r>
          <a:endParaRPr lang="en-US" dirty="0"/>
        </a:p>
      </dgm:t>
    </dgm:pt>
    <dgm:pt modelId="{7397FD1F-147A-B344-89BD-192BE6781EEF}" type="parTrans" cxnId="{AD2A028F-F334-8246-A6EE-D3BCA66D599B}">
      <dgm:prSet/>
      <dgm:spPr/>
      <dgm:t>
        <a:bodyPr/>
        <a:lstStyle/>
        <a:p>
          <a:endParaRPr lang="en-US"/>
        </a:p>
      </dgm:t>
    </dgm:pt>
    <dgm:pt modelId="{492891A1-268D-6A47-840A-51F1B50E9CD3}" type="sibTrans" cxnId="{AD2A028F-F334-8246-A6EE-D3BCA66D599B}">
      <dgm:prSet/>
      <dgm:spPr/>
      <dgm:t>
        <a:bodyPr/>
        <a:lstStyle/>
        <a:p>
          <a:endParaRPr lang="en-US"/>
        </a:p>
      </dgm:t>
    </dgm:pt>
    <dgm:pt modelId="{DB53BB71-A749-CF45-AC1D-AF22EB0E3141}">
      <dgm:prSet/>
      <dgm:spPr/>
      <dgm:t>
        <a:bodyPr/>
        <a:lstStyle/>
        <a:p>
          <a:r>
            <a:rPr lang="en-US"/>
            <a:t>Loan repayment via bank transfer or digital wallet transfer </a:t>
          </a: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dgm:t>
    </dgm:pt>
    <dgm:pt modelId="{BE51FFBA-C01C-DC46-8C8B-289A6A2019AC}" type="parTrans" cxnId="{C9D6E0CA-D48F-0D42-81BA-E03262392EB4}">
      <dgm:prSet/>
      <dgm:spPr/>
      <dgm:t>
        <a:bodyPr/>
        <a:lstStyle/>
        <a:p>
          <a:endParaRPr lang="en-US"/>
        </a:p>
      </dgm:t>
    </dgm:pt>
    <dgm:pt modelId="{15936258-89B3-F14F-9469-8E3AD4165BDB}" type="sibTrans" cxnId="{C9D6E0CA-D48F-0D42-81BA-E03262392EB4}">
      <dgm:prSet/>
      <dgm:spPr/>
      <dgm:t>
        <a:bodyPr/>
        <a:lstStyle/>
        <a:p>
          <a:endParaRPr lang="en-US"/>
        </a:p>
      </dgm:t>
    </dgm:pt>
    <dgm:pt modelId="{AC5E20FF-40AE-2D44-B341-E354C168FC3D}" type="pres">
      <dgm:prSet presAssocID="{28CE46D8-5703-CF49-8ACA-8C2CD7E380BB}" presName="linear" presStyleCnt="0">
        <dgm:presLayoutVars>
          <dgm:animLvl val="lvl"/>
          <dgm:resizeHandles val="exact"/>
        </dgm:presLayoutVars>
      </dgm:prSet>
      <dgm:spPr/>
    </dgm:pt>
    <dgm:pt modelId="{AC6AA0EE-3351-8049-9ECD-3D763FB39A79}" type="pres">
      <dgm:prSet presAssocID="{9BEE0CE9-BAE8-AF4F-AFC7-A5002218F0F1}" presName="parentText" presStyleLbl="node1" presStyleIdx="0" presStyleCnt="2">
        <dgm:presLayoutVars>
          <dgm:chMax val="0"/>
          <dgm:bulletEnabled val="1"/>
        </dgm:presLayoutVars>
      </dgm:prSet>
      <dgm:spPr/>
    </dgm:pt>
    <dgm:pt modelId="{D8A250F3-C7B5-3B47-835D-4599E561D19A}" type="pres">
      <dgm:prSet presAssocID="{9BEE0CE9-BAE8-AF4F-AFC7-A5002218F0F1}" presName="childText" presStyleLbl="revTx" presStyleIdx="0" presStyleCnt="2">
        <dgm:presLayoutVars>
          <dgm:bulletEnabled val="1"/>
        </dgm:presLayoutVars>
      </dgm:prSet>
      <dgm:spPr/>
    </dgm:pt>
    <dgm:pt modelId="{CB58F139-01E7-1641-A913-754AD635B8B5}" type="pres">
      <dgm:prSet presAssocID="{62F04053-78F8-2D4F-A68D-8E44D164F437}" presName="parentText" presStyleLbl="node1" presStyleIdx="1" presStyleCnt="2">
        <dgm:presLayoutVars>
          <dgm:chMax val="0"/>
          <dgm:bulletEnabled val="1"/>
        </dgm:presLayoutVars>
      </dgm:prSet>
      <dgm:spPr/>
    </dgm:pt>
    <dgm:pt modelId="{8453A3DC-CCF6-C040-89C8-1F68B46B3F51}" type="pres">
      <dgm:prSet presAssocID="{62F04053-78F8-2D4F-A68D-8E44D164F437}" presName="childText" presStyleLbl="revTx" presStyleIdx="1" presStyleCnt="2">
        <dgm:presLayoutVars>
          <dgm:bulletEnabled val="1"/>
        </dgm:presLayoutVars>
      </dgm:prSet>
      <dgm:spPr/>
    </dgm:pt>
  </dgm:ptLst>
  <dgm:cxnLst>
    <dgm:cxn modelId="{F3131B02-4722-F142-BB19-06BFE78EAD17}" type="presOf" srcId="{3F35F84B-748B-8C4D-9B89-C8E89DADE45A}" destId="{8453A3DC-CCF6-C040-89C8-1F68B46B3F51}" srcOrd="0" destOrd="3" presId="urn:microsoft.com/office/officeart/2005/8/layout/vList2"/>
    <dgm:cxn modelId="{4E56511B-CD61-564F-827C-610E63936770}" srcId="{9BEE0CE9-BAE8-AF4F-AFC7-A5002218F0F1}" destId="{B49D9488-1803-9D46-AE8D-9E878839CFEA}" srcOrd="1" destOrd="0" parTransId="{3B1F6018-56D8-534D-BC42-A3B9D749E003}" sibTransId="{4889D53E-347F-E847-AB90-11EB35CED55D}"/>
    <dgm:cxn modelId="{64818C27-DBFD-8248-8100-F077CF62A9C5}" srcId="{62F04053-78F8-2D4F-A68D-8E44D164F437}" destId="{029C48C8-A287-474E-8BEA-CB1599701555}" srcOrd="0" destOrd="0" parTransId="{089EAC1E-F4A7-FE40-9775-DF73A1303612}" sibTransId="{853D3C98-6009-644D-AADB-5477D3586252}"/>
    <dgm:cxn modelId="{34E83D2C-DB04-7E4B-9B03-BF83E01F5E23}" srcId="{62F04053-78F8-2D4F-A68D-8E44D164F437}" destId="{FCC9B806-012D-7043-8AB4-C60492545618}" srcOrd="1" destOrd="0" parTransId="{CD8F1E20-ED77-3042-BDCB-BCE9309516F8}" sibTransId="{78777134-07CC-2148-8BDD-46D095368670}"/>
    <dgm:cxn modelId="{02456E33-F49B-A14B-9A4F-6BCC9195FE44}" srcId="{62F04053-78F8-2D4F-A68D-8E44D164F437}" destId="{FCADAF94-1948-9B4B-A504-AEAC2EE7716F}" srcOrd="2" destOrd="0" parTransId="{868508B9-BC49-724B-9E80-AD5873162808}" sibTransId="{4A4609F1-0E2A-004D-8615-E1CD2B932105}"/>
    <dgm:cxn modelId="{DC477041-B7F7-6244-80D6-F1B6FDFCF1CB}" srcId="{62F04053-78F8-2D4F-A68D-8E44D164F437}" destId="{3F35F84B-748B-8C4D-9B89-C8E89DADE45A}" srcOrd="3" destOrd="0" parTransId="{9F2A64B4-B947-EF48-9279-35F892BBEB74}" sibTransId="{155CBF81-8F5D-5D4E-94BD-A6610E38B5BE}"/>
    <dgm:cxn modelId="{B674EE43-BFE9-1F40-976E-F6237E49664C}" type="presOf" srcId="{28CE46D8-5703-CF49-8ACA-8C2CD7E380BB}" destId="{AC5E20FF-40AE-2D44-B341-E354C168FC3D}" srcOrd="0" destOrd="0" presId="urn:microsoft.com/office/officeart/2005/8/layout/vList2"/>
    <dgm:cxn modelId="{10E2DC54-E87D-5F49-AEC9-810C58A209F8}" type="presOf" srcId="{62F04053-78F8-2D4F-A68D-8E44D164F437}" destId="{CB58F139-01E7-1641-A913-754AD635B8B5}" srcOrd="0" destOrd="0" presId="urn:microsoft.com/office/officeart/2005/8/layout/vList2"/>
    <dgm:cxn modelId="{35E6AA58-FB72-1348-859B-91BCFCA93B98}" srcId="{28CE46D8-5703-CF49-8ACA-8C2CD7E380BB}" destId="{9BEE0CE9-BAE8-AF4F-AFC7-A5002218F0F1}" srcOrd="0" destOrd="0" parTransId="{51951B29-84E1-9549-BD4E-5B9E70F56DE6}" sibTransId="{36243087-05CD-E143-AB93-EF9E72423C3E}"/>
    <dgm:cxn modelId="{6999665B-83FE-6640-9DC9-144E6A0360C8}" srcId="{62F04053-78F8-2D4F-A68D-8E44D164F437}" destId="{01B9C217-2465-554E-83DE-859D4946450E}" srcOrd="7" destOrd="0" parTransId="{3BB778DF-35C1-7C4D-8163-EA5C33C3CD41}" sibTransId="{CF67CEC1-F4BD-D249-BDBC-5983C17A2B0A}"/>
    <dgm:cxn modelId="{A9A0916C-BA71-BF42-AAC5-0182D7559F7E}" type="presOf" srcId="{FCC9B806-012D-7043-8AB4-C60492545618}" destId="{8453A3DC-CCF6-C040-89C8-1F68B46B3F51}" srcOrd="0" destOrd="1" presId="urn:microsoft.com/office/officeart/2005/8/layout/vList2"/>
    <dgm:cxn modelId="{38A0DF73-5576-3945-969D-0D060E766A88}" type="presOf" srcId="{D433C818-818D-274B-9832-6EE28F7ADD73}" destId="{D8A250F3-C7B5-3B47-835D-4599E561D19A}" srcOrd="0" destOrd="0" presId="urn:microsoft.com/office/officeart/2005/8/layout/vList2"/>
    <dgm:cxn modelId="{04DBAF85-2364-184C-9B95-FFDEAE45C2FD}" type="presOf" srcId="{029C48C8-A287-474E-8BEA-CB1599701555}" destId="{8453A3DC-CCF6-C040-89C8-1F68B46B3F51}" srcOrd="0" destOrd="0" presId="urn:microsoft.com/office/officeart/2005/8/layout/vList2"/>
    <dgm:cxn modelId="{AD2A028F-F334-8246-A6EE-D3BCA66D599B}" srcId="{62F04053-78F8-2D4F-A68D-8E44D164F437}" destId="{D51452C0-1E0B-9E45-B311-84A4A9199CB7}" srcOrd="5" destOrd="0" parTransId="{7397FD1F-147A-B344-89BD-192BE6781EEF}" sibTransId="{492891A1-268D-6A47-840A-51F1B50E9CD3}"/>
    <dgm:cxn modelId="{BA81528F-853A-4E48-8AB4-0FF4F593147C}" type="presOf" srcId="{6ADAB2EB-75C5-854D-B026-B972DFCD4B7B}" destId="{8453A3DC-CCF6-C040-89C8-1F68B46B3F51}" srcOrd="0" destOrd="4" presId="urn:microsoft.com/office/officeart/2005/8/layout/vList2"/>
    <dgm:cxn modelId="{298F53A8-C2B8-1B4F-9DA1-A69670F8E03B}" type="presOf" srcId="{B49D9488-1803-9D46-AE8D-9E878839CFEA}" destId="{D8A250F3-C7B5-3B47-835D-4599E561D19A}" srcOrd="0" destOrd="1" presId="urn:microsoft.com/office/officeart/2005/8/layout/vList2"/>
    <dgm:cxn modelId="{BB8481B7-5EBF-1044-B49C-DD79363C1AAC}" type="presOf" srcId="{D51452C0-1E0B-9E45-B311-84A4A9199CB7}" destId="{8453A3DC-CCF6-C040-89C8-1F68B46B3F51}" srcOrd="0" destOrd="5" presId="urn:microsoft.com/office/officeart/2005/8/layout/vList2"/>
    <dgm:cxn modelId="{EC70B0BA-D521-884A-9C44-87E2AE4BDF03}" type="presOf" srcId="{01B9C217-2465-554E-83DE-859D4946450E}" destId="{8453A3DC-CCF6-C040-89C8-1F68B46B3F51}" srcOrd="0" destOrd="7" presId="urn:microsoft.com/office/officeart/2005/8/layout/vList2"/>
    <dgm:cxn modelId="{C9D6E0CA-D48F-0D42-81BA-E03262392EB4}" srcId="{62F04053-78F8-2D4F-A68D-8E44D164F437}" destId="{DB53BB71-A749-CF45-AC1D-AF22EB0E3141}" srcOrd="6" destOrd="0" parTransId="{BE51FFBA-C01C-DC46-8C8B-289A6A2019AC}" sibTransId="{15936258-89B3-F14F-9469-8E3AD4165BDB}"/>
    <dgm:cxn modelId="{CBE51FDA-9ED3-C14E-92C5-F8A067F6CF9C}" srcId="{62F04053-78F8-2D4F-A68D-8E44D164F437}" destId="{6ADAB2EB-75C5-854D-B026-B972DFCD4B7B}" srcOrd="4" destOrd="0" parTransId="{8BDA1C3C-6811-B649-9EC7-2709B1D2B390}" sibTransId="{FD93369D-50ED-2C48-819C-253817FABF52}"/>
    <dgm:cxn modelId="{37EEDDEC-B6AD-EB41-AC7D-F8D8C6D0DE1F}" srcId="{9BEE0CE9-BAE8-AF4F-AFC7-A5002218F0F1}" destId="{D433C818-818D-274B-9832-6EE28F7ADD73}" srcOrd="0" destOrd="0" parTransId="{F3407371-D770-944B-B6BD-471D1A724FA6}" sibTransId="{145293BC-189B-AA43-AC32-EAF25E44B8B2}"/>
    <dgm:cxn modelId="{F96942F3-FDCC-BD4B-BEBA-60EAC55D6552}" type="presOf" srcId="{9BEE0CE9-BAE8-AF4F-AFC7-A5002218F0F1}" destId="{AC6AA0EE-3351-8049-9ECD-3D763FB39A79}" srcOrd="0" destOrd="0" presId="urn:microsoft.com/office/officeart/2005/8/layout/vList2"/>
    <dgm:cxn modelId="{21D38EF6-9EA2-3A4C-9B2D-70A171A6C1BF}" type="presOf" srcId="{DB53BB71-A749-CF45-AC1D-AF22EB0E3141}" destId="{8453A3DC-CCF6-C040-89C8-1F68B46B3F51}" srcOrd="0" destOrd="6" presId="urn:microsoft.com/office/officeart/2005/8/layout/vList2"/>
    <dgm:cxn modelId="{ED88AFF8-25E5-164E-8EF2-5B453E4E64FA}" type="presOf" srcId="{FCADAF94-1948-9B4B-A504-AEAC2EE7716F}" destId="{8453A3DC-CCF6-C040-89C8-1F68B46B3F51}" srcOrd="0" destOrd="2" presId="urn:microsoft.com/office/officeart/2005/8/layout/vList2"/>
    <dgm:cxn modelId="{13E2DAFA-4A8A-9F49-8371-550338543AA3}" srcId="{28CE46D8-5703-CF49-8ACA-8C2CD7E380BB}" destId="{62F04053-78F8-2D4F-A68D-8E44D164F437}" srcOrd="1" destOrd="0" parTransId="{BBE621BD-371B-0047-A919-CB258D96CFB5}" sibTransId="{3B735CFC-E6AA-E140-A28E-B13B4C15AF7C}"/>
    <dgm:cxn modelId="{6683E2D7-E81F-EF4F-BFCC-C36B4A098204}" type="presParOf" srcId="{AC5E20FF-40AE-2D44-B341-E354C168FC3D}" destId="{AC6AA0EE-3351-8049-9ECD-3D763FB39A79}" srcOrd="0" destOrd="0" presId="urn:microsoft.com/office/officeart/2005/8/layout/vList2"/>
    <dgm:cxn modelId="{338ACB8F-6AFC-BE4A-898F-9EE6F48C034B}" type="presParOf" srcId="{AC5E20FF-40AE-2D44-B341-E354C168FC3D}" destId="{D8A250F3-C7B5-3B47-835D-4599E561D19A}" srcOrd="1" destOrd="0" presId="urn:microsoft.com/office/officeart/2005/8/layout/vList2"/>
    <dgm:cxn modelId="{35561C9F-CDCC-E842-B4B1-B86F8E9B4A14}" type="presParOf" srcId="{AC5E20FF-40AE-2D44-B341-E354C168FC3D}" destId="{CB58F139-01E7-1641-A913-754AD635B8B5}" srcOrd="2" destOrd="0" presId="urn:microsoft.com/office/officeart/2005/8/layout/vList2"/>
    <dgm:cxn modelId="{5F8763A4-78BD-8D4B-BE75-61876B3074E1}" type="presParOf" srcId="{AC5E20FF-40AE-2D44-B341-E354C168FC3D}" destId="{8453A3DC-CCF6-C040-89C8-1F68B46B3F5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6266A9-6FE2-B64E-8E62-1125D1FA5E36}"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US"/>
        </a:p>
      </dgm:t>
    </dgm:pt>
    <dgm:pt modelId="{224EEBF7-7268-124B-AE21-8F5144FD6B24}">
      <dgm:prSet phldrT="[Text]"/>
      <dgm:spPr/>
      <dgm:t>
        <a:bodyPr/>
        <a:lstStyle/>
        <a:p>
          <a:r>
            <a:rPr lang="en-US" dirty="0"/>
            <a:t>Digital customers</a:t>
          </a:r>
        </a:p>
      </dgm:t>
    </dgm:pt>
    <dgm:pt modelId="{5CD3440E-B02B-B544-B35A-1651EC7BCF28}" type="parTrans" cxnId="{7B441CBE-58A0-8B48-889A-B53BE74A357C}">
      <dgm:prSet/>
      <dgm:spPr/>
      <dgm:t>
        <a:bodyPr/>
        <a:lstStyle/>
        <a:p>
          <a:endParaRPr lang="en-US"/>
        </a:p>
      </dgm:t>
    </dgm:pt>
    <dgm:pt modelId="{56725BF3-9C26-1344-A5D6-15FAFE5ECF66}" type="sibTrans" cxnId="{7B441CBE-58A0-8B48-889A-B53BE74A357C}">
      <dgm:prSet/>
      <dgm:spPr/>
      <dgm:t>
        <a:bodyPr/>
        <a:lstStyle/>
        <a:p>
          <a:endParaRPr lang="en-US"/>
        </a:p>
      </dgm:t>
    </dgm:pt>
    <dgm:pt modelId="{F59ABE80-124A-9F45-A7E5-694B59BEF438}">
      <dgm:prSet phldrT="[Text]"/>
      <dgm:spPr/>
      <dgm:t>
        <a:bodyPr/>
        <a:lstStyle/>
        <a:p>
          <a:pPr>
            <a:buClr>
              <a:srgbClr val="333333"/>
            </a:buClr>
            <a:buSzPts val="1200"/>
            <a:buChar char="●"/>
          </a:pPr>
          <a:r>
            <a:rPr lang="en-US" dirty="0">
              <a:solidFill>
                <a:srgbClr val="333333"/>
              </a:solidFill>
            </a:rPr>
            <a:t>Loan disbursement is received in customer’s bank account </a:t>
          </a:r>
          <a:endParaRPr lang="en-US" dirty="0"/>
        </a:p>
      </dgm:t>
    </dgm:pt>
    <dgm:pt modelId="{49C58DCA-A3A8-E044-86AE-19F9A92FA91E}" type="parTrans" cxnId="{EB72B94F-08B5-4B4D-9811-E63EE4B786C6}">
      <dgm:prSet/>
      <dgm:spPr/>
      <dgm:t>
        <a:bodyPr/>
        <a:lstStyle/>
        <a:p>
          <a:endParaRPr lang="en-US"/>
        </a:p>
      </dgm:t>
    </dgm:pt>
    <dgm:pt modelId="{E1E735F8-48F2-A84C-9B45-616A52A5999D}" type="sibTrans" cxnId="{EB72B94F-08B5-4B4D-9811-E63EE4B786C6}">
      <dgm:prSet/>
      <dgm:spPr/>
      <dgm:t>
        <a:bodyPr/>
        <a:lstStyle/>
        <a:p>
          <a:endParaRPr lang="en-US"/>
        </a:p>
      </dgm:t>
    </dgm:pt>
    <dgm:pt modelId="{A97DD746-861B-8043-8BB1-844ED2476D25}">
      <dgm:prSet phldrT="[Text]"/>
      <dgm:spPr/>
      <dgm:t>
        <a:bodyPr/>
        <a:lstStyle/>
        <a:p>
          <a:r>
            <a:rPr lang="en-US" dirty="0">
              <a:solidFill>
                <a:srgbClr val="333333"/>
              </a:solidFill>
            </a:rPr>
            <a:t>Customers who only use branch networks as the sole engagement channel with the financial institution</a:t>
          </a:r>
          <a:endParaRPr lang="en-US" dirty="0"/>
        </a:p>
      </dgm:t>
    </dgm:pt>
    <dgm:pt modelId="{545A7257-87BE-5A4B-B9AD-AD523F9FF27F}" type="parTrans" cxnId="{D7B47FB1-3237-CC47-941B-BD63FD1DBE88}">
      <dgm:prSet/>
      <dgm:spPr/>
      <dgm:t>
        <a:bodyPr/>
        <a:lstStyle/>
        <a:p>
          <a:endParaRPr lang="en-US"/>
        </a:p>
      </dgm:t>
    </dgm:pt>
    <dgm:pt modelId="{55A0D75C-D06D-0F4E-94EB-E99FE03A6F49}" type="sibTrans" cxnId="{D7B47FB1-3237-CC47-941B-BD63FD1DBE88}">
      <dgm:prSet/>
      <dgm:spPr/>
      <dgm:t>
        <a:bodyPr/>
        <a:lstStyle/>
        <a:p>
          <a:endParaRPr lang="en-US"/>
        </a:p>
      </dgm:t>
    </dgm:pt>
    <dgm:pt modelId="{FA4A82BF-1DF6-B342-84B6-BC903D000CF9}">
      <dgm:prSet/>
      <dgm:spPr/>
      <dgm:t>
        <a:bodyPr/>
        <a:lstStyle/>
        <a:p>
          <a:r>
            <a:rPr lang="en-US">
              <a:solidFill>
                <a:srgbClr val="333333"/>
              </a:solidFill>
            </a:rPr>
            <a:t>Deposit payment are sent to the institution via bank transfer or digital wallet transfer </a:t>
          </a:r>
          <a:endParaRPr lang="en-US" dirty="0">
            <a:solidFill>
              <a:srgbClr val="333333"/>
            </a:solidFill>
          </a:endParaRPr>
        </a:p>
      </dgm:t>
    </dgm:pt>
    <dgm:pt modelId="{57A96D58-31C5-1B42-809D-0BB6E6A0FA8E}" type="parTrans" cxnId="{CCC2F676-C70E-AC4A-8C11-90DF9F914EC4}">
      <dgm:prSet/>
      <dgm:spPr/>
      <dgm:t>
        <a:bodyPr/>
        <a:lstStyle/>
        <a:p>
          <a:endParaRPr lang="en-US"/>
        </a:p>
      </dgm:t>
    </dgm:pt>
    <dgm:pt modelId="{7AC55BE4-A27D-ED42-872B-99F7B7BFF04A}" type="sibTrans" cxnId="{CCC2F676-C70E-AC4A-8C11-90DF9F914EC4}">
      <dgm:prSet/>
      <dgm:spPr/>
      <dgm:t>
        <a:bodyPr/>
        <a:lstStyle/>
        <a:p>
          <a:endParaRPr lang="en-US"/>
        </a:p>
      </dgm:t>
    </dgm:pt>
    <dgm:pt modelId="{7111DD9B-DE2F-F145-8B45-08A043A69D9E}">
      <dgm:prSet/>
      <dgm:spPr/>
      <dgm:t>
        <a:bodyPr/>
        <a:lstStyle/>
        <a:p>
          <a:r>
            <a:rPr lang="en-US">
              <a:solidFill>
                <a:srgbClr val="333333"/>
              </a:solidFill>
            </a:rPr>
            <a:t>Loan repayment are  are sent to the institution via bank transfer or digital wallet transfer </a:t>
          </a:r>
          <a:endParaRPr lang="en-US" dirty="0">
            <a:solidFill>
              <a:srgbClr val="333333"/>
            </a:solidFill>
          </a:endParaRPr>
        </a:p>
      </dgm:t>
    </dgm:pt>
    <dgm:pt modelId="{E3BBC666-F470-B441-B3DC-8EB2C28D9117}" type="parTrans" cxnId="{96CF5FA5-9A0D-8D4F-8CC4-4D6B37324877}">
      <dgm:prSet/>
      <dgm:spPr/>
      <dgm:t>
        <a:bodyPr/>
        <a:lstStyle/>
        <a:p>
          <a:endParaRPr lang="en-US"/>
        </a:p>
      </dgm:t>
    </dgm:pt>
    <dgm:pt modelId="{7D784353-4215-DB4D-867E-FA43EFA2DF68}" type="sibTrans" cxnId="{96CF5FA5-9A0D-8D4F-8CC4-4D6B37324877}">
      <dgm:prSet/>
      <dgm:spPr/>
      <dgm:t>
        <a:bodyPr/>
        <a:lstStyle/>
        <a:p>
          <a:endParaRPr lang="en-US"/>
        </a:p>
      </dgm:t>
    </dgm:pt>
    <dgm:pt modelId="{58B77908-FFA6-8248-B1A8-1826C786515C}">
      <dgm:prSet/>
      <dgm:spPr/>
      <dgm:t>
        <a:bodyPr/>
        <a:lstStyle/>
        <a:p>
          <a:r>
            <a:rPr lang="en-US" dirty="0">
              <a:solidFill>
                <a:srgbClr val="333333"/>
              </a:solidFill>
            </a:rPr>
            <a:t>Have activated the mobile app</a:t>
          </a:r>
          <a:endParaRPr lang="en-US" b="0" i="0" u="none" strike="noStrike" cap="none" dirty="0">
            <a:solidFill>
              <a:srgbClr val="000000"/>
            </a:solidFill>
            <a:latin typeface="Arial"/>
            <a:ea typeface="Arial"/>
            <a:cs typeface="Arial"/>
            <a:sym typeface="Arial"/>
          </a:endParaRPr>
        </a:p>
      </dgm:t>
    </dgm:pt>
    <dgm:pt modelId="{134F6EA9-F3FD-AD43-AC5B-EAE462F55868}" type="parTrans" cxnId="{3B68B3EF-96FE-9E49-A982-FC123FFF0544}">
      <dgm:prSet/>
      <dgm:spPr/>
      <dgm:t>
        <a:bodyPr/>
        <a:lstStyle/>
        <a:p>
          <a:endParaRPr lang="en-US"/>
        </a:p>
      </dgm:t>
    </dgm:pt>
    <dgm:pt modelId="{52F8770A-45BA-5E4F-93D9-F9E40666572C}" type="sibTrans" cxnId="{3B68B3EF-96FE-9E49-A982-FC123FFF0544}">
      <dgm:prSet/>
      <dgm:spPr/>
      <dgm:t>
        <a:bodyPr/>
        <a:lstStyle/>
        <a:p>
          <a:endParaRPr lang="en-US"/>
        </a:p>
      </dgm:t>
    </dgm:pt>
    <dgm:pt modelId="{8BD5DADC-61DF-CA42-B37F-BCCCBFE818DE}">
      <dgm:prSet phldrT="[Text]"/>
      <dgm:spPr/>
      <dgm:t>
        <a:bodyPr/>
        <a:lstStyle/>
        <a:p>
          <a:r>
            <a:rPr lang="en-US" dirty="0"/>
            <a:t>Traditional customers </a:t>
          </a:r>
        </a:p>
      </dgm:t>
    </dgm:pt>
    <dgm:pt modelId="{522DB455-3739-C54F-9F86-C663D09EA99A}" type="parTrans" cxnId="{B97BE9F4-0ED4-9743-B23B-72AD146F0EF7}">
      <dgm:prSet/>
      <dgm:spPr/>
      <dgm:t>
        <a:bodyPr/>
        <a:lstStyle/>
        <a:p>
          <a:endParaRPr lang="en-US"/>
        </a:p>
      </dgm:t>
    </dgm:pt>
    <dgm:pt modelId="{E28C3CCB-E27E-3748-B88B-05C4584CBC82}" type="sibTrans" cxnId="{B97BE9F4-0ED4-9743-B23B-72AD146F0EF7}">
      <dgm:prSet/>
      <dgm:spPr/>
      <dgm:t>
        <a:bodyPr/>
        <a:lstStyle/>
        <a:p>
          <a:endParaRPr lang="en-US"/>
        </a:p>
      </dgm:t>
    </dgm:pt>
    <dgm:pt modelId="{234E7187-7541-4349-8309-BD27D021014E}" type="pres">
      <dgm:prSet presAssocID="{C56266A9-6FE2-B64E-8E62-1125D1FA5E36}" presName="Name0" presStyleCnt="0">
        <dgm:presLayoutVars>
          <dgm:dir/>
          <dgm:animLvl val="lvl"/>
          <dgm:resizeHandles val="exact"/>
        </dgm:presLayoutVars>
      </dgm:prSet>
      <dgm:spPr/>
    </dgm:pt>
    <dgm:pt modelId="{3EEF5C75-F682-0540-9D5A-F335FC022923}" type="pres">
      <dgm:prSet presAssocID="{224EEBF7-7268-124B-AE21-8F5144FD6B24}" presName="composite" presStyleCnt="0"/>
      <dgm:spPr/>
    </dgm:pt>
    <dgm:pt modelId="{D76188AB-53AA-2B4C-B7A6-66D2F4AC8724}" type="pres">
      <dgm:prSet presAssocID="{224EEBF7-7268-124B-AE21-8F5144FD6B24}" presName="parTx" presStyleLbl="alignNode1" presStyleIdx="0" presStyleCnt="2">
        <dgm:presLayoutVars>
          <dgm:chMax val="0"/>
          <dgm:chPref val="0"/>
          <dgm:bulletEnabled val="1"/>
        </dgm:presLayoutVars>
      </dgm:prSet>
      <dgm:spPr/>
    </dgm:pt>
    <dgm:pt modelId="{70CBEFE2-B8AF-494B-A0DD-5D52B252216B}" type="pres">
      <dgm:prSet presAssocID="{224EEBF7-7268-124B-AE21-8F5144FD6B24}" presName="desTx" presStyleLbl="alignAccFollowNode1" presStyleIdx="0" presStyleCnt="2">
        <dgm:presLayoutVars>
          <dgm:bulletEnabled val="1"/>
        </dgm:presLayoutVars>
      </dgm:prSet>
      <dgm:spPr/>
    </dgm:pt>
    <dgm:pt modelId="{613C240B-DD67-0642-93B8-6BB3860EEA34}" type="pres">
      <dgm:prSet presAssocID="{56725BF3-9C26-1344-A5D6-15FAFE5ECF66}" presName="space" presStyleCnt="0"/>
      <dgm:spPr/>
    </dgm:pt>
    <dgm:pt modelId="{BF986504-FC34-014A-84D6-108A0A8F4062}" type="pres">
      <dgm:prSet presAssocID="{8BD5DADC-61DF-CA42-B37F-BCCCBFE818DE}" presName="composite" presStyleCnt="0"/>
      <dgm:spPr/>
    </dgm:pt>
    <dgm:pt modelId="{6CC000AA-B7D9-3943-8479-8F136A5020EC}" type="pres">
      <dgm:prSet presAssocID="{8BD5DADC-61DF-CA42-B37F-BCCCBFE818DE}" presName="parTx" presStyleLbl="alignNode1" presStyleIdx="1" presStyleCnt="2">
        <dgm:presLayoutVars>
          <dgm:chMax val="0"/>
          <dgm:chPref val="0"/>
          <dgm:bulletEnabled val="1"/>
        </dgm:presLayoutVars>
      </dgm:prSet>
      <dgm:spPr/>
    </dgm:pt>
    <dgm:pt modelId="{39D6B107-4C67-3B46-8332-55F6B4C5AFDC}" type="pres">
      <dgm:prSet presAssocID="{8BD5DADC-61DF-CA42-B37F-BCCCBFE818DE}" presName="desTx" presStyleLbl="alignAccFollowNode1" presStyleIdx="1" presStyleCnt="2">
        <dgm:presLayoutVars>
          <dgm:bulletEnabled val="1"/>
        </dgm:presLayoutVars>
      </dgm:prSet>
      <dgm:spPr/>
    </dgm:pt>
  </dgm:ptLst>
  <dgm:cxnLst>
    <dgm:cxn modelId="{EAB85629-BE35-E448-AF8C-89BB36782AFC}" type="presOf" srcId="{224EEBF7-7268-124B-AE21-8F5144FD6B24}" destId="{D76188AB-53AA-2B4C-B7A6-66D2F4AC8724}" srcOrd="0" destOrd="0" presId="urn:microsoft.com/office/officeart/2005/8/layout/hList1"/>
    <dgm:cxn modelId="{EB72B94F-08B5-4B4D-9811-E63EE4B786C6}" srcId="{224EEBF7-7268-124B-AE21-8F5144FD6B24}" destId="{F59ABE80-124A-9F45-A7E5-694B59BEF438}" srcOrd="0" destOrd="0" parTransId="{49C58DCA-A3A8-E044-86AE-19F9A92FA91E}" sibTransId="{E1E735F8-48F2-A84C-9B45-616A52A5999D}"/>
    <dgm:cxn modelId="{CE826D60-067E-A345-B8BE-0943CCBA144D}" type="presOf" srcId="{58B77908-FFA6-8248-B1A8-1826C786515C}" destId="{70CBEFE2-B8AF-494B-A0DD-5D52B252216B}" srcOrd="0" destOrd="3" presId="urn:microsoft.com/office/officeart/2005/8/layout/hList1"/>
    <dgm:cxn modelId="{4D4A7860-2A70-084F-9906-D7C92BBE1B2F}" type="presOf" srcId="{C56266A9-6FE2-B64E-8E62-1125D1FA5E36}" destId="{234E7187-7541-4349-8309-BD27D021014E}" srcOrd="0" destOrd="0" presId="urn:microsoft.com/office/officeart/2005/8/layout/hList1"/>
    <dgm:cxn modelId="{3AEC366B-738C-944C-94AC-C5E5E657DD81}" type="presOf" srcId="{8BD5DADC-61DF-CA42-B37F-BCCCBFE818DE}" destId="{6CC000AA-B7D9-3943-8479-8F136A5020EC}" srcOrd="0" destOrd="0" presId="urn:microsoft.com/office/officeart/2005/8/layout/hList1"/>
    <dgm:cxn modelId="{CCC2F676-C70E-AC4A-8C11-90DF9F914EC4}" srcId="{224EEBF7-7268-124B-AE21-8F5144FD6B24}" destId="{FA4A82BF-1DF6-B342-84B6-BC903D000CF9}" srcOrd="1" destOrd="0" parTransId="{57A96D58-31C5-1B42-809D-0BB6E6A0FA8E}" sibTransId="{7AC55BE4-A27D-ED42-872B-99F7B7BFF04A}"/>
    <dgm:cxn modelId="{8B247287-354B-324A-B952-FD8F1CD8EC8C}" type="presOf" srcId="{7111DD9B-DE2F-F145-8B45-08A043A69D9E}" destId="{70CBEFE2-B8AF-494B-A0DD-5D52B252216B}" srcOrd="0" destOrd="2" presId="urn:microsoft.com/office/officeart/2005/8/layout/hList1"/>
    <dgm:cxn modelId="{96CF5FA5-9A0D-8D4F-8CC4-4D6B37324877}" srcId="{224EEBF7-7268-124B-AE21-8F5144FD6B24}" destId="{7111DD9B-DE2F-F145-8B45-08A043A69D9E}" srcOrd="2" destOrd="0" parTransId="{E3BBC666-F470-B441-B3DC-8EB2C28D9117}" sibTransId="{7D784353-4215-DB4D-867E-FA43EFA2DF68}"/>
    <dgm:cxn modelId="{D7B47FB1-3237-CC47-941B-BD63FD1DBE88}" srcId="{8BD5DADC-61DF-CA42-B37F-BCCCBFE818DE}" destId="{A97DD746-861B-8043-8BB1-844ED2476D25}" srcOrd="0" destOrd="0" parTransId="{545A7257-87BE-5A4B-B9AD-AD523F9FF27F}" sibTransId="{55A0D75C-D06D-0F4E-94EB-E99FE03A6F49}"/>
    <dgm:cxn modelId="{7B441CBE-58A0-8B48-889A-B53BE74A357C}" srcId="{C56266A9-6FE2-B64E-8E62-1125D1FA5E36}" destId="{224EEBF7-7268-124B-AE21-8F5144FD6B24}" srcOrd="0" destOrd="0" parTransId="{5CD3440E-B02B-B544-B35A-1651EC7BCF28}" sibTransId="{56725BF3-9C26-1344-A5D6-15FAFE5ECF66}"/>
    <dgm:cxn modelId="{93195BC5-E218-9947-AB0C-3C12AC9BA8D2}" type="presOf" srcId="{A97DD746-861B-8043-8BB1-844ED2476D25}" destId="{39D6B107-4C67-3B46-8332-55F6B4C5AFDC}" srcOrd="0" destOrd="0" presId="urn:microsoft.com/office/officeart/2005/8/layout/hList1"/>
    <dgm:cxn modelId="{7B24D3DD-4F04-DD4A-A175-E9E739228417}" type="presOf" srcId="{F59ABE80-124A-9F45-A7E5-694B59BEF438}" destId="{70CBEFE2-B8AF-494B-A0DD-5D52B252216B}" srcOrd="0" destOrd="0" presId="urn:microsoft.com/office/officeart/2005/8/layout/hList1"/>
    <dgm:cxn modelId="{5BB6FCEA-72A4-3540-A76C-87E288A0D525}" type="presOf" srcId="{FA4A82BF-1DF6-B342-84B6-BC903D000CF9}" destId="{70CBEFE2-B8AF-494B-A0DD-5D52B252216B}" srcOrd="0" destOrd="1" presId="urn:microsoft.com/office/officeart/2005/8/layout/hList1"/>
    <dgm:cxn modelId="{3B68B3EF-96FE-9E49-A982-FC123FFF0544}" srcId="{224EEBF7-7268-124B-AE21-8F5144FD6B24}" destId="{58B77908-FFA6-8248-B1A8-1826C786515C}" srcOrd="3" destOrd="0" parTransId="{134F6EA9-F3FD-AD43-AC5B-EAE462F55868}" sibTransId="{52F8770A-45BA-5E4F-93D9-F9E40666572C}"/>
    <dgm:cxn modelId="{B97BE9F4-0ED4-9743-B23B-72AD146F0EF7}" srcId="{C56266A9-6FE2-B64E-8E62-1125D1FA5E36}" destId="{8BD5DADC-61DF-CA42-B37F-BCCCBFE818DE}" srcOrd="1" destOrd="0" parTransId="{522DB455-3739-C54F-9F86-C663D09EA99A}" sibTransId="{E28C3CCB-E27E-3748-B88B-05C4584CBC82}"/>
    <dgm:cxn modelId="{F1343DC1-9614-FA46-B7E7-550B021B7A97}" type="presParOf" srcId="{234E7187-7541-4349-8309-BD27D021014E}" destId="{3EEF5C75-F682-0540-9D5A-F335FC022923}" srcOrd="0" destOrd="0" presId="urn:microsoft.com/office/officeart/2005/8/layout/hList1"/>
    <dgm:cxn modelId="{09EB29FD-52BA-9446-967B-F630A57E41E1}" type="presParOf" srcId="{3EEF5C75-F682-0540-9D5A-F335FC022923}" destId="{D76188AB-53AA-2B4C-B7A6-66D2F4AC8724}" srcOrd="0" destOrd="0" presId="urn:microsoft.com/office/officeart/2005/8/layout/hList1"/>
    <dgm:cxn modelId="{80719791-A51C-EF4D-97A8-67EE1558EB79}" type="presParOf" srcId="{3EEF5C75-F682-0540-9D5A-F335FC022923}" destId="{70CBEFE2-B8AF-494B-A0DD-5D52B252216B}" srcOrd="1" destOrd="0" presId="urn:microsoft.com/office/officeart/2005/8/layout/hList1"/>
    <dgm:cxn modelId="{C531D395-69F5-444B-8E0F-B7D5E9552A31}" type="presParOf" srcId="{234E7187-7541-4349-8309-BD27D021014E}" destId="{613C240B-DD67-0642-93B8-6BB3860EEA34}" srcOrd="1" destOrd="0" presId="urn:microsoft.com/office/officeart/2005/8/layout/hList1"/>
    <dgm:cxn modelId="{10181152-7ACC-AB44-A5C0-89AE00B6C80F}" type="presParOf" srcId="{234E7187-7541-4349-8309-BD27D021014E}" destId="{BF986504-FC34-014A-84D6-108A0A8F4062}" srcOrd="2" destOrd="0" presId="urn:microsoft.com/office/officeart/2005/8/layout/hList1"/>
    <dgm:cxn modelId="{C89AFE1E-2AF6-104A-8E68-491970FCDB62}" type="presParOf" srcId="{BF986504-FC34-014A-84D6-108A0A8F4062}" destId="{6CC000AA-B7D9-3943-8479-8F136A5020EC}" srcOrd="0" destOrd="0" presId="urn:microsoft.com/office/officeart/2005/8/layout/hList1"/>
    <dgm:cxn modelId="{B2ED35BC-C6F8-2A4A-842C-DE72A025D303}" type="presParOf" srcId="{BF986504-FC34-014A-84D6-108A0A8F4062}" destId="{39D6B107-4C67-3B46-8332-55F6B4C5AFD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6266A9-6FE2-B64E-8E62-1125D1FA5E36}"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US"/>
        </a:p>
      </dgm:t>
    </dgm:pt>
    <dgm:pt modelId="{06E3E00F-D727-4B41-8D42-DECFEBD955B6}">
      <dgm:prSet phldrT="[Text]"/>
      <dgm:spPr/>
      <dgm:t>
        <a:bodyPr/>
        <a:lstStyle/>
        <a:p>
          <a:r>
            <a:rPr lang="en-US" dirty="0"/>
            <a:t>Digital customers - NTB</a:t>
          </a:r>
        </a:p>
      </dgm:t>
    </dgm:pt>
    <dgm:pt modelId="{D28B1168-72E7-D844-91D3-061BC0DAC29F}" type="parTrans" cxnId="{400C3956-98A5-FC4F-8E38-42D26918D9B3}">
      <dgm:prSet/>
      <dgm:spPr/>
      <dgm:t>
        <a:bodyPr/>
        <a:lstStyle/>
        <a:p>
          <a:endParaRPr lang="en-US"/>
        </a:p>
      </dgm:t>
    </dgm:pt>
    <dgm:pt modelId="{C72DFCCC-76C6-674E-B179-710EE793A7CB}" type="sibTrans" cxnId="{400C3956-98A5-FC4F-8E38-42D26918D9B3}">
      <dgm:prSet/>
      <dgm:spPr/>
      <dgm:t>
        <a:bodyPr/>
        <a:lstStyle/>
        <a:p>
          <a:endParaRPr lang="en-US"/>
        </a:p>
      </dgm:t>
    </dgm:pt>
    <dgm:pt modelId="{A97DD746-861B-8043-8BB1-844ED2476D25}">
      <dgm:prSet phldrT="[Text]"/>
      <dgm:spPr/>
      <dgm:t>
        <a:bodyPr/>
        <a:lstStyle/>
        <a:p>
          <a:r>
            <a:rPr lang="en-US" dirty="0">
              <a:solidFill>
                <a:srgbClr val="333333"/>
              </a:solidFill>
            </a:rPr>
            <a:t>Customers who only use branch networks as the sole engagement channel with the financial institution</a:t>
          </a:r>
          <a:endParaRPr lang="en-US" dirty="0"/>
        </a:p>
      </dgm:t>
    </dgm:pt>
    <dgm:pt modelId="{545A7257-87BE-5A4B-B9AD-AD523F9FF27F}" type="parTrans" cxnId="{D7B47FB1-3237-CC47-941B-BD63FD1DBE88}">
      <dgm:prSet/>
      <dgm:spPr/>
      <dgm:t>
        <a:bodyPr/>
        <a:lstStyle/>
        <a:p>
          <a:endParaRPr lang="en-US"/>
        </a:p>
      </dgm:t>
    </dgm:pt>
    <dgm:pt modelId="{55A0D75C-D06D-0F4E-94EB-E99FE03A6F49}" type="sibTrans" cxnId="{D7B47FB1-3237-CC47-941B-BD63FD1DBE88}">
      <dgm:prSet/>
      <dgm:spPr/>
      <dgm:t>
        <a:bodyPr/>
        <a:lstStyle/>
        <a:p>
          <a:endParaRPr lang="en-US"/>
        </a:p>
      </dgm:t>
    </dgm:pt>
    <dgm:pt modelId="{DC6D4AAF-DA66-7646-AEA3-960683B0C71B}">
      <dgm:prSet phldrT="[Text]"/>
      <dgm:spPr/>
      <dgm:t>
        <a:bodyPr/>
        <a:lstStyle/>
        <a:p>
          <a:r>
            <a:rPr lang="en-US" dirty="0">
              <a:solidFill>
                <a:srgbClr val="333333"/>
              </a:solidFill>
            </a:rPr>
            <a:t>New customers whose first engagement with the institution is via digital channels such as USSD channel or Mobile App</a:t>
          </a:r>
        </a:p>
      </dgm:t>
    </dgm:pt>
    <dgm:pt modelId="{C6885813-98C9-0D41-AAD6-9D4731BA7136}" type="parTrans" cxnId="{9AC95980-B04B-D643-84F5-2362727FBF4D}">
      <dgm:prSet/>
      <dgm:spPr/>
      <dgm:t>
        <a:bodyPr/>
        <a:lstStyle/>
        <a:p>
          <a:endParaRPr lang="en-US"/>
        </a:p>
      </dgm:t>
    </dgm:pt>
    <dgm:pt modelId="{4D91ABEC-A138-AB48-8CF7-B3CF4EE3DFDE}" type="sibTrans" cxnId="{9AC95980-B04B-D643-84F5-2362727FBF4D}">
      <dgm:prSet/>
      <dgm:spPr/>
      <dgm:t>
        <a:bodyPr/>
        <a:lstStyle/>
        <a:p>
          <a:endParaRPr lang="en-US"/>
        </a:p>
      </dgm:t>
    </dgm:pt>
    <dgm:pt modelId="{85DD35F0-C415-E344-A18E-9B523E25F98C}">
      <dgm:prSet phldrT="[Text]"/>
      <dgm:spPr/>
      <dgm:t>
        <a:bodyPr/>
        <a:lstStyle/>
        <a:p>
          <a:r>
            <a:rPr lang="en-US" dirty="0"/>
            <a:t>Existing customers - ETB</a:t>
          </a:r>
        </a:p>
      </dgm:t>
    </dgm:pt>
    <dgm:pt modelId="{C332BDAA-BDC2-AF44-A293-F008AC5BB702}" type="parTrans" cxnId="{EF304456-D780-5B45-96FC-BBFBCE974A34}">
      <dgm:prSet/>
      <dgm:spPr/>
      <dgm:t>
        <a:bodyPr/>
        <a:lstStyle/>
        <a:p>
          <a:endParaRPr lang="en-US"/>
        </a:p>
      </dgm:t>
    </dgm:pt>
    <dgm:pt modelId="{E0711198-83F2-F14B-83A9-1EBB09D3A97C}" type="sibTrans" cxnId="{EF304456-D780-5B45-96FC-BBFBCE974A34}">
      <dgm:prSet/>
      <dgm:spPr/>
      <dgm:t>
        <a:bodyPr/>
        <a:lstStyle/>
        <a:p>
          <a:endParaRPr lang="en-US"/>
        </a:p>
      </dgm:t>
    </dgm:pt>
    <dgm:pt modelId="{00169B8F-CD6B-AB49-AD1E-ACE2C904486F}">
      <dgm:prSet phldrT="[Text]"/>
      <dgm:spPr/>
      <dgm:t>
        <a:bodyPr/>
        <a:lstStyle/>
        <a:p>
          <a:r>
            <a:rPr lang="en-US" dirty="0">
              <a:solidFill>
                <a:srgbClr val="333333"/>
              </a:solidFill>
            </a:rPr>
            <a:t>Existing customers who adopted and engaged with the institution via digital channels such as USSD channel or Mobile App (despite the first engagement being from traditional channels)</a:t>
          </a:r>
          <a:endParaRPr lang="en-US" dirty="0"/>
        </a:p>
      </dgm:t>
    </dgm:pt>
    <dgm:pt modelId="{F1A59B6E-7A19-A541-9A46-CC0B1E1C0E13}" type="parTrans" cxnId="{287842F8-2489-D74C-BD94-7195C79098D1}">
      <dgm:prSet/>
      <dgm:spPr/>
      <dgm:t>
        <a:bodyPr/>
        <a:lstStyle/>
        <a:p>
          <a:endParaRPr lang="en-US"/>
        </a:p>
      </dgm:t>
    </dgm:pt>
    <dgm:pt modelId="{645B1557-CF66-3B40-A92D-81158BC42745}" type="sibTrans" cxnId="{287842F8-2489-D74C-BD94-7195C79098D1}">
      <dgm:prSet/>
      <dgm:spPr/>
      <dgm:t>
        <a:bodyPr/>
        <a:lstStyle/>
        <a:p>
          <a:endParaRPr lang="en-US"/>
        </a:p>
      </dgm:t>
    </dgm:pt>
    <dgm:pt modelId="{8BD5DADC-61DF-CA42-B37F-BCCCBFE818DE}">
      <dgm:prSet phldrT="[Text]"/>
      <dgm:spPr/>
      <dgm:t>
        <a:bodyPr/>
        <a:lstStyle/>
        <a:p>
          <a:r>
            <a:rPr lang="en-US" dirty="0"/>
            <a:t>Traditional customers </a:t>
          </a:r>
        </a:p>
      </dgm:t>
    </dgm:pt>
    <dgm:pt modelId="{522DB455-3739-C54F-9F86-C663D09EA99A}" type="parTrans" cxnId="{B97BE9F4-0ED4-9743-B23B-72AD146F0EF7}">
      <dgm:prSet/>
      <dgm:spPr/>
      <dgm:t>
        <a:bodyPr/>
        <a:lstStyle/>
        <a:p>
          <a:endParaRPr lang="en-US"/>
        </a:p>
      </dgm:t>
    </dgm:pt>
    <dgm:pt modelId="{E28C3CCB-E27E-3748-B88B-05C4584CBC82}" type="sibTrans" cxnId="{B97BE9F4-0ED4-9743-B23B-72AD146F0EF7}">
      <dgm:prSet/>
      <dgm:spPr/>
      <dgm:t>
        <a:bodyPr/>
        <a:lstStyle/>
        <a:p>
          <a:endParaRPr lang="en-US"/>
        </a:p>
      </dgm:t>
    </dgm:pt>
    <dgm:pt modelId="{234E7187-7541-4349-8309-BD27D021014E}" type="pres">
      <dgm:prSet presAssocID="{C56266A9-6FE2-B64E-8E62-1125D1FA5E36}" presName="Name0" presStyleCnt="0">
        <dgm:presLayoutVars>
          <dgm:dir/>
          <dgm:animLvl val="lvl"/>
          <dgm:resizeHandles val="exact"/>
        </dgm:presLayoutVars>
      </dgm:prSet>
      <dgm:spPr/>
    </dgm:pt>
    <dgm:pt modelId="{06EFDF89-ECB5-A140-A07D-FF6E5E6E3750}" type="pres">
      <dgm:prSet presAssocID="{06E3E00F-D727-4B41-8D42-DECFEBD955B6}" presName="composite" presStyleCnt="0"/>
      <dgm:spPr/>
    </dgm:pt>
    <dgm:pt modelId="{C3FBE335-3657-F44A-B3F8-E5412019C0B3}" type="pres">
      <dgm:prSet presAssocID="{06E3E00F-D727-4B41-8D42-DECFEBD955B6}" presName="parTx" presStyleLbl="alignNode1" presStyleIdx="0" presStyleCnt="3">
        <dgm:presLayoutVars>
          <dgm:chMax val="0"/>
          <dgm:chPref val="0"/>
          <dgm:bulletEnabled val="1"/>
        </dgm:presLayoutVars>
      </dgm:prSet>
      <dgm:spPr/>
    </dgm:pt>
    <dgm:pt modelId="{1BAC03C1-ACEB-294B-9615-00819CEF6FA5}" type="pres">
      <dgm:prSet presAssocID="{06E3E00F-D727-4B41-8D42-DECFEBD955B6}" presName="desTx" presStyleLbl="alignAccFollowNode1" presStyleIdx="0" presStyleCnt="3">
        <dgm:presLayoutVars>
          <dgm:bulletEnabled val="1"/>
        </dgm:presLayoutVars>
      </dgm:prSet>
      <dgm:spPr/>
    </dgm:pt>
    <dgm:pt modelId="{A4234A4A-2B76-1744-90FD-FDB2E14AE771}" type="pres">
      <dgm:prSet presAssocID="{C72DFCCC-76C6-674E-B179-710EE793A7CB}" presName="space" presStyleCnt="0"/>
      <dgm:spPr/>
    </dgm:pt>
    <dgm:pt modelId="{15A94A6A-89D4-124C-AC16-D17F337A3711}" type="pres">
      <dgm:prSet presAssocID="{85DD35F0-C415-E344-A18E-9B523E25F98C}" presName="composite" presStyleCnt="0"/>
      <dgm:spPr/>
    </dgm:pt>
    <dgm:pt modelId="{48CCBF90-199C-F346-87D7-9FEC561AA80B}" type="pres">
      <dgm:prSet presAssocID="{85DD35F0-C415-E344-A18E-9B523E25F98C}" presName="parTx" presStyleLbl="alignNode1" presStyleIdx="1" presStyleCnt="3">
        <dgm:presLayoutVars>
          <dgm:chMax val="0"/>
          <dgm:chPref val="0"/>
          <dgm:bulletEnabled val="1"/>
        </dgm:presLayoutVars>
      </dgm:prSet>
      <dgm:spPr/>
    </dgm:pt>
    <dgm:pt modelId="{E24703A8-FB32-C14E-92CA-39AD920F0329}" type="pres">
      <dgm:prSet presAssocID="{85DD35F0-C415-E344-A18E-9B523E25F98C}" presName="desTx" presStyleLbl="alignAccFollowNode1" presStyleIdx="1" presStyleCnt="3">
        <dgm:presLayoutVars>
          <dgm:bulletEnabled val="1"/>
        </dgm:presLayoutVars>
      </dgm:prSet>
      <dgm:spPr/>
    </dgm:pt>
    <dgm:pt modelId="{FA8153FA-8489-1E47-9466-8091700A981D}" type="pres">
      <dgm:prSet presAssocID="{E0711198-83F2-F14B-83A9-1EBB09D3A97C}" presName="space" presStyleCnt="0"/>
      <dgm:spPr/>
    </dgm:pt>
    <dgm:pt modelId="{BF986504-FC34-014A-84D6-108A0A8F4062}" type="pres">
      <dgm:prSet presAssocID="{8BD5DADC-61DF-CA42-B37F-BCCCBFE818DE}" presName="composite" presStyleCnt="0"/>
      <dgm:spPr/>
    </dgm:pt>
    <dgm:pt modelId="{6CC000AA-B7D9-3943-8479-8F136A5020EC}" type="pres">
      <dgm:prSet presAssocID="{8BD5DADC-61DF-CA42-B37F-BCCCBFE818DE}" presName="parTx" presStyleLbl="alignNode1" presStyleIdx="2" presStyleCnt="3">
        <dgm:presLayoutVars>
          <dgm:chMax val="0"/>
          <dgm:chPref val="0"/>
          <dgm:bulletEnabled val="1"/>
        </dgm:presLayoutVars>
      </dgm:prSet>
      <dgm:spPr/>
    </dgm:pt>
    <dgm:pt modelId="{39D6B107-4C67-3B46-8332-55F6B4C5AFDC}" type="pres">
      <dgm:prSet presAssocID="{8BD5DADC-61DF-CA42-B37F-BCCCBFE818DE}" presName="desTx" presStyleLbl="alignAccFollowNode1" presStyleIdx="2" presStyleCnt="3">
        <dgm:presLayoutVars>
          <dgm:bulletEnabled val="1"/>
        </dgm:presLayoutVars>
      </dgm:prSet>
      <dgm:spPr/>
    </dgm:pt>
  </dgm:ptLst>
  <dgm:cxnLst>
    <dgm:cxn modelId="{400C3956-98A5-FC4F-8E38-42D26918D9B3}" srcId="{C56266A9-6FE2-B64E-8E62-1125D1FA5E36}" destId="{06E3E00F-D727-4B41-8D42-DECFEBD955B6}" srcOrd="0" destOrd="0" parTransId="{D28B1168-72E7-D844-91D3-061BC0DAC29F}" sibTransId="{C72DFCCC-76C6-674E-B179-710EE793A7CB}"/>
    <dgm:cxn modelId="{EF304456-D780-5B45-96FC-BBFBCE974A34}" srcId="{C56266A9-6FE2-B64E-8E62-1125D1FA5E36}" destId="{85DD35F0-C415-E344-A18E-9B523E25F98C}" srcOrd="1" destOrd="0" parTransId="{C332BDAA-BDC2-AF44-A293-F008AC5BB702}" sibTransId="{E0711198-83F2-F14B-83A9-1EBB09D3A97C}"/>
    <dgm:cxn modelId="{4D4A7860-2A70-084F-9906-D7C92BBE1B2F}" type="presOf" srcId="{C56266A9-6FE2-B64E-8E62-1125D1FA5E36}" destId="{234E7187-7541-4349-8309-BD27D021014E}" srcOrd="0" destOrd="0" presId="urn:microsoft.com/office/officeart/2005/8/layout/hList1"/>
    <dgm:cxn modelId="{EE374263-F66F-DE4E-BD99-145DD1C62AD6}" type="presOf" srcId="{06E3E00F-D727-4B41-8D42-DECFEBD955B6}" destId="{C3FBE335-3657-F44A-B3F8-E5412019C0B3}" srcOrd="0" destOrd="0" presId="urn:microsoft.com/office/officeart/2005/8/layout/hList1"/>
    <dgm:cxn modelId="{3AEC366B-738C-944C-94AC-C5E5E657DD81}" type="presOf" srcId="{8BD5DADC-61DF-CA42-B37F-BCCCBFE818DE}" destId="{6CC000AA-B7D9-3943-8479-8F136A5020EC}" srcOrd="0" destOrd="0" presId="urn:microsoft.com/office/officeart/2005/8/layout/hList1"/>
    <dgm:cxn modelId="{14F8CA70-7A29-4A41-997B-DF58CB3BBE6A}" type="presOf" srcId="{DC6D4AAF-DA66-7646-AEA3-960683B0C71B}" destId="{1BAC03C1-ACEB-294B-9615-00819CEF6FA5}" srcOrd="0" destOrd="0" presId="urn:microsoft.com/office/officeart/2005/8/layout/hList1"/>
    <dgm:cxn modelId="{9AC95980-B04B-D643-84F5-2362727FBF4D}" srcId="{06E3E00F-D727-4B41-8D42-DECFEBD955B6}" destId="{DC6D4AAF-DA66-7646-AEA3-960683B0C71B}" srcOrd="0" destOrd="0" parTransId="{C6885813-98C9-0D41-AAD6-9D4731BA7136}" sibTransId="{4D91ABEC-A138-AB48-8CF7-B3CF4EE3DFDE}"/>
    <dgm:cxn modelId="{D204BD8B-D9C8-5D4E-967B-4AD45AD8EC7E}" type="presOf" srcId="{00169B8F-CD6B-AB49-AD1E-ACE2C904486F}" destId="{E24703A8-FB32-C14E-92CA-39AD920F0329}" srcOrd="0" destOrd="0" presId="urn:microsoft.com/office/officeart/2005/8/layout/hList1"/>
    <dgm:cxn modelId="{D7B47FB1-3237-CC47-941B-BD63FD1DBE88}" srcId="{8BD5DADC-61DF-CA42-B37F-BCCCBFE818DE}" destId="{A97DD746-861B-8043-8BB1-844ED2476D25}" srcOrd="0" destOrd="0" parTransId="{545A7257-87BE-5A4B-B9AD-AD523F9FF27F}" sibTransId="{55A0D75C-D06D-0F4E-94EB-E99FE03A6F49}"/>
    <dgm:cxn modelId="{93195BC5-E218-9947-AB0C-3C12AC9BA8D2}" type="presOf" srcId="{A97DD746-861B-8043-8BB1-844ED2476D25}" destId="{39D6B107-4C67-3B46-8332-55F6B4C5AFDC}" srcOrd="0" destOrd="0" presId="urn:microsoft.com/office/officeart/2005/8/layout/hList1"/>
    <dgm:cxn modelId="{28A2F1DB-3627-CA41-863F-B04A67176F63}" type="presOf" srcId="{85DD35F0-C415-E344-A18E-9B523E25F98C}" destId="{48CCBF90-199C-F346-87D7-9FEC561AA80B}" srcOrd="0" destOrd="0" presId="urn:microsoft.com/office/officeart/2005/8/layout/hList1"/>
    <dgm:cxn modelId="{B97BE9F4-0ED4-9743-B23B-72AD146F0EF7}" srcId="{C56266A9-6FE2-B64E-8E62-1125D1FA5E36}" destId="{8BD5DADC-61DF-CA42-B37F-BCCCBFE818DE}" srcOrd="2" destOrd="0" parTransId="{522DB455-3739-C54F-9F86-C663D09EA99A}" sibTransId="{E28C3CCB-E27E-3748-B88B-05C4584CBC82}"/>
    <dgm:cxn modelId="{287842F8-2489-D74C-BD94-7195C79098D1}" srcId="{85DD35F0-C415-E344-A18E-9B523E25F98C}" destId="{00169B8F-CD6B-AB49-AD1E-ACE2C904486F}" srcOrd="0" destOrd="0" parTransId="{F1A59B6E-7A19-A541-9A46-CC0B1E1C0E13}" sibTransId="{645B1557-CF66-3B40-A92D-81158BC42745}"/>
    <dgm:cxn modelId="{675BE6D2-01BC-CB4B-BDF0-BE90D46F89B1}" type="presParOf" srcId="{234E7187-7541-4349-8309-BD27D021014E}" destId="{06EFDF89-ECB5-A140-A07D-FF6E5E6E3750}" srcOrd="0" destOrd="0" presId="urn:microsoft.com/office/officeart/2005/8/layout/hList1"/>
    <dgm:cxn modelId="{C522480E-C0A5-AA47-ACA4-5000A0467F91}" type="presParOf" srcId="{06EFDF89-ECB5-A140-A07D-FF6E5E6E3750}" destId="{C3FBE335-3657-F44A-B3F8-E5412019C0B3}" srcOrd="0" destOrd="0" presId="urn:microsoft.com/office/officeart/2005/8/layout/hList1"/>
    <dgm:cxn modelId="{679695A4-5002-6641-8F3F-A6A526DB54FF}" type="presParOf" srcId="{06EFDF89-ECB5-A140-A07D-FF6E5E6E3750}" destId="{1BAC03C1-ACEB-294B-9615-00819CEF6FA5}" srcOrd="1" destOrd="0" presId="urn:microsoft.com/office/officeart/2005/8/layout/hList1"/>
    <dgm:cxn modelId="{8B3D740E-9771-8445-B88D-E03426E8DF46}" type="presParOf" srcId="{234E7187-7541-4349-8309-BD27D021014E}" destId="{A4234A4A-2B76-1744-90FD-FDB2E14AE771}" srcOrd="1" destOrd="0" presId="urn:microsoft.com/office/officeart/2005/8/layout/hList1"/>
    <dgm:cxn modelId="{25E5DCC5-A093-DE42-BE85-74B0641DF021}" type="presParOf" srcId="{234E7187-7541-4349-8309-BD27D021014E}" destId="{15A94A6A-89D4-124C-AC16-D17F337A3711}" srcOrd="2" destOrd="0" presId="urn:microsoft.com/office/officeart/2005/8/layout/hList1"/>
    <dgm:cxn modelId="{2BCC7169-E473-1244-89C7-CC62889D5318}" type="presParOf" srcId="{15A94A6A-89D4-124C-AC16-D17F337A3711}" destId="{48CCBF90-199C-F346-87D7-9FEC561AA80B}" srcOrd="0" destOrd="0" presId="urn:microsoft.com/office/officeart/2005/8/layout/hList1"/>
    <dgm:cxn modelId="{435BB46B-2381-AF46-AC4A-7A994ECE9E4F}" type="presParOf" srcId="{15A94A6A-89D4-124C-AC16-D17F337A3711}" destId="{E24703A8-FB32-C14E-92CA-39AD920F0329}" srcOrd="1" destOrd="0" presId="urn:microsoft.com/office/officeart/2005/8/layout/hList1"/>
    <dgm:cxn modelId="{157D3362-A42A-7D46-87B8-25C7B31E12AA}" type="presParOf" srcId="{234E7187-7541-4349-8309-BD27D021014E}" destId="{FA8153FA-8489-1E47-9466-8091700A981D}" srcOrd="3" destOrd="0" presId="urn:microsoft.com/office/officeart/2005/8/layout/hList1"/>
    <dgm:cxn modelId="{10181152-7ACC-AB44-A5C0-89AE00B6C80F}" type="presParOf" srcId="{234E7187-7541-4349-8309-BD27D021014E}" destId="{BF986504-FC34-014A-84D6-108A0A8F4062}" srcOrd="4" destOrd="0" presId="urn:microsoft.com/office/officeart/2005/8/layout/hList1"/>
    <dgm:cxn modelId="{C89AFE1E-2AF6-104A-8E68-491970FCDB62}" type="presParOf" srcId="{BF986504-FC34-014A-84D6-108A0A8F4062}" destId="{6CC000AA-B7D9-3943-8479-8F136A5020EC}" srcOrd="0" destOrd="0" presId="urn:microsoft.com/office/officeart/2005/8/layout/hList1"/>
    <dgm:cxn modelId="{B2ED35BC-C6F8-2A4A-842C-DE72A025D303}" type="presParOf" srcId="{BF986504-FC34-014A-84D6-108A0A8F4062}" destId="{39D6B107-4C67-3B46-8332-55F6B4C5AFD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E8E3338-A628-7B4A-B365-332066A757B2}"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US"/>
        </a:p>
      </dgm:t>
    </dgm:pt>
    <dgm:pt modelId="{72B8DE9F-FE8B-A446-AF32-8708B580FD97}">
      <dgm:prSet phldrT="[Text]"/>
      <dgm:spPr/>
      <dgm:t>
        <a:bodyPr/>
        <a:lstStyle/>
        <a:p>
          <a:r>
            <a:rPr lang="en-US" b="1" dirty="0"/>
            <a:t>Activity level   </a:t>
          </a:r>
          <a:endParaRPr lang="en-US" dirty="0"/>
        </a:p>
      </dgm:t>
    </dgm:pt>
    <dgm:pt modelId="{1FE25828-2442-6546-8342-75FE4EEC0B63}" type="parTrans" cxnId="{DCC21B93-C04C-1741-A637-2286B56551C1}">
      <dgm:prSet/>
      <dgm:spPr/>
      <dgm:t>
        <a:bodyPr/>
        <a:lstStyle/>
        <a:p>
          <a:endParaRPr lang="en-US"/>
        </a:p>
      </dgm:t>
    </dgm:pt>
    <dgm:pt modelId="{4D2E2C77-327B-064F-94B5-AEDBBD436DBD}" type="sibTrans" cxnId="{DCC21B93-C04C-1741-A637-2286B56551C1}">
      <dgm:prSet/>
      <dgm:spPr/>
      <dgm:t>
        <a:bodyPr/>
        <a:lstStyle/>
        <a:p>
          <a:endParaRPr lang="en-US"/>
        </a:p>
      </dgm:t>
    </dgm:pt>
    <dgm:pt modelId="{10325DD6-F63B-DB44-95F7-2886E9DAF74C}">
      <dgm:prSet/>
      <dgm:spPr/>
      <dgm:t>
        <a:bodyPr/>
        <a:lstStyle/>
        <a:p>
          <a:r>
            <a:rPr lang="en-US" dirty="0"/>
            <a:t>0 transactions per month (inactive clients)  </a:t>
          </a:r>
        </a:p>
      </dgm:t>
    </dgm:pt>
    <dgm:pt modelId="{9940DC3C-78FB-5844-B1AC-461AE53E5E6F}" type="parTrans" cxnId="{D0BC1085-D5BF-FE4F-A583-45A9E5075EBE}">
      <dgm:prSet/>
      <dgm:spPr/>
      <dgm:t>
        <a:bodyPr/>
        <a:lstStyle/>
        <a:p>
          <a:endParaRPr lang="en-US"/>
        </a:p>
      </dgm:t>
    </dgm:pt>
    <dgm:pt modelId="{9ACAB1F9-5CCE-9843-BC82-606B93F6D1AA}" type="sibTrans" cxnId="{D0BC1085-D5BF-FE4F-A583-45A9E5075EBE}">
      <dgm:prSet/>
      <dgm:spPr/>
      <dgm:t>
        <a:bodyPr/>
        <a:lstStyle/>
        <a:p>
          <a:endParaRPr lang="en-US"/>
        </a:p>
      </dgm:t>
    </dgm:pt>
    <dgm:pt modelId="{0819E3E1-BD9C-6443-B75A-933C9153A72F}">
      <dgm:prSet/>
      <dgm:spPr/>
      <dgm:t>
        <a:bodyPr/>
        <a:lstStyle/>
        <a:p>
          <a:r>
            <a:rPr lang="en-US" dirty="0"/>
            <a:t>1-2 transactions per month  </a:t>
          </a:r>
        </a:p>
      </dgm:t>
    </dgm:pt>
    <dgm:pt modelId="{FC50637F-CDF3-CA43-BF54-7CDDA5A16EF7}" type="parTrans" cxnId="{1049D2BC-9A1B-B84B-A36B-DB537261A4F9}">
      <dgm:prSet/>
      <dgm:spPr/>
      <dgm:t>
        <a:bodyPr/>
        <a:lstStyle/>
        <a:p>
          <a:endParaRPr lang="en-US"/>
        </a:p>
      </dgm:t>
    </dgm:pt>
    <dgm:pt modelId="{16475F45-8E56-914A-BED9-9BF773B91E1D}" type="sibTrans" cxnId="{1049D2BC-9A1B-B84B-A36B-DB537261A4F9}">
      <dgm:prSet/>
      <dgm:spPr/>
      <dgm:t>
        <a:bodyPr/>
        <a:lstStyle/>
        <a:p>
          <a:endParaRPr lang="en-US"/>
        </a:p>
      </dgm:t>
    </dgm:pt>
    <dgm:pt modelId="{99A22B13-854B-A743-B536-2A2756914CC9}">
      <dgm:prSet/>
      <dgm:spPr/>
      <dgm:t>
        <a:bodyPr/>
        <a:lstStyle/>
        <a:p>
          <a:r>
            <a:rPr lang="en-US" dirty="0"/>
            <a:t>3-4 transactions per month  </a:t>
          </a:r>
        </a:p>
      </dgm:t>
    </dgm:pt>
    <dgm:pt modelId="{B7BD71EB-9736-994C-8281-877F6A7A93C6}" type="parTrans" cxnId="{E6A15D52-6931-5349-A0E8-5C0AA3E498D1}">
      <dgm:prSet/>
      <dgm:spPr/>
      <dgm:t>
        <a:bodyPr/>
        <a:lstStyle/>
        <a:p>
          <a:endParaRPr lang="en-US"/>
        </a:p>
      </dgm:t>
    </dgm:pt>
    <dgm:pt modelId="{0A9A7A47-D372-2C42-8B40-098A4004FF72}" type="sibTrans" cxnId="{E6A15D52-6931-5349-A0E8-5C0AA3E498D1}">
      <dgm:prSet/>
      <dgm:spPr/>
      <dgm:t>
        <a:bodyPr/>
        <a:lstStyle/>
        <a:p>
          <a:endParaRPr lang="en-US"/>
        </a:p>
      </dgm:t>
    </dgm:pt>
    <dgm:pt modelId="{9CAC195E-B1BA-A64D-90A0-B93D7F062A8E}">
      <dgm:prSet/>
      <dgm:spPr/>
      <dgm:t>
        <a:bodyPr/>
        <a:lstStyle/>
        <a:p>
          <a:r>
            <a:rPr lang="en-US" dirty="0"/>
            <a:t>5+ transactions per month (super users)  </a:t>
          </a:r>
        </a:p>
      </dgm:t>
    </dgm:pt>
    <dgm:pt modelId="{5AFA691A-A148-3D45-90DC-34A8B4FD01C0}" type="parTrans" cxnId="{01999772-2A64-1545-8B5B-9920C538DF5C}">
      <dgm:prSet/>
      <dgm:spPr/>
      <dgm:t>
        <a:bodyPr/>
        <a:lstStyle/>
        <a:p>
          <a:endParaRPr lang="en-US"/>
        </a:p>
      </dgm:t>
    </dgm:pt>
    <dgm:pt modelId="{4F6F713F-1547-0D40-9855-D5D323674224}" type="sibTrans" cxnId="{01999772-2A64-1545-8B5B-9920C538DF5C}">
      <dgm:prSet/>
      <dgm:spPr/>
      <dgm:t>
        <a:bodyPr/>
        <a:lstStyle/>
        <a:p>
          <a:endParaRPr lang="en-US"/>
        </a:p>
      </dgm:t>
    </dgm:pt>
    <dgm:pt modelId="{93140030-79A1-5040-9ADB-8A335BFC4DCE}">
      <dgm:prSet/>
      <dgm:spPr/>
      <dgm:t>
        <a:bodyPr/>
        <a:lstStyle/>
        <a:p>
          <a:r>
            <a:rPr lang="en-US" b="1"/>
            <a:t>Deposit balance   </a:t>
          </a:r>
          <a:endParaRPr lang="en-US" b="1" dirty="0"/>
        </a:p>
      </dgm:t>
    </dgm:pt>
    <dgm:pt modelId="{E96E0D5E-1A55-BC49-A21D-F2268A776AB6}" type="parTrans" cxnId="{59528CEA-7BC2-C341-96C0-0305EEC501F6}">
      <dgm:prSet/>
      <dgm:spPr/>
      <dgm:t>
        <a:bodyPr/>
        <a:lstStyle/>
        <a:p>
          <a:endParaRPr lang="en-US"/>
        </a:p>
      </dgm:t>
    </dgm:pt>
    <dgm:pt modelId="{42B10DE8-0460-BB4B-AEC8-E7A03B6D2596}" type="sibTrans" cxnId="{59528CEA-7BC2-C341-96C0-0305EEC501F6}">
      <dgm:prSet/>
      <dgm:spPr/>
      <dgm:t>
        <a:bodyPr/>
        <a:lstStyle/>
        <a:p>
          <a:endParaRPr lang="en-US"/>
        </a:p>
      </dgm:t>
    </dgm:pt>
    <dgm:pt modelId="{1F45B344-2FE6-874C-A2EE-777324679FC6}">
      <dgm:prSet/>
      <dgm:spPr/>
      <dgm:t>
        <a:bodyPr/>
        <a:lstStyle/>
        <a:p>
          <a:r>
            <a:rPr lang="en-US" dirty="0"/>
            <a:t>&lt;$10  </a:t>
          </a:r>
        </a:p>
      </dgm:t>
    </dgm:pt>
    <dgm:pt modelId="{CBA3A8FD-9EAB-3A41-BD7D-99CFD7959A3E}" type="parTrans" cxnId="{85BF79A7-E7D0-FC46-8B56-A7FF582FBD86}">
      <dgm:prSet/>
      <dgm:spPr/>
      <dgm:t>
        <a:bodyPr/>
        <a:lstStyle/>
        <a:p>
          <a:endParaRPr lang="en-US"/>
        </a:p>
      </dgm:t>
    </dgm:pt>
    <dgm:pt modelId="{CA23427B-524D-634A-9D18-C8F94479FFD8}" type="sibTrans" cxnId="{85BF79A7-E7D0-FC46-8B56-A7FF582FBD86}">
      <dgm:prSet/>
      <dgm:spPr/>
      <dgm:t>
        <a:bodyPr/>
        <a:lstStyle/>
        <a:p>
          <a:endParaRPr lang="en-US"/>
        </a:p>
      </dgm:t>
    </dgm:pt>
    <dgm:pt modelId="{0B2523CC-9E34-CF42-93B6-3E10F30522B9}">
      <dgm:prSet/>
      <dgm:spPr/>
      <dgm:t>
        <a:bodyPr/>
        <a:lstStyle/>
        <a:p>
          <a:r>
            <a:rPr lang="en-US" dirty="0"/>
            <a:t>$10-$100  </a:t>
          </a:r>
        </a:p>
      </dgm:t>
    </dgm:pt>
    <dgm:pt modelId="{9221355D-B859-1F43-86BF-DDE1C0C9CEB1}" type="parTrans" cxnId="{B603BBD7-7320-3242-BEDF-7C20AD9D281C}">
      <dgm:prSet/>
      <dgm:spPr/>
      <dgm:t>
        <a:bodyPr/>
        <a:lstStyle/>
        <a:p>
          <a:endParaRPr lang="en-US"/>
        </a:p>
      </dgm:t>
    </dgm:pt>
    <dgm:pt modelId="{8995EDB9-2684-F046-8144-59B62BB1CC41}" type="sibTrans" cxnId="{B603BBD7-7320-3242-BEDF-7C20AD9D281C}">
      <dgm:prSet/>
      <dgm:spPr/>
      <dgm:t>
        <a:bodyPr/>
        <a:lstStyle/>
        <a:p>
          <a:endParaRPr lang="en-US"/>
        </a:p>
      </dgm:t>
    </dgm:pt>
    <dgm:pt modelId="{1AEF0865-8FD1-C047-91B8-18AEFC2114DE}">
      <dgm:prSet/>
      <dgm:spPr/>
      <dgm:t>
        <a:bodyPr/>
        <a:lstStyle/>
        <a:p>
          <a:r>
            <a:rPr lang="en-US" dirty="0"/>
            <a:t>$101-$1,000  </a:t>
          </a:r>
        </a:p>
      </dgm:t>
    </dgm:pt>
    <dgm:pt modelId="{E7111A17-C955-8C4C-9DA4-2D85B1EAD73F}" type="parTrans" cxnId="{235F1CC0-0351-F74C-B5EA-11CF1C8EF883}">
      <dgm:prSet/>
      <dgm:spPr/>
      <dgm:t>
        <a:bodyPr/>
        <a:lstStyle/>
        <a:p>
          <a:endParaRPr lang="en-US"/>
        </a:p>
      </dgm:t>
    </dgm:pt>
    <dgm:pt modelId="{C0F0D5AE-4372-B747-9138-8D1252625890}" type="sibTrans" cxnId="{235F1CC0-0351-F74C-B5EA-11CF1C8EF883}">
      <dgm:prSet/>
      <dgm:spPr/>
      <dgm:t>
        <a:bodyPr/>
        <a:lstStyle/>
        <a:p>
          <a:endParaRPr lang="en-US"/>
        </a:p>
      </dgm:t>
    </dgm:pt>
    <dgm:pt modelId="{75E42F75-D767-FE48-A2B0-E6A29EC3BAF3}">
      <dgm:prSet/>
      <dgm:spPr/>
      <dgm:t>
        <a:bodyPr/>
        <a:lstStyle/>
        <a:p>
          <a:r>
            <a:rPr lang="en-US" dirty="0"/>
            <a:t>&gt;$1,000  </a:t>
          </a:r>
        </a:p>
      </dgm:t>
    </dgm:pt>
    <dgm:pt modelId="{22060B85-02D3-194C-9EC0-4084D21CEEEC}" type="parTrans" cxnId="{F24680A9-2B39-784F-BBB3-ECFCD3D2B8E2}">
      <dgm:prSet/>
      <dgm:spPr/>
      <dgm:t>
        <a:bodyPr/>
        <a:lstStyle/>
        <a:p>
          <a:endParaRPr lang="en-US"/>
        </a:p>
      </dgm:t>
    </dgm:pt>
    <dgm:pt modelId="{0DA22B05-89AC-8749-8F8D-77AF48E7E75A}" type="sibTrans" cxnId="{F24680A9-2B39-784F-BBB3-ECFCD3D2B8E2}">
      <dgm:prSet/>
      <dgm:spPr/>
      <dgm:t>
        <a:bodyPr/>
        <a:lstStyle/>
        <a:p>
          <a:endParaRPr lang="en-US"/>
        </a:p>
      </dgm:t>
    </dgm:pt>
    <dgm:pt modelId="{4714A417-31B2-A84C-9461-A84A24FBB322}">
      <dgm:prSet/>
      <dgm:spPr/>
      <dgm:t>
        <a:bodyPr/>
        <a:lstStyle/>
        <a:p>
          <a:r>
            <a:rPr lang="en-US" b="1" dirty="0"/>
            <a:t>Borrower segment</a:t>
          </a:r>
        </a:p>
      </dgm:t>
    </dgm:pt>
    <dgm:pt modelId="{D2710940-5E65-2244-8249-CD1099E130B7}" type="parTrans" cxnId="{B601FE8C-C18E-B943-A4C9-2CF1E20C53FF}">
      <dgm:prSet/>
      <dgm:spPr/>
      <dgm:t>
        <a:bodyPr/>
        <a:lstStyle/>
        <a:p>
          <a:endParaRPr lang="en-US"/>
        </a:p>
      </dgm:t>
    </dgm:pt>
    <dgm:pt modelId="{352EB135-3000-6340-A25A-35EFFDC703E9}" type="sibTrans" cxnId="{B601FE8C-C18E-B943-A4C9-2CF1E20C53FF}">
      <dgm:prSet/>
      <dgm:spPr/>
      <dgm:t>
        <a:bodyPr/>
        <a:lstStyle/>
        <a:p>
          <a:endParaRPr lang="en-US"/>
        </a:p>
      </dgm:t>
    </dgm:pt>
    <dgm:pt modelId="{F067D044-7DCF-E947-BD9F-49D5985A9B03}">
      <dgm:prSet/>
      <dgm:spPr/>
      <dgm:t>
        <a:bodyPr/>
        <a:lstStyle/>
        <a:p>
          <a:r>
            <a:rPr lang="en-US" b="1" dirty="0"/>
            <a:t>Transaction type   </a:t>
          </a:r>
        </a:p>
      </dgm:t>
    </dgm:pt>
    <dgm:pt modelId="{D192D7AF-01E5-A544-B860-ED3B79CA2AAC}" type="parTrans" cxnId="{9C10BD1E-D309-374F-9AE5-A1364CC69F55}">
      <dgm:prSet/>
      <dgm:spPr/>
      <dgm:t>
        <a:bodyPr/>
        <a:lstStyle/>
        <a:p>
          <a:endParaRPr lang="en-US"/>
        </a:p>
      </dgm:t>
    </dgm:pt>
    <dgm:pt modelId="{A3B580A7-4ED0-C54F-BD4E-F3CD76B924E3}" type="sibTrans" cxnId="{9C10BD1E-D309-374F-9AE5-A1364CC69F55}">
      <dgm:prSet/>
      <dgm:spPr/>
      <dgm:t>
        <a:bodyPr/>
        <a:lstStyle/>
        <a:p>
          <a:endParaRPr lang="en-US"/>
        </a:p>
      </dgm:t>
    </dgm:pt>
    <dgm:pt modelId="{674573BE-7D3D-D24D-BCED-B5CF8FD75A1B}">
      <dgm:prSet/>
      <dgm:spPr/>
      <dgm:t>
        <a:bodyPr/>
        <a:lstStyle/>
        <a:p>
          <a:r>
            <a:rPr lang="en-US" dirty="0"/>
            <a:t>Withdrawal   </a:t>
          </a:r>
        </a:p>
      </dgm:t>
    </dgm:pt>
    <dgm:pt modelId="{C2AABAD3-F803-3C4F-B096-2A30845381BB}" type="parTrans" cxnId="{DE4D6CC3-27BE-0747-9BEB-EA3F11809FE7}">
      <dgm:prSet/>
      <dgm:spPr/>
      <dgm:t>
        <a:bodyPr/>
        <a:lstStyle/>
        <a:p>
          <a:endParaRPr lang="en-US"/>
        </a:p>
      </dgm:t>
    </dgm:pt>
    <dgm:pt modelId="{8AD78BD5-0708-8F4B-9BFC-F0FE61AEA762}" type="sibTrans" cxnId="{DE4D6CC3-27BE-0747-9BEB-EA3F11809FE7}">
      <dgm:prSet/>
      <dgm:spPr/>
      <dgm:t>
        <a:bodyPr/>
        <a:lstStyle/>
        <a:p>
          <a:endParaRPr lang="en-US"/>
        </a:p>
      </dgm:t>
    </dgm:pt>
    <dgm:pt modelId="{05A89997-6189-4A42-A778-F617ADF50A3F}">
      <dgm:prSet/>
      <dgm:spPr/>
      <dgm:t>
        <a:bodyPr/>
        <a:lstStyle/>
        <a:p>
          <a:r>
            <a:rPr lang="en-US" dirty="0"/>
            <a:t>Deposit payment  </a:t>
          </a:r>
        </a:p>
      </dgm:t>
    </dgm:pt>
    <dgm:pt modelId="{2458BE73-073D-C140-B4CF-12A554619B5D}" type="parTrans" cxnId="{1ED5BE87-9DBC-D144-B030-7B68D943F3F1}">
      <dgm:prSet/>
      <dgm:spPr/>
      <dgm:t>
        <a:bodyPr/>
        <a:lstStyle/>
        <a:p>
          <a:endParaRPr lang="en-US"/>
        </a:p>
      </dgm:t>
    </dgm:pt>
    <dgm:pt modelId="{A88018A9-3E48-B14A-A6B4-4FDD37A3C086}" type="sibTrans" cxnId="{1ED5BE87-9DBC-D144-B030-7B68D943F3F1}">
      <dgm:prSet/>
      <dgm:spPr/>
      <dgm:t>
        <a:bodyPr/>
        <a:lstStyle/>
        <a:p>
          <a:endParaRPr lang="en-US"/>
        </a:p>
      </dgm:t>
    </dgm:pt>
    <dgm:pt modelId="{B8FF4969-8A81-294C-9781-3421DD2D6D9C}">
      <dgm:prSet/>
      <dgm:spPr/>
      <dgm:t>
        <a:bodyPr/>
        <a:lstStyle/>
        <a:p>
          <a:r>
            <a:rPr lang="en-US" dirty="0"/>
            <a:t>Loan disbursement  </a:t>
          </a:r>
        </a:p>
      </dgm:t>
    </dgm:pt>
    <dgm:pt modelId="{54943CF1-5CE6-734E-BAFC-DBB8B81408A9}" type="parTrans" cxnId="{CF154EE9-6340-5C45-8999-24C8423D0CBC}">
      <dgm:prSet/>
      <dgm:spPr/>
      <dgm:t>
        <a:bodyPr/>
        <a:lstStyle/>
        <a:p>
          <a:endParaRPr lang="en-US"/>
        </a:p>
      </dgm:t>
    </dgm:pt>
    <dgm:pt modelId="{917CD79B-4700-D441-A34C-20A10E04E71F}" type="sibTrans" cxnId="{CF154EE9-6340-5C45-8999-24C8423D0CBC}">
      <dgm:prSet/>
      <dgm:spPr/>
      <dgm:t>
        <a:bodyPr/>
        <a:lstStyle/>
        <a:p>
          <a:endParaRPr lang="en-US"/>
        </a:p>
      </dgm:t>
    </dgm:pt>
    <dgm:pt modelId="{FAC761AE-C92A-E84D-8D96-224A15D73E58}">
      <dgm:prSet/>
      <dgm:spPr/>
      <dgm:t>
        <a:bodyPr/>
        <a:lstStyle/>
        <a:p>
          <a:r>
            <a:rPr lang="en-US" dirty="0"/>
            <a:t>Loan repayment  </a:t>
          </a:r>
        </a:p>
      </dgm:t>
    </dgm:pt>
    <dgm:pt modelId="{681BA1AC-559B-D948-8E55-AE5AF997C464}" type="parTrans" cxnId="{B9019F0A-A714-1741-899C-7663B9A3A119}">
      <dgm:prSet/>
      <dgm:spPr/>
      <dgm:t>
        <a:bodyPr/>
        <a:lstStyle/>
        <a:p>
          <a:endParaRPr lang="en-US"/>
        </a:p>
      </dgm:t>
    </dgm:pt>
    <dgm:pt modelId="{8164E997-B767-1D46-92F2-75EC8ED87C89}" type="sibTrans" cxnId="{B9019F0A-A714-1741-899C-7663B9A3A119}">
      <dgm:prSet/>
      <dgm:spPr/>
      <dgm:t>
        <a:bodyPr/>
        <a:lstStyle/>
        <a:p>
          <a:endParaRPr lang="en-US"/>
        </a:p>
      </dgm:t>
    </dgm:pt>
    <dgm:pt modelId="{E307C49A-7EB7-0D49-8E82-20EE947F13FB}">
      <dgm:prSet/>
      <dgm:spPr/>
      <dgm:t>
        <a:bodyPr/>
        <a:lstStyle/>
        <a:p>
          <a:r>
            <a:rPr lang="en-US" dirty="0"/>
            <a:t>Other payment or transfer (C2B, B2C, G2P, P2G, P2P)</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dgm:t>
    </dgm:pt>
    <dgm:pt modelId="{FAE6D220-6D85-1342-B7B7-50FFCE820DE5}" type="parTrans" cxnId="{3C3E5D9F-FD8D-1E48-90D4-801D3CA82A8D}">
      <dgm:prSet/>
      <dgm:spPr/>
      <dgm:t>
        <a:bodyPr/>
        <a:lstStyle/>
        <a:p>
          <a:endParaRPr lang="en-US"/>
        </a:p>
      </dgm:t>
    </dgm:pt>
    <dgm:pt modelId="{E49CC7B2-0EFE-2F4D-ABD1-5E0460B4D3B7}" type="sibTrans" cxnId="{3C3E5D9F-FD8D-1E48-90D4-801D3CA82A8D}">
      <dgm:prSet/>
      <dgm:spPr/>
      <dgm:t>
        <a:bodyPr/>
        <a:lstStyle/>
        <a:p>
          <a:endParaRPr lang="en-US"/>
        </a:p>
      </dgm:t>
    </dgm:pt>
    <dgm:pt modelId="{1A869611-A434-1743-A250-066CC14F9EB6}">
      <dgm:prSet/>
      <dgm:spPr/>
      <dgm:t>
        <a:bodyPr/>
        <a:lstStyle/>
        <a:p>
          <a:r>
            <a:rPr lang="en-US" dirty="0"/>
            <a:t>Follow-up loan: 6-month follow-up loan vs No 6-month follow-up loan  </a:t>
          </a:r>
          <a:endParaRPr lang="en-US" b="1" dirty="0"/>
        </a:p>
      </dgm:t>
    </dgm:pt>
    <dgm:pt modelId="{39286232-B82E-F84F-AFFC-B1F8FC56E09F}" type="parTrans" cxnId="{C8A26872-DE1E-304F-93B3-8DC76F7AF079}">
      <dgm:prSet/>
      <dgm:spPr/>
      <dgm:t>
        <a:bodyPr/>
        <a:lstStyle/>
        <a:p>
          <a:endParaRPr lang="en-US"/>
        </a:p>
      </dgm:t>
    </dgm:pt>
    <dgm:pt modelId="{6EAC79EF-EEAE-CD45-BB42-1C1122368DBC}" type="sibTrans" cxnId="{C8A26872-DE1E-304F-93B3-8DC76F7AF079}">
      <dgm:prSet/>
      <dgm:spPr/>
      <dgm:t>
        <a:bodyPr/>
        <a:lstStyle/>
        <a:p>
          <a:endParaRPr lang="en-US"/>
        </a:p>
      </dgm:t>
    </dgm:pt>
    <dgm:pt modelId="{99EB533E-BA66-7E4F-93D7-0F65262A4B2C}">
      <dgm:prSet/>
      <dgm:spPr/>
      <dgm:t>
        <a:bodyPr/>
        <a:lstStyle/>
        <a:p>
          <a:r>
            <a:rPr lang="en-US" b="0" dirty="0"/>
            <a:t>First vs repeat borrowers</a:t>
          </a:r>
        </a:p>
      </dgm:t>
    </dgm:pt>
    <dgm:pt modelId="{2831DF0A-51F7-814A-AC31-77DD2FA77E2D}" type="parTrans" cxnId="{8C553334-03FE-6745-8E55-302642F91D09}">
      <dgm:prSet/>
      <dgm:spPr/>
      <dgm:t>
        <a:bodyPr/>
        <a:lstStyle/>
        <a:p>
          <a:endParaRPr lang="en-US"/>
        </a:p>
      </dgm:t>
    </dgm:pt>
    <dgm:pt modelId="{B9D30F6A-C3B8-194A-972B-831FDDA69238}" type="sibTrans" cxnId="{8C553334-03FE-6745-8E55-302642F91D09}">
      <dgm:prSet/>
      <dgm:spPr/>
      <dgm:t>
        <a:bodyPr/>
        <a:lstStyle/>
        <a:p>
          <a:endParaRPr lang="en-US"/>
        </a:p>
      </dgm:t>
    </dgm:pt>
    <dgm:pt modelId="{BE93F345-0FC6-1A48-8791-8AEBAC175A83}" type="pres">
      <dgm:prSet presAssocID="{DE8E3338-A628-7B4A-B365-332066A757B2}" presName="Name0" presStyleCnt="0">
        <dgm:presLayoutVars>
          <dgm:dir/>
          <dgm:animLvl val="lvl"/>
          <dgm:resizeHandles val="exact"/>
        </dgm:presLayoutVars>
      </dgm:prSet>
      <dgm:spPr/>
    </dgm:pt>
    <dgm:pt modelId="{7BC5882D-C3A6-0041-942A-2A944504BFC7}" type="pres">
      <dgm:prSet presAssocID="{72B8DE9F-FE8B-A446-AF32-8708B580FD97}" presName="composite" presStyleCnt="0"/>
      <dgm:spPr/>
    </dgm:pt>
    <dgm:pt modelId="{85670AFF-D518-1A4D-AC9B-7AEF563B56E6}" type="pres">
      <dgm:prSet presAssocID="{72B8DE9F-FE8B-A446-AF32-8708B580FD97}" presName="parTx" presStyleLbl="alignNode1" presStyleIdx="0" presStyleCnt="4">
        <dgm:presLayoutVars>
          <dgm:chMax val="0"/>
          <dgm:chPref val="0"/>
          <dgm:bulletEnabled val="1"/>
        </dgm:presLayoutVars>
      </dgm:prSet>
      <dgm:spPr/>
    </dgm:pt>
    <dgm:pt modelId="{DC729F3F-42C2-664A-86B8-36FE8F5BBA43}" type="pres">
      <dgm:prSet presAssocID="{72B8DE9F-FE8B-A446-AF32-8708B580FD97}" presName="desTx" presStyleLbl="alignAccFollowNode1" presStyleIdx="0" presStyleCnt="4">
        <dgm:presLayoutVars>
          <dgm:bulletEnabled val="1"/>
        </dgm:presLayoutVars>
      </dgm:prSet>
      <dgm:spPr/>
    </dgm:pt>
    <dgm:pt modelId="{8664C10A-5905-0D44-9037-15ACC27AE8EA}" type="pres">
      <dgm:prSet presAssocID="{4D2E2C77-327B-064F-94B5-AEDBBD436DBD}" presName="space" presStyleCnt="0"/>
      <dgm:spPr/>
    </dgm:pt>
    <dgm:pt modelId="{479B6A18-4100-C44A-870F-4A95D0A64703}" type="pres">
      <dgm:prSet presAssocID="{93140030-79A1-5040-9ADB-8A335BFC4DCE}" presName="composite" presStyleCnt="0"/>
      <dgm:spPr/>
    </dgm:pt>
    <dgm:pt modelId="{65222645-CA6C-E042-B1AD-F3E3800002E3}" type="pres">
      <dgm:prSet presAssocID="{93140030-79A1-5040-9ADB-8A335BFC4DCE}" presName="parTx" presStyleLbl="alignNode1" presStyleIdx="1" presStyleCnt="4">
        <dgm:presLayoutVars>
          <dgm:chMax val="0"/>
          <dgm:chPref val="0"/>
          <dgm:bulletEnabled val="1"/>
        </dgm:presLayoutVars>
      </dgm:prSet>
      <dgm:spPr/>
    </dgm:pt>
    <dgm:pt modelId="{0BA763FF-3F8C-8A43-AEA1-AEC7BACE85A8}" type="pres">
      <dgm:prSet presAssocID="{93140030-79A1-5040-9ADB-8A335BFC4DCE}" presName="desTx" presStyleLbl="alignAccFollowNode1" presStyleIdx="1" presStyleCnt="4">
        <dgm:presLayoutVars>
          <dgm:bulletEnabled val="1"/>
        </dgm:presLayoutVars>
      </dgm:prSet>
      <dgm:spPr/>
    </dgm:pt>
    <dgm:pt modelId="{C9891118-77E0-1744-AF20-EA5AA9C0EE87}" type="pres">
      <dgm:prSet presAssocID="{42B10DE8-0460-BB4B-AEC8-E7A03B6D2596}" presName="space" presStyleCnt="0"/>
      <dgm:spPr/>
    </dgm:pt>
    <dgm:pt modelId="{BB02BBB8-3451-5C43-B4D7-FD310EE134D1}" type="pres">
      <dgm:prSet presAssocID="{4714A417-31B2-A84C-9461-A84A24FBB322}" presName="composite" presStyleCnt="0"/>
      <dgm:spPr/>
    </dgm:pt>
    <dgm:pt modelId="{155864C7-F465-774D-822D-F8BE03764F52}" type="pres">
      <dgm:prSet presAssocID="{4714A417-31B2-A84C-9461-A84A24FBB322}" presName="parTx" presStyleLbl="alignNode1" presStyleIdx="2" presStyleCnt="4">
        <dgm:presLayoutVars>
          <dgm:chMax val="0"/>
          <dgm:chPref val="0"/>
          <dgm:bulletEnabled val="1"/>
        </dgm:presLayoutVars>
      </dgm:prSet>
      <dgm:spPr/>
    </dgm:pt>
    <dgm:pt modelId="{214DEB45-04F1-3041-BD87-94A03E8765CA}" type="pres">
      <dgm:prSet presAssocID="{4714A417-31B2-A84C-9461-A84A24FBB322}" presName="desTx" presStyleLbl="alignAccFollowNode1" presStyleIdx="2" presStyleCnt="4">
        <dgm:presLayoutVars>
          <dgm:bulletEnabled val="1"/>
        </dgm:presLayoutVars>
      </dgm:prSet>
      <dgm:spPr/>
    </dgm:pt>
    <dgm:pt modelId="{6538201E-E458-FD47-818B-3BF9D5DAFF13}" type="pres">
      <dgm:prSet presAssocID="{352EB135-3000-6340-A25A-35EFFDC703E9}" presName="space" presStyleCnt="0"/>
      <dgm:spPr/>
    </dgm:pt>
    <dgm:pt modelId="{58AD4F1D-09C6-0D47-B966-D1E8EF730D85}" type="pres">
      <dgm:prSet presAssocID="{F067D044-7DCF-E947-BD9F-49D5985A9B03}" presName="composite" presStyleCnt="0"/>
      <dgm:spPr/>
    </dgm:pt>
    <dgm:pt modelId="{EC75306E-4C1B-7747-A9B1-3ED9F41C18E0}" type="pres">
      <dgm:prSet presAssocID="{F067D044-7DCF-E947-BD9F-49D5985A9B03}" presName="parTx" presStyleLbl="alignNode1" presStyleIdx="3" presStyleCnt="4">
        <dgm:presLayoutVars>
          <dgm:chMax val="0"/>
          <dgm:chPref val="0"/>
          <dgm:bulletEnabled val="1"/>
        </dgm:presLayoutVars>
      </dgm:prSet>
      <dgm:spPr/>
    </dgm:pt>
    <dgm:pt modelId="{BE0CE5E8-416C-244D-A9C8-4C554BCAC7FB}" type="pres">
      <dgm:prSet presAssocID="{F067D044-7DCF-E947-BD9F-49D5985A9B03}" presName="desTx" presStyleLbl="alignAccFollowNode1" presStyleIdx="3" presStyleCnt="4">
        <dgm:presLayoutVars>
          <dgm:bulletEnabled val="1"/>
        </dgm:presLayoutVars>
      </dgm:prSet>
      <dgm:spPr/>
    </dgm:pt>
  </dgm:ptLst>
  <dgm:cxnLst>
    <dgm:cxn modelId="{B9019F0A-A714-1741-899C-7663B9A3A119}" srcId="{F067D044-7DCF-E947-BD9F-49D5985A9B03}" destId="{FAC761AE-C92A-E84D-8D96-224A15D73E58}" srcOrd="3" destOrd="0" parTransId="{681BA1AC-559B-D948-8E55-AE5AF997C464}" sibTransId="{8164E997-B767-1D46-92F2-75EC8ED87C89}"/>
    <dgm:cxn modelId="{DAA5F117-0EA6-BD47-BC28-89FEE52B95FD}" type="presOf" srcId="{93140030-79A1-5040-9ADB-8A335BFC4DCE}" destId="{65222645-CA6C-E042-B1AD-F3E3800002E3}" srcOrd="0" destOrd="0" presId="urn:microsoft.com/office/officeart/2005/8/layout/hList1"/>
    <dgm:cxn modelId="{B6A0731C-6808-3E4B-ADEB-1CD5868FAF6A}" type="presOf" srcId="{DE8E3338-A628-7B4A-B365-332066A757B2}" destId="{BE93F345-0FC6-1A48-8791-8AEBAC175A83}" srcOrd="0" destOrd="0" presId="urn:microsoft.com/office/officeart/2005/8/layout/hList1"/>
    <dgm:cxn modelId="{6AFC691E-147B-3B4B-98FD-D7638C0290DB}" type="presOf" srcId="{F067D044-7DCF-E947-BD9F-49D5985A9B03}" destId="{EC75306E-4C1B-7747-A9B1-3ED9F41C18E0}" srcOrd="0" destOrd="0" presId="urn:microsoft.com/office/officeart/2005/8/layout/hList1"/>
    <dgm:cxn modelId="{9C10BD1E-D309-374F-9AE5-A1364CC69F55}" srcId="{DE8E3338-A628-7B4A-B365-332066A757B2}" destId="{F067D044-7DCF-E947-BD9F-49D5985A9B03}" srcOrd="3" destOrd="0" parTransId="{D192D7AF-01E5-A544-B860-ED3B79CA2AAC}" sibTransId="{A3B580A7-4ED0-C54F-BD4E-F3CD76B924E3}"/>
    <dgm:cxn modelId="{84FBF927-57F4-0B42-83FB-F0B65BF8C880}" type="presOf" srcId="{10325DD6-F63B-DB44-95F7-2886E9DAF74C}" destId="{DC729F3F-42C2-664A-86B8-36FE8F5BBA43}" srcOrd="0" destOrd="0" presId="urn:microsoft.com/office/officeart/2005/8/layout/hList1"/>
    <dgm:cxn modelId="{8C553334-03FE-6745-8E55-302642F91D09}" srcId="{4714A417-31B2-A84C-9461-A84A24FBB322}" destId="{99EB533E-BA66-7E4F-93D7-0F65262A4B2C}" srcOrd="1" destOrd="0" parTransId="{2831DF0A-51F7-814A-AC31-77DD2FA77E2D}" sibTransId="{B9D30F6A-C3B8-194A-972B-831FDDA69238}"/>
    <dgm:cxn modelId="{5DFE083A-0E57-2949-B811-DAA7EE708A36}" type="presOf" srcId="{FAC761AE-C92A-E84D-8D96-224A15D73E58}" destId="{BE0CE5E8-416C-244D-A9C8-4C554BCAC7FB}" srcOrd="0" destOrd="3" presId="urn:microsoft.com/office/officeart/2005/8/layout/hList1"/>
    <dgm:cxn modelId="{EB34AF42-40AE-FC46-A201-665D4820498F}" type="presOf" srcId="{0B2523CC-9E34-CF42-93B6-3E10F30522B9}" destId="{0BA763FF-3F8C-8A43-AEA1-AEC7BACE85A8}" srcOrd="0" destOrd="1" presId="urn:microsoft.com/office/officeart/2005/8/layout/hList1"/>
    <dgm:cxn modelId="{0BC1E14F-34BB-3644-8F23-294A238BA32D}" type="presOf" srcId="{05A89997-6189-4A42-A778-F617ADF50A3F}" destId="{BE0CE5E8-416C-244D-A9C8-4C554BCAC7FB}" srcOrd="0" destOrd="1" presId="urn:microsoft.com/office/officeart/2005/8/layout/hList1"/>
    <dgm:cxn modelId="{68394050-10F1-D74A-801D-F9F8D6F0040B}" type="presOf" srcId="{72B8DE9F-FE8B-A446-AF32-8708B580FD97}" destId="{85670AFF-D518-1A4D-AC9B-7AEF563B56E6}" srcOrd="0" destOrd="0" presId="urn:microsoft.com/office/officeart/2005/8/layout/hList1"/>
    <dgm:cxn modelId="{E6A15D52-6931-5349-A0E8-5C0AA3E498D1}" srcId="{72B8DE9F-FE8B-A446-AF32-8708B580FD97}" destId="{99A22B13-854B-A743-B536-2A2756914CC9}" srcOrd="2" destOrd="0" parTransId="{B7BD71EB-9736-994C-8281-877F6A7A93C6}" sibTransId="{0A9A7A47-D372-2C42-8B40-098A4004FF72}"/>
    <dgm:cxn modelId="{5BC8FC53-0C88-C644-983A-BDE524EECDBE}" type="presOf" srcId="{1F45B344-2FE6-874C-A2EE-777324679FC6}" destId="{0BA763FF-3F8C-8A43-AEA1-AEC7BACE85A8}" srcOrd="0" destOrd="0" presId="urn:microsoft.com/office/officeart/2005/8/layout/hList1"/>
    <dgm:cxn modelId="{9A77DC5D-DF48-FC45-AC10-275D17752563}" type="presOf" srcId="{B8FF4969-8A81-294C-9781-3421DD2D6D9C}" destId="{BE0CE5E8-416C-244D-A9C8-4C554BCAC7FB}" srcOrd="0" destOrd="2" presId="urn:microsoft.com/office/officeart/2005/8/layout/hList1"/>
    <dgm:cxn modelId="{3EBB246D-24F4-FE4F-99F1-A9A95BDA91EC}" type="presOf" srcId="{0819E3E1-BD9C-6443-B75A-933C9153A72F}" destId="{DC729F3F-42C2-664A-86B8-36FE8F5BBA43}" srcOrd="0" destOrd="1" presId="urn:microsoft.com/office/officeart/2005/8/layout/hList1"/>
    <dgm:cxn modelId="{71963571-2A78-3F47-B64C-A9208F096A4A}" type="presOf" srcId="{99EB533E-BA66-7E4F-93D7-0F65262A4B2C}" destId="{214DEB45-04F1-3041-BD87-94A03E8765CA}" srcOrd="0" destOrd="1" presId="urn:microsoft.com/office/officeart/2005/8/layout/hList1"/>
    <dgm:cxn modelId="{37A75572-722D-4546-AFBD-495107C5274A}" type="presOf" srcId="{9CAC195E-B1BA-A64D-90A0-B93D7F062A8E}" destId="{DC729F3F-42C2-664A-86B8-36FE8F5BBA43}" srcOrd="0" destOrd="3" presId="urn:microsoft.com/office/officeart/2005/8/layout/hList1"/>
    <dgm:cxn modelId="{C8A26872-DE1E-304F-93B3-8DC76F7AF079}" srcId="{4714A417-31B2-A84C-9461-A84A24FBB322}" destId="{1A869611-A434-1743-A250-066CC14F9EB6}" srcOrd="0" destOrd="0" parTransId="{39286232-B82E-F84F-AFFC-B1F8FC56E09F}" sibTransId="{6EAC79EF-EEAE-CD45-BB42-1C1122368DBC}"/>
    <dgm:cxn modelId="{01999772-2A64-1545-8B5B-9920C538DF5C}" srcId="{72B8DE9F-FE8B-A446-AF32-8708B580FD97}" destId="{9CAC195E-B1BA-A64D-90A0-B93D7F062A8E}" srcOrd="3" destOrd="0" parTransId="{5AFA691A-A148-3D45-90DC-34A8B4FD01C0}" sibTransId="{4F6F713F-1547-0D40-9855-D5D323674224}"/>
    <dgm:cxn modelId="{BAC9E677-EFC5-E44C-BF2B-4D16A676D0E5}" type="presOf" srcId="{1AEF0865-8FD1-C047-91B8-18AEFC2114DE}" destId="{0BA763FF-3F8C-8A43-AEA1-AEC7BACE85A8}" srcOrd="0" destOrd="2" presId="urn:microsoft.com/office/officeart/2005/8/layout/hList1"/>
    <dgm:cxn modelId="{D0BC1085-D5BF-FE4F-A583-45A9E5075EBE}" srcId="{72B8DE9F-FE8B-A446-AF32-8708B580FD97}" destId="{10325DD6-F63B-DB44-95F7-2886E9DAF74C}" srcOrd="0" destOrd="0" parTransId="{9940DC3C-78FB-5844-B1AC-461AE53E5E6F}" sibTransId="{9ACAB1F9-5CCE-9843-BC82-606B93F6D1AA}"/>
    <dgm:cxn modelId="{1ED5BE87-9DBC-D144-B030-7B68D943F3F1}" srcId="{F067D044-7DCF-E947-BD9F-49D5985A9B03}" destId="{05A89997-6189-4A42-A778-F617ADF50A3F}" srcOrd="1" destOrd="0" parTransId="{2458BE73-073D-C140-B4CF-12A554619B5D}" sibTransId="{A88018A9-3E48-B14A-A6B4-4FDD37A3C086}"/>
    <dgm:cxn modelId="{B601FE8C-C18E-B943-A4C9-2CF1E20C53FF}" srcId="{DE8E3338-A628-7B4A-B365-332066A757B2}" destId="{4714A417-31B2-A84C-9461-A84A24FBB322}" srcOrd="2" destOrd="0" parTransId="{D2710940-5E65-2244-8249-CD1099E130B7}" sibTransId="{352EB135-3000-6340-A25A-35EFFDC703E9}"/>
    <dgm:cxn modelId="{DCC21B93-C04C-1741-A637-2286B56551C1}" srcId="{DE8E3338-A628-7B4A-B365-332066A757B2}" destId="{72B8DE9F-FE8B-A446-AF32-8708B580FD97}" srcOrd="0" destOrd="0" parTransId="{1FE25828-2442-6546-8342-75FE4EEC0B63}" sibTransId="{4D2E2C77-327B-064F-94B5-AEDBBD436DBD}"/>
    <dgm:cxn modelId="{1993F596-06D5-4341-8C9C-2C322D80A668}" type="presOf" srcId="{E307C49A-7EB7-0D49-8E82-20EE947F13FB}" destId="{BE0CE5E8-416C-244D-A9C8-4C554BCAC7FB}" srcOrd="0" destOrd="4" presId="urn:microsoft.com/office/officeart/2005/8/layout/hList1"/>
    <dgm:cxn modelId="{3C3E5D9F-FD8D-1E48-90D4-801D3CA82A8D}" srcId="{F067D044-7DCF-E947-BD9F-49D5985A9B03}" destId="{E307C49A-7EB7-0D49-8E82-20EE947F13FB}" srcOrd="4" destOrd="0" parTransId="{FAE6D220-6D85-1342-B7B7-50FFCE820DE5}" sibTransId="{E49CC7B2-0EFE-2F4D-ABD1-5E0460B4D3B7}"/>
    <dgm:cxn modelId="{EA1ACCA3-9EEB-0B47-AB69-2397F2D41607}" type="presOf" srcId="{99A22B13-854B-A743-B536-2A2756914CC9}" destId="{DC729F3F-42C2-664A-86B8-36FE8F5BBA43}" srcOrd="0" destOrd="2" presId="urn:microsoft.com/office/officeart/2005/8/layout/hList1"/>
    <dgm:cxn modelId="{85BF79A7-E7D0-FC46-8B56-A7FF582FBD86}" srcId="{93140030-79A1-5040-9ADB-8A335BFC4DCE}" destId="{1F45B344-2FE6-874C-A2EE-777324679FC6}" srcOrd="0" destOrd="0" parTransId="{CBA3A8FD-9EAB-3A41-BD7D-99CFD7959A3E}" sibTransId="{CA23427B-524D-634A-9D18-C8F94479FFD8}"/>
    <dgm:cxn modelId="{966BF1A7-C0AC-4949-A2E3-5A7F23CBFF51}" type="presOf" srcId="{1A869611-A434-1743-A250-066CC14F9EB6}" destId="{214DEB45-04F1-3041-BD87-94A03E8765CA}" srcOrd="0" destOrd="0" presId="urn:microsoft.com/office/officeart/2005/8/layout/hList1"/>
    <dgm:cxn modelId="{F24680A9-2B39-784F-BBB3-ECFCD3D2B8E2}" srcId="{93140030-79A1-5040-9ADB-8A335BFC4DCE}" destId="{75E42F75-D767-FE48-A2B0-E6A29EC3BAF3}" srcOrd="3" destOrd="0" parTransId="{22060B85-02D3-194C-9EC0-4084D21CEEEC}" sibTransId="{0DA22B05-89AC-8749-8F8D-77AF48E7E75A}"/>
    <dgm:cxn modelId="{1049D2BC-9A1B-B84B-A36B-DB537261A4F9}" srcId="{72B8DE9F-FE8B-A446-AF32-8708B580FD97}" destId="{0819E3E1-BD9C-6443-B75A-933C9153A72F}" srcOrd="1" destOrd="0" parTransId="{FC50637F-CDF3-CA43-BF54-7CDDA5A16EF7}" sibTransId="{16475F45-8E56-914A-BED9-9BF773B91E1D}"/>
    <dgm:cxn modelId="{235F1CC0-0351-F74C-B5EA-11CF1C8EF883}" srcId="{93140030-79A1-5040-9ADB-8A335BFC4DCE}" destId="{1AEF0865-8FD1-C047-91B8-18AEFC2114DE}" srcOrd="2" destOrd="0" parTransId="{E7111A17-C955-8C4C-9DA4-2D85B1EAD73F}" sibTransId="{C0F0D5AE-4372-B747-9138-8D1252625890}"/>
    <dgm:cxn modelId="{DE4D6CC3-27BE-0747-9BEB-EA3F11809FE7}" srcId="{F067D044-7DCF-E947-BD9F-49D5985A9B03}" destId="{674573BE-7D3D-D24D-BCED-B5CF8FD75A1B}" srcOrd="0" destOrd="0" parTransId="{C2AABAD3-F803-3C4F-B096-2A30845381BB}" sibTransId="{8AD78BD5-0708-8F4B-9BFC-F0FE61AEA762}"/>
    <dgm:cxn modelId="{B603BBD7-7320-3242-BEDF-7C20AD9D281C}" srcId="{93140030-79A1-5040-9ADB-8A335BFC4DCE}" destId="{0B2523CC-9E34-CF42-93B6-3E10F30522B9}" srcOrd="1" destOrd="0" parTransId="{9221355D-B859-1F43-86BF-DDE1C0C9CEB1}" sibTransId="{8995EDB9-2684-F046-8144-59B62BB1CC41}"/>
    <dgm:cxn modelId="{BC30EBE4-A6E3-4B47-85E6-39C29BBB3CBC}" type="presOf" srcId="{674573BE-7D3D-D24D-BCED-B5CF8FD75A1B}" destId="{BE0CE5E8-416C-244D-A9C8-4C554BCAC7FB}" srcOrd="0" destOrd="0" presId="urn:microsoft.com/office/officeart/2005/8/layout/hList1"/>
    <dgm:cxn modelId="{CF154EE9-6340-5C45-8999-24C8423D0CBC}" srcId="{F067D044-7DCF-E947-BD9F-49D5985A9B03}" destId="{B8FF4969-8A81-294C-9781-3421DD2D6D9C}" srcOrd="2" destOrd="0" parTransId="{54943CF1-5CE6-734E-BAFC-DBB8B81408A9}" sibTransId="{917CD79B-4700-D441-A34C-20A10E04E71F}"/>
    <dgm:cxn modelId="{59528CEA-7BC2-C341-96C0-0305EEC501F6}" srcId="{DE8E3338-A628-7B4A-B365-332066A757B2}" destId="{93140030-79A1-5040-9ADB-8A335BFC4DCE}" srcOrd="1" destOrd="0" parTransId="{E96E0D5E-1A55-BC49-A21D-F2268A776AB6}" sibTransId="{42B10DE8-0460-BB4B-AEC8-E7A03B6D2596}"/>
    <dgm:cxn modelId="{046342FB-01A5-0A47-B080-CE03157A7EB4}" type="presOf" srcId="{75E42F75-D767-FE48-A2B0-E6A29EC3BAF3}" destId="{0BA763FF-3F8C-8A43-AEA1-AEC7BACE85A8}" srcOrd="0" destOrd="3" presId="urn:microsoft.com/office/officeart/2005/8/layout/hList1"/>
    <dgm:cxn modelId="{D35E4AFF-C598-184B-8915-9E5EEA9B5B26}" type="presOf" srcId="{4714A417-31B2-A84C-9461-A84A24FBB322}" destId="{155864C7-F465-774D-822D-F8BE03764F52}" srcOrd="0" destOrd="0" presId="urn:microsoft.com/office/officeart/2005/8/layout/hList1"/>
    <dgm:cxn modelId="{FF9C6BD4-DE56-DB41-8081-98D97CC55D2D}" type="presParOf" srcId="{BE93F345-0FC6-1A48-8791-8AEBAC175A83}" destId="{7BC5882D-C3A6-0041-942A-2A944504BFC7}" srcOrd="0" destOrd="0" presId="urn:microsoft.com/office/officeart/2005/8/layout/hList1"/>
    <dgm:cxn modelId="{DA592710-D596-F345-9DA8-4E0079712E19}" type="presParOf" srcId="{7BC5882D-C3A6-0041-942A-2A944504BFC7}" destId="{85670AFF-D518-1A4D-AC9B-7AEF563B56E6}" srcOrd="0" destOrd="0" presId="urn:microsoft.com/office/officeart/2005/8/layout/hList1"/>
    <dgm:cxn modelId="{2ECA4E59-EBC4-BB45-98CC-728916C480E8}" type="presParOf" srcId="{7BC5882D-C3A6-0041-942A-2A944504BFC7}" destId="{DC729F3F-42C2-664A-86B8-36FE8F5BBA43}" srcOrd="1" destOrd="0" presId="urn:microsoft.com/office/officeart/2005/8/layout/hList1"/>
    <dgm:cxn modelId="{DF707109-432E-CB44-AEE0-FC1A71FC88B2}" type="presParOf" srcId="{BE93F345-0FC6-1A48-8791-8AEBAC175A83}" destId="{8664C10A-5905-0D44-9037-15ACC27AE8EA}" srcOrd="1" destOrd="0" presId="urn:microsoft.com/office/officeart/2005/8/layout/hList1"/>
    <dgm:cxn modelId="{7FD326E7-28AB-D04C-AEB1-CDCC75055233}" type="presParOf" srcId="{BE93F345-0FC6-1A48-8791-8AEBAC175A83}" destId="{479B6A18-4100-C44A-870F-4A95D0A64703}" srcOrd="2" destOrd="0" presId="urn:microsoft.com/office/officeart/2005/8/layout/hList1"/>
    <dgm:cxn modelId="{9C5DDA3B-29B4-2D42-B863-2E07A2A09AF0}" type="presParOf" srcId="{479B6A18-4100-C44A-870F-4A95D0A64703}" destId="{65222645-CA6C-E042-B1AD-F3E3800002E3}" srcOrd="0" destOrd="0" presId="urn:microsoft.com/office/officeart/2005/8/layout/hList1"/>
    <dgm:cxn modelId="{2E039DC5-9EE5-EF4F-9688-C70E7CA46F98}" type="presParOf" srcId="{479B6A18-4100-C44A-870F-4A95D0A64703}" destId="{0BA763FF-3F8C-8A43-AEA1-AEC7BACE85A8}" srcOrd="1" destOrd="0" presId="urn:microsoft.com/office/officeart/2005/8/layout/hList1"/>
    <dgm:cxn modelId="{B761A11F-A988-634E-98FD-B1E5DC351A10}" type="presParOf" srcId="{BE93F345-0FC6-1A48-8791-8AEBAC175A83}" destId="{C9891118-77E0-1744-AF20-EA5AA9C0EE87}" srcOrd="3" destOrd="0" presId="urn:microsoft.com/office/officeart/2005/8/layout/hList1"/>
    <dgm:cxn modelId="{D38A3DB2-89B8-A34F-842C-6393D4E60C45}" type="presParOf" srcId="{BE93F345-0FC6-1A48-8791-8AEBAC175A83}" destId="{BB02BBB8-3451-5C43-B4D7-FD310EE134D1}" srcOrd="4" destOrd="0" presId="urn:microsoft.com/office/officeart/2005/8/layout/hList1"/>
    <dgm:cxn modelId="{4E67325B-EB04-EF47-A8FA-D17DFFDB9281}" type="presParOf" srcId="{BB02BBB8-3451-5C43-B4D7-FD310EE134D1}" destId="{155864C7-F465-774D-822D-F8BE03764F52}" srcOrd="0" destOrd="0" presId="urn:microsoft.com/office/officeart/2005/8/layout/hList1"/>
    <dgm:cxn modelId="{EAC984F8-4E15-D04F-ACEE-AA79A376CF23}" type="presParOf" srcId="{BB02BBB8-3451-5C43-B4D7-FD310EE134D1}" destId="{214DEB45-04F1-3041-BD87-94A03E8765CA}" srcOrd="1" destOrd="0" presId="urn:microsoft.com/office/officeart/2005/8/layout/hList1"/>
    <dgm:cxn modelId="{B1B04A0B-7EFB-E04C-A195-10B665BD8D3F}" type="presParOf" srcId="{BE93F345-0FC6-1A48-8791-8AEBAC175A83}" destId="{6538201E-E458-FD47-818B-3BF9D5DAFF13}" srcOrd="5" destOrd="0" presId="urn:microsoft.com/office/officeart/2005/8/layout/hList1"/>
    <dgm:cxn modelId="{59130F4A-6F2E-4541-AEEC-245A939BA422}" type="presParOf" srcId="{BE93F345-0FC6-1A48-8791-8AEBAC175A83}" destId="{58AD4F1D-09C6-0D47-B966-D1E8EF730D85}" srcOrd="6" destOrd="0" presId="urn:microsoft.com/office/officeart/2005/8/layout/hList1"/>
    <dgm:cxn modelId="{1C68B1D4-F17E-FE41-A1F8-14BF8144979D}" type="presParOf" srcId="{58AD4F1D-09C6-0D47-B966-D1E8EF730D85}" destId="{EC75306E-4C1B-7747-A9B1-3ED9F41C18E0}" srcOrd="0" destOrd="0" presId="urn:microsoft.com/office/officeart/2005/8/layout/hList1"/>
    <dgm:cxn modelId="{FCFEFBE0-7043-5F41-9F40-F519BFA90A12}" type="presParOf" srcId="{58AD4F1D-09C6-0D47-B966-D1E8EF730D85}" destId="{BE0CE5E8-416C-244D-A9C8-4C554BCAC7FB}"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AA0EE-3351-8049-9ECD-3D763FB39A79}">
      <dsp:nvSpPr>
        <dsp:cNvPr id="0" name=""/>
        <dsp:cNvSpPr/>
      </dsp:nvSpPr>
      <dsp:spPr>
        <a:xfrm>
          <a:off x="0" y="64659"/>
          <a:ext cx="7495308" cy="725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Traditional channels</a:t>
          </a:r>
        </a:p>
      </dsp:txBody>
      <dsp:txXfrm>
        <a:off x="35411" y="100070"/>
        <a:ext cx="7424486" cy="654577"/>
      </dsp:txXfrm>
    </dsp:sp>
    <dsp:sp modelId="{D8A250F3-C7B5-3B47-835D-4599E561D19A}">
      <dsp:nvSpPr>
        <dsp:cNvPr id="0" name=""/>
        <dsp:cNvSpPr/>
      </dsp:nvSpPr>
      <dsp:spPr>
        <a:xfrm>
          <a:off x="0" y="790059"/>
          <a:ext cx="7495308" cy="7860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7976"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t>Branches</a:t>
          </a:r>
        </a:p>
        <a:p>
          <a:pPr marL="228600" lvl="1" indent="-228600" algn="l" defTabSz="1066800">
            <a:lnSpc>
              <a:spcPct val="90000"/>
            </a:lnSpc>
            <a:spcBef>
              <a:spcPct val="0"/>
            </a:spcBef>
            <a:spcAft>
              <a:spcPct val="20000"/>
            </a:spcAft>
            <a:buChar char="•"/>
          </a:pPr>
          <a:r>
            <a:rPr lang="en-US" sz="2400" kern="1200" dirty="0"/>
            <a:t>Loan officers' visits</a:t>
          </a:r>
        </a:p>
      </dsp:txBody>
      <dsp:txXfrm>
        <a:off x="0" y="790059"/>
        <a:ext cx="7495308" cy="786082"/>
      </dsp:txXfrm>
    </dsp:sp>
    <dsp:sp modelId="{CB58F139-01E7-1641-A913-754AD635B8B5}">
      <dsp:nvSpPr>
        <dsp:cNvPr id="0" name=""/>
        <dsp:cNvSpPr/>
      </dsp:nvSpPr>
      <dsp:spPr>
        <a:xfrm>
          <a:off x="0" y="1576141"/>
          <a:ext cx="7495308" cy="725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Digital channels</a:t>
          </a:r>
        </a:p>
      </dsp:txBody>
      <dsp:txXfrm>
        <a:off x="35411" y="1611552"/>
        <a:ext cx="7424486" cy="654577"/>
      </dsp:txXfrm>
    </dsp:sp>
    <dsp:sp modelId="{8453A3DC-CCF6-C040-89C8-1F68B46B3F51}">
      <dsp:nvSpPr>
        <dsp:cNvPr id="0" name=""/>
        <dsp:cNvSpPr/>
      </dsp:nvSpPr>
      <dsp:spPr>
        <a:xfrm>
          <a:off x="0" y="2301541"/>
          <a:ext cx="7495308" cy="2374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7976"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t>Bank transfer </a:t>
          </a:r>
        </a:p>
        <a:p>
          <a:pPr marL="228600" lvl="1" indent="-228600" algn="l" defTabSz="1066800">
            <a:lnSpc>
              <a:spcPct val="90000"/>
            </a:lnSpc>
            <a:spcBef>
              <a:spcPct val="0"/>
            </a:spcBef>
            <a:spcAft>
              <a:spcPct val="20000"/>
            </a:spcAft>
            <a:buChar char="•"/>
          </a:pPr>
          <a:r>
            <a:rPr lang="en-US" sz="2400" kern="1200" dirty="0"/>
            <a:t>Digital wallet transfer</a:t>
          </a:r>
        </a:p>
        <a:p>
          <a:pPr marL="228600" lvl="1" indent="-228600" algn="l" defTabSz="1066800">
            <a:lnSpc>
              <a:spcPct val="90000"/>
            </a:lnSpc>
            <a:spcBef>
              <a:spcPct val="0"/>
            </a:spcBef>
            <a:spcAft>
              <a:spcPct val="20000"/>
            </a:spcAft>
            <a:buChar char="•"/>
          </a:pPr>
          <a:r>
            <a:rPr lang="en-US" sz="2400" kern="1200" dirty="0"/>
            <a:t>Agent banking </a:t>
          </a:r>
        </a:p>
        <a:p>
          <a:pPr marL="228600" lvl="1" indent="-228600" algn="l" defTabSz="1066800">
            <a:lnSpc>
              <a:spcPct val="90000"/>
            </a:lnSpc>
            <a:spcBef>
              <a:spcPct val="0"/>
            </a:spcBef>
            <a:spcAft>
              <a:spcPct val="20000"/>
            </a:spcAft>
            <a:buChar char="•"/>
          </a:pPr>
          <a:r>
            <a:rPr lang="en-US" sz="2400" kern="1200" dirty="0"/>
            <a:t>mobile app</a:t>
          </a:r>
        </a:p>
        <a:p>
          <a:pPr marL="228600" lvl="1" indent="-228600" algn="l" defTabSz="1066800">
            <a:lnSpc>
              <a:spcPct val="90000"/>
            </a:lnSpc>
            <a:spcBef>
              <a:spcPct val="0"/>
            </a:spcBef>
            <a:spcAft>
              <a:spcPct val="20000"/>
            </a:spcAft>
            <a:buChar char="•"/>
          </a:pPr>
          <a:r>
            <a:rPr lang="en-US" sz="2400" kern="1200" dirty="0"/>
            <a:t>Internet banking </a:t>
          </a:r>
        </a:p>
        <a:p>
          <a:pPr marL="228600" lvl="1" indent="-228600" algn="l" defTabSz="1066800">
            <a:lnSpc>
              <a:spcPct val="90000"/>
            </a:lnSpc>
            <a:spcBef>
              <a:spcPct val="0"/>
            </a:spcBef>
            <a:spcAft>
              <a:spcPct val="20000"/>
            </a:spcAft>
            <a:buChar char="•"/>
          </a:pPr>
          <a:r>
            <a:rPr lang="en-US" sz="2400" kern="1200" dirty="0"/>
            <a:t>USSD channel</a:t>
          </a:r>
        </a:p>
      </dsp:txBody>
      <dsp:txXfrm>
        <a:off x="0" y="2301541"/>
        <a:ext cx="7495308" cy="23742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AA0EE-3351-8049-9ECD-3D763FB39A79}">
      <dsp:nvSpPr>
        <dsp:cNvPr id="0" name=""/>
        <dsp:cNvSpPr/>
      </dsp:nvSpPr>
      <dsp:spPr>
        <a:xfrm>
          <a:off x="0" y="26814"/>
          <a:ext cx="9919853" cy="631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Traditional customers</a:t>
          </a:r>
        </a:p>
      </dsp:txBody>
      <dsp:txXfrm>
        <a:off x="30842" y="57656"/>
        <a:ext cx="9858169" cy="570116"/>
      </dsp:txXfrm>
    </dsp:sp>
    <dsp:sp modelId="{D8A250F3-C7B5-3B47-835D-4599E561D19A}">
      <dsp:nvSpPr>
        <dsp:cNvPr id="0" name=""/>
        <dsp:cNvSpPr/>
      </dsp:nvSpPr>
      <dsp:spPr>
        <a:xfrm>
          <a:off x="0" y="658614"/>
          <a:ext cx="9919853" cy="6846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4955"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Deposit via branch   </a:t>
          </a:r>
        </a:p>
        <a:p>
          <a:pPr marL="228600" lvl="1" indent="-228600" algn="l" defTabSz="933450">
            <a:lnSpc>
              <a:spcPct val="90000"/>
            </a:lnSpc>
            <a:spcBef>
              <a:spcPct val="0"/>
            </a:spcBef>
            <a:spcAft>
              <a:spcPct val="20000"/>
            </a:spcAft>
            <a:buChar char="•"/>
          </a:pPr>
          <a:r>
            <a:rPr lang="en-US" sz="2100" kern="1200"/>
            <a:t>Withdrawal via branch</a:t>
          </a:r>
          <a:endParaRPr lang="en-US" sz="2100" kern="1200" dirty="0"/>
        </a:p>
      </dsp:txBody>
      <dsp:txXfrm>
        <a:off x="0" y="658614"/>
        <a:ext cx="9919853" cy="684652"/>
      </dsp:txXfrm>
    </dsp:sp>
    <dsp:sp modelId="{CB58F139-01E7-1641-A913-754AD635B8B5}">
      <dsp:nvSpPr>
        <dsp:cNvPr id="0" name=""/>
        <dsp:cNvSpPr/>
      </dsp:nvSpPr>
      <dsp:spPr>
        <a:xfrm>
          <a:off x="0" y="1343266"/>
          <a:ext cx="9919853" cy="631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Digital customers</a:t>
          </a:r>
        </a:p>
      </dsp:txBody>
      <dsp:txXfrm>
        <a:off x="30842" y="1374108"/>
        <a:ext cx="9858169" cy="570116"/>
      </dsp:txXfrm>
    </dsp:sp>
    <dsp:sp modelId="{8453A3DC-CCF6-C040-89C8-1F68B46B3F51}">
      <dsp:nvSpPr>
        <dsp:cNvPr id="0" name=""/>
        <dsp:cNvSpPr/>
      </dsp:nvSpPr>
      <dsp:spPr>
        <a:xfrm>
          <a:off x="0" y="1975066"/>
          <a:ext cx="9919853" cy="2738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4955"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a:t>Mobile top-up</a:t>
          </a:r>
          <a:endParaRPr lang="en-US" sz="2100" kern="1200" dirty="0"/>
        </a:p>
        <a:p>
          <a:pPr marL="228600" lvl="1" indent="-228600" algn="l" defTabSz="933450">
            <a:lnSpc>
              <a:spcPct val="90000"/>
            </a:lnSpc>
            <a:spcBef>
              <a:spcPct val="0"/>
            </a:spcBef>
            <a:spcAft>
              <a:spcPct val="20000"/>
            </a:spcAft>
            <a:buChar char="•"/>
          </a:pPr>
          <a:r>
            <a:rPr lang="en-US" sz="2100" kern="1200"/>
            <a:t>Mobile P2P transfer</a:t>
          </a:r>
          <a:endParaRPr lang="en-US" sz="2100" kern="1200" dirty="0"/>
        </a:p>
        <a:p>
          <a:pPr marL="228600" lvl="1" indent="-228600" algn="l" defTabSz="933450">
            <a:lnSpc>
              <a:spcPct val="90000"/>
            </a:lnSpc>
            <a:spcBef>
              <a:spcPct val="0"/>
            </a:spcBef>
            <a:spcAft>
              <a:spcPct val="20000"/>
            </a:spcAft>
            <a:buChar char="•"/>
          </a:pPr>
          <a:r>
            <a:rPr lang="en-US" sz="2100" kern="1200"/>
            <a:t>Deposit via agent</a:t>
          </a:r>
          <a:endParaRPr lang="en-US" sz="2100" kern="1200" dirty="0"/>
        </a:p>
        <a:p>
          <a:pPr marL="228600" lvl="1" indent="-228600" algn="l" defTabSz="933450">
            <a:lnSpc>
              <a:spcPct val="90000"/>
            </a:lnSpc>
            <a:spcBef>
              <a:spcPct val="0"/>
            </a:spcBef>
            <a:spcAft>
              <a:spcPct val="20000"/>
            </a:spcAft>
            <a:buChar char="•"/>
          </a:pPr>
          <a:r>
            <a:rPr lang="en-US" sz="2100" kern="1200"/>
            <a:t>Withdrawal via agent</a:t>
          </a:r>
          <a:endParaRPr lang="en-US" sz="2100" kern="1200" dirty="0"/>
        </a:p>
        <a:p>
          <a:pPr marL="228600" lvl="1" indent="-228600" algn="l" defTabSz="933450">
            <a:lnSpc>
              <a:spcPct val="90000"/>
            </a:lnSpc>
            <a:spcBef>
              <a:spcPct val="0"/>
            </a:spcBef>
            <a:spcAft>
              <a:spcPct val="20000"/>
            </a:spcAft>
            <a:buChar char="•"/>
          </a:pPr>
          <a:r>
            <a:rPr lang="en-US" sz="2100" kern="1200"/>
            <a:t>Deposit payment via bank transfer or digital wallet transfer</a:t>
          </a:r>
          <a:endParaRPr lang="en-US" sz="2100" kern="1200" dirty="0"/>
        </a:p>
        <a:p>
          <a:pPr marL="228600" lvl="1" indent="-228600" algn="l" defTabSz="933450">
            <a:lnSpc>
              <a:spcPct val="90000"/>
            </a:lnSpc>
            <a:spcBef>
              <a:spcPct val="0"/>
            </a:spcBef>
            <a:spcAft>
              <a:spcPct val="20000"/>
            </a:spcAft>
            <a:buChar char="•"/>
          </a:pPr>
          <a:r>
            <a:rPr lang="en-US" sz="2100" kern="1200"/>
            <a:t>Loan disbursement via bank transfer or digital wallet transfer</a:t>
          </a:r>
          <a:endParaRPr lang="en-US" sz="2100" kern="1200" dirty="0"/>
        </a:p>
        <a:p>
          <a:pPr marL="228600" lvl="1" indent="-228600" algn="l" defTabSz="933450">
            <a:lnSpc>
              <a:spcPct val="90000"/>
            </a:lnSpc>
            <a:spcBef>
              <a:spcPct val="0"/>
            </a:spcBef>
            <a:spcAft>
              <a:spcPct val="20000"/>
            </a:spcAft>
            <a:buChar char="•"/>
          </a:pPr>
          <a:r>
            <a:rPr lang="en-US" sz="2100" kern="1200"/>
            <a:t>Loan repayment via bank transfer or digital wallet transfer </a:t>
          </a:r>
          <a:endParaRPr lang="en-US" sz="2100" kern="1200" dirty="0">
            <a:effectLst/>
            <a:latin typeface="Calibri" panose="020F0502020204030204" pitchFamily="34" charset="0"/>
            <a:ea typeface="Times New Roman" panose="02020603050405020304" pitchFamily="18" charset="0"/>
            <a:cs typeface="Times New Roman" panose="02020603050405020304" pitchFamily="18" charset="0"/>
          </a:endParaRPr>
        </a:p>
        <a:p>
          <a:pPr marL="228600" lvl="1" indent="-228600" algn="l" defTabSz="933450">
            <a:lnSpc>
              <a:spcPct val="90000"/>
            </a:lnSpc>
            <a:spcBef>
              <a:spcPct val="0"/>
            </a:spcBef>
            <a:spcAft>
              <a:spcPct val="20000"/>
            </a:spcAft>
            <a:buChar char="•"/>
          </a:pPr>
          <a:endParaRPr lang="en-US" sz="2100" kern="1200" dirty="0"/>
        </a:p>
      </dsp:txBody>
      <dsp:txXfrm>
        <a:off x="0" y="1975066"/>
        <a:ext cx="9919853" cy="27386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6188AB-53AA-2B4C-B7A6-66D2F4AC8724}">
      <dsp:nvSpPr>
        <dsp:cNvPr id="0" name=""/>
        <dsp:cNvSpPr/>
      </dsp:nvSpPr>
      <dsp:spPr>
        <a:xfrm>
          <a:off x="48" y="522212"/>
          <a:ext cx="4661296" cy="662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Digital customers</a:t>
          </a:r>
        </a:p>
      </dsp:txBody>
      <dsp:txXfrm>
        <a:off x="48" y="522212"/>
        <a:ext cx="4661296" cy="662400"/>
      </dsp:txXfrm>
    </dsp:sp>
    <dsp:sp modelId="{70CBEFE2-B8AF-494B-A0DD-5D52B252216B}">
      <dsp:nvSpPr>
        <dsp:cNvPr id="0" name=""/>
        <dsp:cNvSpPr/>
      </dsp:nvSpPr>
      <dsp:spPr>
        <a:xfrm>
          <a:off x="48" y="1184612"/>
          <a:ext cx="4661296" cy="32198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lr>
              <a:srgbClr val="333333"/>
            </a:buClr>
            <a:buSzPts val="1200"/>
            <a:buChar char="●"/>
          </a:pPr>
          <a:r>
            <a:rPr lang="en-US" sz="2300" kern="1200" dirty="0">
              <a:solidFill>
                <a:srgbClr val="333333"/>
              </a:solidFill>
            </a:rPr>
            <a:t>Loan disbursement is received in customer’s bank account </a:t>
          </a:r>
          <a:endParaRPr lang="en-US" sz="2300" kern="1200" dirty="0"/>
        </a:p>
        <a:p>
          <a:pPr marL="228600" lvl="1" indent="-228600" algn="l" defTabSz="1022350">
            <a:lnSpc>
              <a:spcPct val="90000"/>
            </a:lnSpc>
            <a:spcBef>
              <a:spcPct val="0"/>
            </a:spcBef>
            <a:spcAft>
              <a:spcPct val="15000"/>
            </a:spcAft>
            <a:buChar char="•"/>
          </a:pPr>
          <a:r>
            <a:rPr lang="en-US" sz="2300" kern="1200">
              <a:solidFill>
                <a:srgbClr val="333333"/>
              </a:solidFill>
            </a:rPr>
            <a:t>Deposit payment are sent to the institution via bank transfer or digital wallet transfer </a:t>
          </a:r>
          <a:endParaRPr lang="en-US" sz="2300" kern="1200" dirty="0">
            <a:solidFill>
              <a:srgbClr val="333333"/>
            </a:solidFill>
          </a:endParaRPr>
        </a:p>
        <a:p>
          <a:pPr marL="228600" lvl="1" indent="-228600" algn="l" defTabSz="1022350">
            <a:lnSpc>
              <a:spcPct val="90000"/>
            </a:lnSpc>
            <a:spcBef>
              <a:spcPct val="0"/>
            </a:spcBef>
            <a:spcAft>
              <a:spcPct val="15000"/>
            </a:spcAft>
            <a:buChar char="•"/>
          </a:pPr>
          <a:r>
            <a:rPr lang="en-US" sz="2300" kern="1200">
              <a:solidFill>
                <a:srgbClr val="333333"/>
              </a:solidFill>
            </a:rPr>
            <a:t>Loan repayment are  are sent to the institution via bank transfer or digital wallet transfer </a:t>
          </a:r>
          <a:endParaRPr lang="en-US" sz="2300" kern="1200" dirty="0">
            <a:solidFill>
              <a:srgbClr val="333333"/>
            </a:solidFill>
          </a:endParaRPr>
        </a:p>
        <a:p>
          <a:pPr marL="228600" lvl="1" indent="-228600" algn="l" defTabSz="1022350">
            <a:lnSpc>
              <a:spcPct val="90000"/>
            </a:lnSpc>
            <a:spcBef>
              <a:spcPct val="0"/>
            </a:spcBef>
            <a:spcAft>
              <a:spcPct val="15000"/>
            </a:spcAft>
            <a:buChar char="•"/>
          </a:pPr>
          <a:r>
            <a:rPr lang="en-US" sz="2300" kern="1200" dirty="0">
              <a:solidFill>
                <a:srgbClr val="333333"/>
              </a:solidFill>
            </a:rPr>
            <a:t>Have activated the mobile app</a:t>
          </a:r>
          <a:endParaRPr lang="en-US" sz="2300" b="0" i="0" u="none" strike="noStrike" kern="1200" cap="none" dirty="0">
            <a:solidFill>
              <a:srgbClr val="000000"/>
            </a:solidFill>
            <a:latin typeface="Arial"/>
            <a:ea typeface="Arial"/>
            <a:cs typeface="Arial"/>
            <a:sym typeface="Arial"/>
          </a:endParaRPr>
        </a:p>
      </dsp:txBody>
      <dsp:txXfrm>
        <a:off x="48" y="1184612"/>
        <a:ext cx="4661296" cy="3219885"/>
      </dsp:txXfrm>
    </dsp:sp>
    <dsp:sp modelId="{6CC000AA-B7D9-3943-8479-8F136A5020EC}">
      <dsp:nvSpPr>
        <dsp:cNvPr id="0" name=""/>
        <dsp:cNvSpPr/>
      </dsp:nvSpPr>
      <dsp:spPr>
        <a:xfrm>
          <a:off x="5313926" y="522212"/>
          <a:ext cx="4661296" cy="662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Traditional customers </a:t>
          </a:r>
        </a:p>
      </dsp:txBody>
      <dsp:txXfrm>
        <a:off x="5313926" y="522212"/>
        <a:ext cx="4661296" cy="662400"/>
      </dsp:txXfrm>
    </dsp:sp>
    <dsp:sp modelId="{39D6B107-4C67-3B46-8332-55F6B4C5AFDC}">
      <dsp:nvSpPr>
        <dsp:cNvPr id="0" name=""/>
        <dsp:cNvSpPr/>
      </dsp:nvSpPr>
      <dsp:spPr>
        <a:xfrm>
          <a:off x="5313926" y="1184612"/>
          <a:ext cx="4661296" cy="32198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solidFill>
                <a:srgbClr val="333333"/>
              </a:solidFill>
            </a:rPr>
            <a:t>Customers who only use branch networks as the sole engagement channel with the financial institution</a:t>
          </a:r>
          <a:endParaRPr lang="en-US" sz="2300" kern="1200" dirty="0"/>
        </a:p>
      </dsp:txBody>
      <dsp:txXfrm>
        <a:off x="5313926" y="1184612"/>
        <a:ext cx="4661296" cy="32198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FBE335-3657-F44A-B3F8-E5412019C0B3}">
      <dsp:nvSpPr>
        <dsp:cNvPr id="0" name=""/>
        <dsp:cNvSpPr/>
      </dsp:nvSpPr>
      <dsp:spPr>
        <a:xfrm>
          <a:off x="3117" y="66343"/>
          <a:ext cx="3039340" cy="80073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Digital customers - NTB</a:t>
          </a:r>
        </a:p>
      </dsp:txBody>
      <dsp:txXfrm>
        <a:off x="3117" y="66343"/>
        <a:ext cx="3039340" cy="800734"/>
      </dsp:txXfrm>
    </dsp:sp>
    <dsp:sp modelId="{1BAC03C1-ACEB-294B-9615-00819CEF6FA5}">
      <dsp:nvSpPr>
        <dsp:cNvPr id="0" name=""/>
        <dsp:cNvSpPr/>
      </dsp:nvSpPr>
      <dsp:spPr>
        <a:xfrm>
          <a:off x="3117" y="867077"/>
          <a:ext cx="3039340" cy="3993288"/>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solidFill>
                <a:srgbClr val="333333"/>
              </a:solidFill>
            </a:rPr>
            <a:t>New customers whose first engagement with the institution is via digital channels such as USSD channel or Mobile App</a:t>
          </a:r>
        </a:p>
      </dsp:txBody>
      <dsp:txXfrm>
        <a:off x="3117" y="867077"/>
        <a:ext cx="3039340" cy="3993288"/>
      </dsp:txXfrm>
    </dsp:sp>
    <dsp:sp modelId="{48CCBF90-199C-F346-87D7-9FEC561AA80B}">
      <dsp:nvSpPr>
        <dsp:cNvPr id="0" name=""/>
        <dsp:cNvSpPr/>
      </dsp:nvSpPr>
      <dsp:spPr>
        <a:xfrm>
          <a:off x="3467965" y="66343"/>
          <a:ext cx="3039340" cy="80073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Existing customers - ETB</a:t>
          </a:r>
        </a:p>
      </dsp:txBody>
      <dsp:txXfrm>
        <a:off x="3467965" y="66343"/>
        <a:ext cx="3039340" cy="800734"/>
      </dsp:txXfrm>
    </dsp:sp>
    <dsp:sp modelId="{E24703A8-FB32-C14E-92CA-39AD920F0329}">
      <dsp:nvSpPr>
        <dsp:cNvPr id="0" name=""/>
        <dsp:cNvSpPr/>
      </dsp:nvSpPr>
      <dsp:spPr>
        <a:xfrm>
          <a:off x="3467965" y="867077"/>
          <a:ext cx="3039340" cy="3993288"/>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solidFill>
                <a:srgbClr val="333333"/>
              </a:solidFill>
            </a:rPr>
            <a:t>Existing customers who adopted and engaged with the institution via digital channels such as USSD channel or Mobile App (despite the first engagement being from traditional channels)</a:t>
          </a:r>
          <a:endParaRPr lang="en-US" sz="2300" kern="1200" dirty="0"/>
        </a:p>
      </dsp:txBody>
      <dsp:txXfrm>
        <a:off x="3467965" y="867077"/>
        <a:ext cx="3039340" cy="3993288"/>
      </dsp:txXfrm>
    </dsp:sp>
    <dsp:sp modelId="{6CC000AA-B7D9-3943-8479-8F136A5020EC}">
      <dsp:nvSpPr>
        <dsp:cNvPr id="0" name=""/>
        <dsp:cNvSpPr/>
      </dsp:nvSpPr>
      <dsp:spPr>
        <a:xfrm>
          <a:off x="6932814" y="66343"/>
          <a:ext cx="3039340" cy="80073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t>Traditional customers </a:t>
          </a:r>
        </a:p>
      </dsp:txBody>
      <dsp:txXfrm>
        <a:off x="6932814" y="66343"/>
        <a:ext cx="3039340" cy="800734"/>
      </dsp:txXfrm>
    </dsp:sp>
    <dsp:sp modelId="{39D6B107-4C67-3B46-8332-55F6B4C5AFDC}">
      <dsp:nvSpPr>
        <dsp:cNvPr id="0" name=""/>
        <dsp:cNvSpPr/>
      </dsp:nvSpPr>
      <dsp:spPr>
        <a:xfrm>
          <a:off x="6932814" y="867077"/>
          <a:ext cx="3039340" cy="3993288"/>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solidFill>
                <a:srgbClr val="333333"/>
              </a:solidFill>
            </a:rPr>
            <a:t>Customers who only use branch networks as the sole engagement channel with the financial institution</a:t>
          </a:r>
          <a:endParaRPr lang="en-US" sz="2300" kern="1200" dirty="0"/>
        </a:p>
      </dsp:txBody>
      <dsp:txXfrm>
        <a:off x="6932814" y="867077"/>
        <a:ext cx="3039340" cy="39932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670AFF-D518-1A4D-AC9B-7AEF563B56E6}">
      <dsp:nvSpPr>
        <dsp:cNvPr id="0" name=""/>
        <dsp:cNvSpPr/>
      </dsp:nvSpPr>
      <dsp:spPr>
        <a:xfrm>
          <a:off x="4179" y="223080"/>
          <a:ext cx="2513032" cy="801667"/>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b="1" kern="1200" dirty="0"/>
            <a:t>Activity level   </a:t>
          </a:r>
          <a:endParaRPr lang="en-US" sz="2300" kern="1200" dirty="0"/>
        </a:p>
      </dsp:txBody>
      <dsp:txXfrm>
        <a:off x="4179" y="223080"/>
        <a:ext cx="2513032" cy="801667"/>
      </dsp:txXfrm>
    </dsp:sp>
    <dsp:sp modelId="{DC729F3F-42C2-664A-86B8-36FE8F5BBA43}">
      <dsp:nvSpPr>
        <dsp:cNvPr id="0" name=""/>
        <dsp:cNvSpPr/>
      </dsp:nvSpPr>
      <dsp:spPr>
        <a:xfrm>
          <a:off x="4179" y="1024747"/>
          <a:ext cx="2513032" cy="44194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t>0 transactions per month (inactive clients)  </a:t>
          </a:r>
        </a:p>
        <a:p>
          <a:pPr marL="228600" lvl="1" indent="-228600" algn="l" defTabSz="1022350">
            <a:lnSpc>
              <a:spcPct val="90000"/>
            </a:lnSpc>
            <a:spcBef>
              <a:spcPct val="0"/>
            </a:spcBef>
            <a:spcAft>
              <a:spcPct val="15000"/>
            </a:spcAft>
            <a:buChar char="•"/>
          </a:pPr>
          <a:r>
            <a:rPr lang="en-US" sz="2300" kern="1200" dirty="0"/>
            <a:t>1-2 transactions per month  </a:t>
          </a:r>
        </a:p>
        <a:p>
          <a:pPr marL="228600" lvl="1" indent="-228600" algn="l" defTabSz="1022350">
            <a:lnSpc>
              <a:spcPct val="90000"/>
            </a:lnSpc>
            <a:spcBef>
              <a:spcPct val="0"/>
            </a:spcBef>
            <a:spcAft>
              <a:spcPct val="15000"/>
            </a:spcAft>
            <a:buChar char="•"/>
          </a:pPr>
          <a:r>
            <a:rPr lang="en-US" sz="2300" kern="1200" dirty="0"/>
            <a:t>3-4 transactions per month  </a:t>
          </a:r>
        </a:p>
        <a:p>
          <a:pPr marL="228600" lvl="1" indent="-228600" algn="l" defTabSz="1022350">
            <a:lnSpc>
              <a:spcPct val="90000"/>
            </a:lnSpc>
            <a:spcBef>
              <a:spcPct val="0"/>
            </a:spcBef>
            <a:spcAft>
              <a:spcPct val="15000"/>
            </a:spcAft>
            <a:buChar char="•"/>
          </a:pPr>
          <a:r>
            <a:rPr lang="en-US" sz="2300" kern="1200" dirty="0"/>
            <a:t>5+ transactions per month (super users)  </a:t>
          </a:r>
        </a:p>
      </dsp:txBody>
      <dsp:txXfrm>
        <a:off x="4179" y="1024747"/>
        <a:ext cx="2513032" cy="4419449"/>
      </dsp:txXfrm>
    </dsp:sp>
    <dsp:sp modelId="{65222645-CA6C-E042-B1AD-F3E3800002E3}">
      <dsp:nvSpPr>
        <dsp:cNvPr id="0" name=""/>
        <dsp:cNvSpPr/>
      </dsp:nvSpPr>
      <dsp:spPr>
        <a:xfrm>
          <a:off x="2869036" y="223080"/>
          <a:ext cx="2513032" cy="801667"/>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b="1" kern="1200"/>
            <a:t>Deposit balance   </a:t>
          </a:r>
          <a:endParaRPr lang="en-US" sz="2300" b="1" kern="1200" dirty="0"/>
        </a:p>
      </dsp:txBody>
      <dsp:txXfrm>
        <a:off x="2869036" y="223080"/>
        <a:ext cx="2513032" cy="801667"/>
      </dsp:txXfrm>
    </dsp:sp>
    <dsp:sp modelId="{0BA763FF-3F8C-8A43-AEA1-AEC7BACE85A8}">
      <dsp:nvSpPr>
        <dsp:cNvPr id="0" name=""/>
        <dsp:cNvSpPr/>
      </dsp:nvSpPr>
      <dsp:spPr>
        <a:xfrm>
          <a:off x="2869036" y="1024747"/>
          <a:ext cx="2513032" cy="44194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t>&lt;$10  </a:t>
          </a:r>
        </a:p>
        <a:p>
          <a:pPr marL="228600" lvl="1" indent="-228600" algn="l" defTabSz="1022350">
            <a:lnSpc>
              <a:spcPct val="90000"/>
            </a:lnSpc>
            <a:spcBef>
              <a:spcPct val="0"/>
            </a:spcBef>
            <a:spcAft>
              <a:spcPct val="15000"/>
            </a:spcAft>
            <a:buChar char="•"/>
          </a:pPr>
          <a:r>
            <a:rPr lang="en-US" sz="2300" kern="1200" dirty="0"/>
            <a:t>$10-$100  </a:t>
          </a:r>
        </a:p>
        <a:p>
          <a:pPr marL="228600" lvl="1" indent="-228600" algn="l" defTabSz="1022350">
            <a:lnSpc>
              <a:spcPct val="90000"/>
            </a:lnSpc>
            <a:spcBef>
              <a:spcPct val="0"/>
            </a:spcBef>
            <a:spcAft>
              <a:spcPct val="15000"/>
            </a:spcAft>
            <a:buChar char="•"/>
          </a:pPr>
          <a:r>
            <a:rPr lang="en-US" sz="2300" kern="1200" dirty="0"/>
            <a:t>$101-$1,000  </a:t>
          </a:r>
        </a:p>
        <a:p>
          <a:pPr marL="228600" lvl="1" indent="-228600" algn="l" defTabSz="1022350">
            <a:lnSpc>
              <a:spcPct val="90000"/>
            </a:lnSpc>
            <a:spcBef>
              <a:spcPct val="0"/>
            </a:spcBef>
            <a:spcAft>
              <a:spcPct val="15000"/>
            </a:spcAft>
            <a:buChar char="•"/>
          </a:pPr>
          <a:r>
            <a:rPr lang="en-US" sz="2300" kern="1200" dirty="0"/>
            <a:t>&gt;$1,000  </a:t>
          </a:r>
        </a:p>
      </dsp:txBody>
      <dsp:txXfrm>
        <a:off x="2869036" y="1024747"/>
        <a:ext cx="2513032" cy="4419449"/>
      </dsp:txXfrm>
    </dsp:sp>
    <dsp:sp modelId="{155864C7-F465-774D-822D-F8BE03764F52}">
      <dsp:nvSpPr>
        <dsp:cNvPr id="0" name=""/>
        <dsp:cNvSpPr/>
      </dsp:nvSpPr>
      <dsp:spPr>
        <a:xfrm>
          <a:off x="5733894" y="223080"/>
          <a:ext cx="2513032" cy="801667"/>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b="1" kern="1200" dirty="0"/>
            <a:t>Borrower segment</a:t>
          </a:r>
        </a:p>
      </dsp:txBody>
      <dsp:txXfrm>
        <a:off x="5733894" y="223080"/>
        <a:ext cx="2513032" cy="801667"/>
      </dsp:txXfrm>
    </dsp:sp>
    <dsp:sp modelId="{214DEB45-04F1-3041-BD87-94A03E8765CA}">
      <dsp:nvSpPr>
        <dsp:cNvPr id="0" name=""/>
        <dsp:cNvSpPr/>
      </dsp:nvSpPr>
      <dsp:spPr>
        <a:xfrm>
          <a:off x="5733894" y="1024747"/>
          <a:ext cx="2513032" cy="44194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t>Follow-up loan: 6-month follow-up loan vs No 6-month follow-up loan  </a:t>
          </a:r>
          <a:endParaRPr lang="en-US" sz="2300" b="1" kern="1200" dirty="0"/>
        </a:p>
        <a:p>
          <a:pPr marL="228600" lvl="1" indent="-228600" algn="l" defTabSz="1022350">
            <a:lnSpc>
              <a:spcPct val="90000"/>
            </a:lnSpc>
            <a:spcBef>
              <a:spcPct val="0"/>
            </a:spcBef>
            <a:spcAft>
              <a:spcPct val="15000"/>
            </a:spcAft>
            <a:buChar char="•"/>
          </a:pPr>
          <a:r>
            <a:rPr lang="en-US" sz="2300" b="0" kern="1200" dirty="0"/>
            <a:t>First vs repeat borrowers</a:t>
          </a:r>
        </a:p>
      </dsp:txBody>
      <dsp:txXfrm>
        <a:off x="5733894" y="1024747"/>
        <a:ext cx="2513032" cy="4419449"/>
      </dsp:txXfrm>
    </dsp:sp>
    <dsp:sp modelId="{EC75306E-4C1B-7747-A9B1-3ED9F41C18E0}">
      <dsp:nvSpPr>
        <dsp:cNvPr id="0" name=""/>
        <dsp:cNvSpPr/>
      </dsp:nvSpPr>
      <dsp:spPr>
        <a:xfrm>
          <a:off x="8598751" y="223080"/>
          <a:ext cx="2513032" cy="801667"/>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b="1" kern="1200" dirty="0"/>
            <a:t>Transaction type   </a:t>
          </a:r>
        </a:p>
      </dsp:txBody>
      <dsp:txXfrm>
        <a:off x="8598751" y="223080"/>
        <a:ext cx="2513032" cy="801667"/>
      </dsp:txXfrm>
    </dsp:sp>
    <dsp:sp modelId="{BE0CE5E8-416C-244D-A9C8-4C554BCAC7FB}">
      <dsp:nvSpPr>
        <dsp:cNvPr id="0" name=""/>
        <dsp:cNvSpPr/>
      </dsp:nvSpPr>
      <dsp:spPr>
        <a:xfrm>
          <a:off x="8598751" y="1024747"/>
          <a:ext cx="2513032" cy="44194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US" sz="2300" kern="1200" dirty="0"/>
            <a:t>Withdrawal   </a:t>
          </a:r>
        </a:p>
        <a:p>
          <a:pPr marL="228600" lvl="1" indent="-228600" algn="l" defTabSz="1022350">
            <a:lnSpc>
              <a:spcPct val="90000"/>
            </a:lnSpc>
            <a:spcBef>
              <a:spcPct val="0"/>
            </a:spcBef>
            <a:spcAft>
              <a:spcPct val="15000"/>
            </a:spcAft>
            <a:buChar char="•"/>
          </a:pPr>
          <a:r>
            <a:rPr lang="en-US" sz="2300" kern="1200" dirty="0"/>
            <a:t>Deposit payment  </a:t>
          </a:r>
        </a:p>
        <a:p>
          <a:pPr marL="228600" lvl="1" indent="-228600" algn="l" defTabSz="1022350">
            <a:lnSpc>
              <a:spcPct val="90000"/>
            </a:lnSpc>
            <a:spcBef>
              <a:spcPct val="0"/>
            </a:spcBef>
            <a:spcAft>
              <a:spcPct val="15000"/>
            </a:spcAft>
            <a:buChar char="•"/>
          </a:pPr>
          <a:r>
            <a:rPr lang="en-US" sz="2300" kern="1200" dirty="0"/>
            <a:t>Loan disbursement  </a:t>
          </a:r>
        </a:p>
        <a:p>
          <a:pPr marL="228600" lvl="1" indent="-228600" algn="l" defTabSz="1022350">
            <a:lnSpc>
              <a:spcPct val="90000"/>
            </a:lnSpc>
            <a:spcBef>
              <a:spcPct val="0"/>
            </a:spcBef>
            <a:spcAft>
              <a:spcPct val="15000"/>
            </a:spcAft>
            <a:buChar char="•"/>
          </a:pPr>
          <a:r>
            <a:rPr lang="en-US" sz="2300" kern="1200" dirty="0"/>
            <a:t>Loan repayment  </a:t>
          </a:r>
        </a:p>
        <a:p>
          <a:pPr marL="228600" lvl="1" indent="-228600" algn="l" defTabSz="1022350">
            <a:lnSpc>
              <a:spcPct val="90000"/>
            </a:lnSpc>
            <a:spcBef>
              <a:spcPct val="0"/>
            </a:spcBef>
            <a:spcAft>
              <a:spcPct val="15000"/>
            </a:spcAft>
            <a:buChar char="•"/>
          </a:pPr>
          <a:r>
            <a:rPr lang="en-US" sz="2300" kern="1200" dirty="0"/>
            <a:t>Other payment or transfer (C2B, B2C, G2P, P2G, P2P)</a:t>
          </a:r>
          <a:endParaRPr lang="en-US" sz="2300" kern="1200" dirty="0">
            <a:effectLst/>
            <a:latin typeface="Calibri" panose="020F0502020204030204" pitchFamily="34" charset="0"/>
            <a:ea typeface="Calibri" panose="020F0502020204030204" pitchFamily="34" charset="0"/>
            <a:cs typeface="Times New Roman" panose="02020603050405020304" pitchFamily="18" charset="0"/>
          </a:endParaRPr>
        </a:p>
      </dsp:txBody>
      <dsp:txXfrm>
        <a:off x="8598751" y="1024747"/>
        <a:ext cx="2513032" cy="441944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5" name="Google Shape;1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4071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5b58aca5e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b="1" u="sng" dirty="0"/>
              <a:t>Description </a:t>
            </a:r>
          </a:p>
          <a:p>
            <a:pPr marL="0" marR="0">
              <a:spcBef>
                <a:spcPts val="0"/>
              </a:spcBef>
              <a:spcAft>
                <a:spcPts val="0"/>
              </a:spcAft>
            </a:pPr>
            <a:r>
              <a:rPr lang="en-US" sz="2800" dirty="0"/>
              <a:t>Total clients per month, segmented by activity level. In this example, we compare dashboards for traditional vs. digital clients (ETB and NTB).</a:t>
            </a:r>
          </a:p>
          <a:p>
            <a:pPr marL="0" marR="0">
              <a:spcBef>
                <a:spcPts val="0"/>
              </a:spcBef>
              <a:spcAft>
                <a:spcPts val="0"/>
              </a:spcAft>
            </a:pPr>
            <a:endParaRPr lang="en-US" sz="2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We will look at deposit behavior, for those of us who are taking deposits.</a:t>
            </a: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some of these dashboards, we will separate out between the three groups: traditional, existing to bank and new to bank.</a:t>
            </a:r>
            <a:r>
              <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endPar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And once again what this is going to show us: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Are there trends?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Are your traditional customers or your digital customers basically increasing their savings accounts?</a:t>
            </a:r>
          </a:p>
          <a:p>
            <a:pPr marL="0" marR="0" lvl="0" indent="0">
              <a:spcBef>
                <a:spcPts val="0"/>
              </a:spcBef>
              <a:spcAft>
                <a:spcPts val="0"/>
              </a:spcAft>
              <a:buFont typeface="Symbol" pitchFamily="2" charset="2"/>
              <a:buNone/>
            </a:pPr>
            <a:endParaRPr lang="en-US" sz="1800" dirty="0">
              <a:effectLst/>
              <a:latin typeface="Courier New" panose="02070309020205020404" pitchFamily="49" charset="0"/>
              <a:cs typeface="Times New Roman" panose="02020603050405020304" pitchFamily="18" charset="0"/>
            </a:endParaRPr>
          </a:p>
          <a:p>
            <a:pPr marL="0" marR="0" lvl="0" indent="0">
              <a:spcBef>
                <a:spcPts val="0"/>
              </a:spcBef>
              <a:spcAft>
                <a:spcPts val="0"/>
              </a:spcAft>
              <a:buFont typeface="Symbol" pitchFamily="2" charset="2"/>
              <a:buNone/>
            </a:pPr>
            <a:r>
              <a:rPr lang="en-US" sz="2800" b="1" u="sng" dirty="0"/>
              <a:t>Business questions </a:t>
            </a:r>
          </a:p>
          <a:p>
            <a:pPr marL="0" marR="0" lvl="0" indent="0">
              <a:spcBef>
                <a:spcPts val="0"/>
              </a:spcBef>
              <a:spcAft>
                <a:spcPts val="0"/>
              </a:spcAft>
              <a:buFont typeface="Symbol" pitchFamily="2" charset="2"/>
              <a:buNone/>
            </a:pPr>
            <a:r>
              <a:rPr lang="en-US" sz="2800" dirty="0"/>
              <a:t>• What is the distribution of depositors? </a:t>
            </a:r>
          </a:p>
          <a:p>
            <a:pPr marL="0" marR="0" lvl="0" indent="0">
              <a:spcBef>
                <a:spcPts val="0"/>
              </a:spcBef>
              <a:spcAft>
                <a:spcPts val="0"/>
              </a:spcAft>
              <a:buFont typeface="Symbol" pitchFamily="2" charset="2"/>
              <a:buNone/>
            </a:pPr>
            <a:r>
              <a:rPr lang="en-US" sz="2800" dirty="0"/>
              <a:t>• Do we have many small depositors, or a few large depositors? </a:t>
            </a:r>
          </a:p>
          <a:p>
            <a:pPr marL="0" marR="0" lvl="0" indent="0">
              <a:spcBef>
                <a:spcPts val="0"/>
              </a:spcBef>
              <a:spcAft>
                <a:spcPts val="0"/>
              </a:spcAft>
              <a:buFont typeface="Symbol" pitchFamily="2" charset="2"/>
              <a:buNone/>
            </a:pPr>
            <a:r>
              <a:rPr lang="en-US" sz="2800" dirty="0"/>
              <a:t>• And how does this compare between digital and traditional clients?</a:t>
            </a: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When looking at deposit behavior, we use the same convention, where we put the dormant accounts below the line in a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black</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 and then segment the customers. In this case, we are using a segmentation of $10-$100, $100-$1,000 and over $1,000.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T</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ypically,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Existing To Bank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customers that adopt your digital channels are very often your most active customers and they are very distinct group and it's a very interesting control group to compare against the others.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9" name="Google Shape;209;g15b58aca5e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590823759b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b="1" u="sng" dirty="0"/>
              <a:t>Description </a:t>
            </a:r>
          </a:p>
          <a:p>
            <a:pPr marL="0" marR="0">
              <a:spcBef>
                <a:spcPts val="0"/>
              </a:spcBef>
              <a:spcAft>
                <a:spcPts val="0"/>
              </a:spcAft>
            </a:pPr>
            <a:r>
              <a:rPr lang="en-US" sz="2800" dirty="0"/>
              <a:t>Percentage of borrowers who paid off their loan and took a new loan within a 6-month timeframe, segmented by digital vs. traditional borrowers. </a:t>
            </a:r>
          </a:p>
          <a:p>
            <a:pPr marL="0" marR="0">
              <a:spcBef>
                <a:spcPts val="0"/>
              </a:spcBef>
              <a:spcAft>
                <a:spcPts val="0"/>
              </a:spcAft>
            </a:pPr>
            <a:endParaRPr lang="en-US" sz="2800" dirty="0"/>
          </a:p>
          <a:p>
            <a:pPr marL="0" marR="0">
              <a:spcBef>
                <a:spcPts val="0"/>
              </a:spcBef>
              <a:spcAft>
                <a:spcPts val="0"/>
              </a:spcAft>
            </a:pPr>
            <a:r>
              <a:rPr lang="en-US" sz="2800" b="1" u="sng" dirty="0"/>
              <a:t>Business question </a:t>
            </a:r>
          </a:p>
          <a:p>
            <a:pPr marL="0" marR="0">
              <a:spcBef>
                <a:spcPts val="0"/>
              </a:spcBef>
              <a:spcAft>
                <a:spcPts val="0"/>
              </a:spcAft>
            </a:pPr>
            <a:r>
              <a:rPr lang="en-US" sz="2800" dirty="0"/>
              <a:t>Are borrowers coming back for repeat loans?</a:t>
            </a:r>
          </a:p>
          <a:p>
            <a:pPr marL="0" marR="0">
              <a:spcBef>
                <a:spcPts val="0"/>
              </a:spcBef>
              <a:spcAft>
                <a:spcPts val="0"/>
              </a:spcAft>
            </a:pPr>
            <a:endParaRPr lang="en-US" sz="2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What is the follow-up rate?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denominator are all the customers who have paid off a loan in the last six months. And the numerator is the number of those customers who currently have an active loan. So what we're asking is: what is the percentage of customers who pay off their loan within six months and borrow from you again?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And we will be comparing digital versus traditional.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4" name="Google Shape;224;g1590823759b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15915369887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These five simple graphs are going to help us have conversations.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As we talk about each of our implementations, we will be pointing to these graphs and talking about behavioral change (in general transaction activity, deposits, and loans).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gets us to the maybe most important decision that we make and the one that we will explore today. You need to think hard about which of your digital customers you want to compare to the rest of your customers. </a:t>
            </a:r>
            <a:r>
              <a:rPr lang="en-US" sz="18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These will form your “digital” segment. Now let’s get into the heart of work with segmentation.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1" name="Google Shape;231;g15915369887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1590823759b_1_7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We will walk through how you segment your customers.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As you have seen in the dashboards, you might come across two different approaches of segmentation.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Approach 1 includes clients who are “Existing To Bank” (ETB) and the ones who are “New To Bank” (NTB) [in your definition of digital customers] and the other one is much more generalized, with traditional clients (non-digital) versus digital clients.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For the first approach, we are just comparing digital vs traditional.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We define digital customers first. Again, digital customers refer to the segment of digital customers you want to focus on for this exercise and there are often many possible definitions for ‘digital customers’. By default, we will call any customer that does not fall under the “digital customer” definition “traditional”. Your traditional segment is your control group against which you will be comparing the behavior of your chosen digital segment.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[Note that “traditional’ refers to all clients that do not fall under your definition of ‘digital’ for the purpose of this exercise, rather than clients who are purely traditional clients]</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If you look into the digital customers box, you see guidelines you can follow when you are defining your digital customers. Those are merely examples based on common digital implementations and reflect a segmentation that may lead to interesting insights of what happens after a digital product or channel is released.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For example, your digital customers could be customers who fulfill any one of the following conditions: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Loan disbursement is received via the customers bank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Deposit payment are sent to the institution via bank transfer or digital wallet transfer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Loan repayments are sent to the institution via bank transfer or digital wallet transfer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Customers have the app: they have downloaded the app, they have activated the app, or perhaps they have used the digital transaction with the fashion that is available in the app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These are just guidelines. You need to first decide what digital behavior you want analyze.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7" name="Google Shape;237;g1590823759b_1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62AB54DB-A0ED-A6E1-CC1C-FE9FFBE99805}"/>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A828C001-C924-7B97-D5CC-D12A4DF20AB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46922723-045F-D1DD-0C67-7D7BA9A724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1942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1883d8440c1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Now, let’s look at Approach 2.</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2800" dirty="0"/>
              <a:t>f possible, digital customers can be further segmented into 2 groups—customers who were digital customers form the start and customers who became digital customers later.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If you recall, in the client growth (or acquisition) dashboard (the very first dashboard that we looked at), there are 3 categories: “new to bank customer”, “existing to bank customer” and “traditional customer”. There are three different lines.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Under the digital customers, there are 2 categories: New To Bank (NTB) and existing to bank (ETB).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“New to Bank” (NTB) is the group of customers whose first engagement with the institution, or the first account they opened with the institution, is your digital product. So it could be the digital loan or the digital saving account that have a link with the app, or it could also be the USSD channel or the mobile app. Whatever digital product or channel you have chosen to focus on (per your definition of digital), if the customer’s first engagement with the institution is through that product or channel, we call that customer a “New To Bank” customer.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On the other hand, “Existing To Bank” (EBT) customer is the group of customers that were already customers before they adopted the digital channel or product that defines your ”digital” segment.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For example, if you define your digital customers as those who open a voluntary saving account that comes with an app, your EBT customers would be customers who were already engaging with your institution before opening the new savings account.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And a “traditional customer” is a customer who doesn't fall into any of the other two categories used to classify digital customers. These are the customers who are not adopting the digital product you are focusing on for the analysis. For example, if your definition of ‘digital’ is a customer who transacts through a digital channel, your “traditional customers” would likely be customers who use the branch or the loan officer as the main engagement channels.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51" name="Google Shape;251;g1883d8440c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DD9ACEC8-FAF1-0370-506A-6EB0D0564ED3}"/>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28D5518B-FEB9-5513-9741-78CA8AF736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5FAAA1F8-66D1-F9E5-4C00-E8D91B8F44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193293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A681BA1F-D964-CC1C-F670-F70B435D89DA}"/>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047784E0-0D2D-C3B0-91A1-9F0A320882E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t>As a first step, customer segmentation is key. The main segmentation in this CGAP dashboard library is between digital and traditional customers. </a:t>
            </a:r>
          </a:p>
          <a:p>
            <a:pPr marL="0" marR="0">
              <a:spcBef>
                <a:spcPts val="0"/>
              </a:spcBef>
              <a:spcAft>
                <a:spcPts val="0"/>
              </a:spcAft>
            </a:pPr>
            <a:endParaRPr lang="en-US" sz="2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In order for the dashboards to yield meaningful insights, there needs to be a clear difference between the different segments. If your definition of digital customers yields close to 100% or 0% customers, this will not be meaningful. Your definition of "digital customer” is ultimately a business decision, and it may require several iterations to find the definition that makes sense to the business team.</a:t>
            </a: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urier New" panose="02070309020205020404" pitchFamily="49" charset="0"/>
                <a:ea typeface="Calibri" panose="020F0502020204030204" pitchFamily="34" charset="0"/>
                <a:cs typeface="Times New Roman" panose="02020603050405020304" pitchFamily="18" charset="0"/>
              </a:rPr>
              <a:t>Tips for digital segmentation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To select the digital implementation to analyze, focus on the following: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Length of time the digital implementation has been deployed </a:t>
            </a: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digital customers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Number of customers transacting on/with digital product/channel</a:t>
            </a:r>
          </a:p>
          <a:p>
            <a:pPr marL="342900" marR="0" lvl="0" indent="-342900">
              <a:spcBef>
                <a:spcPts val="0"/>
              </a:spcBef>
              <a:spcAft>
                <a:spcPts val="0"/>
              </a:spcAft>
              <a:buFont typeface="+mj-lt"/>
              <a:buAutoNum type="arabicPeriod"/>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Customers likely to show different behaviors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Your most fruitful exercise will be one that gives you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time series data</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recommend selecting an implementation that's been running for at least 12 months. That is because when you have produced the dashboards, you will want to see how customer behavior is changing over time, how quickly customers are adopting new channels and services and then how their behavior begins to change: whether they start doing more transactions or start repaying their loans better or increasing their savings accounts, etc. So, if you are facing a choice between your digital implementations, our recommendation is picking the one that has been going on longest.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You also want to have a digital segment that is meaningful.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percentage of digital customers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shouldn’t be too small, shouldn't be too large. If it's 1% or 99% those aren't going to be useful. A good number to aim for in terms of percentage of digital clients is 30%.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 larger data set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(i.e., data from 10,000 clients or more) will be extremely useful as well, but if you have a choice to make, favor time series data.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addition, ask yourself: which of these customers do you think are likely to be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showing different behavior</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It might be useful for you to make a list of the of the different definitions of digital and pick a digital implementation to analyze that distinguishes the customers, because you are just trying to find out what are the drivers of different kinds of behavior. </a:t>
            </a:r>
          </a:p>
          <a:p>
            <a:pPr marL="0" marR="0">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3C0444C2-FD09-827B-09A1-E58700DD4A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78172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1590823759b_1_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It is possible that the institution first segment its customers with the segmentation Approach 1, which is simply traditional vs digital, and that when the data infrastructure is ready, or when your digital implementation has started to mature, the institution expands the definition and adopts the second approach of segmentation.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0" name="Google Shape;270;g1590823759b_1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15915369887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What can you expect in the table format for both segmentation approaches?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If you chose to adopt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segmentation Approach 1</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this is what the expected output table should look like. In one column you will have the customer ID, and in another column, you will have the segment flag, defining if the customer is digital or traditional. This is quite straightforward.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4" name="Google Shape;284;g15915369887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1591536988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Before we go over the topics relevant to segmentation, we will say a few words about the definition of digital and do a quick run through of the dashboards that will be produced in this data bootcamp. We will end the session with some tips to run the queries and move to the next steps.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1" name="Google Shape;181;g1591536988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1883d8440c1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However, if you choose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segmentation Approach 2</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you will see an expanded table.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first column is the customer ID and 2</a:t>
            </a:r>
            <a:r>
              <a:rPr lang="en-US" sz="1800" baseline="300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nd</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column is the segment flag (ETB or NTB, or traditional). The “first account opened month” will be there regardless of the segment flag. But the “first digital product engagement month” will be different, and sometimes it could be blank.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If traditional customers have never adopted your digital product, you will see NA (not applicable) in the last column, because they have not adopted their digital product yet.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If you look at the very first row with “Existing To Bank” (ETB), you will see that the first account opened on January 7</a:t>
            </a:r>
            <a:r>
              <a:rPr lang="en-US" sz="1800" baseline="300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And then the digital product they adopted came, on July 27</a:t>
            </a:r>
            <a:r>
              <a:rPr lang="en-US" sz="1800" baseline="300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So the first account opened is the traditional product, but the very first digital product is opened in July, which is why this customer is defined as “Existing To Bank”.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the second row, you will see the “New To Bank “flag. Why? Because if you look at the first account open month it is the 5</a:t>
            </a:r>
            <a:r>
              <a:rPr lang="en-US" sz="1800" baseline="300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of September. On the same day, the digital product is opened. Their very first product with the institution is the digital product, which is why this customer is a “New to Bank” (NTB) customer.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3" name="Google Shape;293;g1883d8440c1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1883d8440c1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 few tips about the queries for segmentation: </a:t>
            </a:r>
          </a:p>
          <a:p>
            <a:pPr marL="0" marR="0">
              <a:spcBef>
                <a:spcPts val="0"/>
              </a:spcBef>
              <a:spcAft>
                <a:spcPts val="0"/>
              </a:spcAft>
            </a:pPr>
            <a:endPar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-&gt; A </a:t>
            </a:r>
            <a:r>
              <a:rPr lang="en-US" sz="1800" b="1" u="sng"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first tip</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for the query, especially for the analysts who will be running the query, is that we recommended to create the query that separates the digital and traditional customers and put the output in a temporary table.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If you are using SQL and if you want to use SQL as the main connection to the data visualization tool, you can create the view table in your SQL database, so that in the follow-up dashboards that use the definition, you can simply pull up the temporary table rather than the query from the beginning all over again.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-&gt; The </a:t>
            </a:r>
            <a:r>
              <a:rPr lang="en-US" sz="1800" b="1" u="sng"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second tip</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is that the temporary table should include the customer unique identifier (most of the time it is the customer ID), the digital versus traditional flag, and in the best case scenario - which is the segmentation Approach 2 - the acquisition month and 1</a:t>
            </a:r>
            <a:r>
              <a:rPr lang="en-US" sz="1800" baseline="300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st</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digital engagement month.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6" name="Google Shape;276;g1883d8440c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a:extLst>
            <a:ext uri="{FF2B5EF4-FFF2-40B4-BE49-F238E27FC236}">
              <a16:creationId xmlns:a16="http://schemas.microsoft.com/office/drawing/2014/main" id="{E9104994-FDAB-D30D-6EDC-A70E2582377B}"/>
            </a:ext>
          </a:extLst>
        </p:cNvPr>
        <p:cNvGrpSpPr/>
        <p:nvPr/>
      </p:nvGrpSpPr>
      <p:grpSpPr>
        <a:xfrm>
          <a:off x="0" y="0"/>
          <a:ext cx="0" cy="0"/>
          <a:chOff x="0" y="0"/>
          <a:chExt cx="0" cy="0"/>
        </a:xfrm>
      </p:grpSpPr>
      <p:sp>
        <p:nvSpPr>
          <p:cNvPr id="275" name="Google Shape;275;g1883d8440c1_0_69:notes">
            <a:extLst>
              <a:ext uri="{FF2B5EF4-FFF2-40B4-BE49-F238E27FC236}">
                <a16:creationId xmlns:a16="http://schemas.microsoft.com/office/drawing/2014/main" id="{05DBCDBD-AD82-26C9-4159-661C8F70E06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t>The sample dashboards also segment clients by activity level, deposit balance, borrower segments (follow-up loan and first vs repeat borrower), and transaction type. </a:t>
            </a:r>
          </a:p>
          <a:p>
            <a:pPr marL="0" marR="0">
              <a:spcBef>
                <a:spcPts val="0"/>
              </a:spcBef>
              <a:spcAft>
                <a:spcPts val="0"/>
              </a:spcAft>
            </a:pPr>
            <a:endParaRPr lang="en-US" sz="2800" dirty="0"/>
          </a:p>
          <a:p>
            <a:pPr marL="0" marR="0">
              <a:spcBef>
                <a:spcPts val="0"/>
              </a:spcBef>
              <a:spcAft>
                <a:spcPts val="0"/>
              </a:spcAft>
            </a:pPr>
            <a:r>
              <a:rPr lang="en-US" sz="2800" dirty="0"/>
              <a:t>This CGAP dashboard library also uses the following additional segmentation: </a:t>
            </a:r>
          </a:p>
          <a:p>
            <a:pPr marL="0" marR="0">
              <a:spcBef>
                <a:spcPts val="0"/>
              </a:spcBef>
              <a:spcAft>
                <a:spcPts val="0"/>
              </a:spcAft>
            </a:pPr>
            <a:r>
              <a:rPr lang="en-US" sz="2800" b="1" dirty="0"/>
              <a:t>Activity level   </a:t>
            </a:r>
          </a:p>
          <a:p>
            <a:pPr marL="0" marR="0">
              <a:spcBef>
                <a:spcPts val="0"/>
              </a:spcBef>
              <a:spcAft>
                <a:spcPts val="0"/>
              </a:spcAft>
            </a:pPr>
            <a:r>
              <a:rPr lang="en-US" sz="2800" dirty="0"/>
              <a:t>• 0 transactions per month (inactive clients)  </a:t>
            </a:r>
          </a:p>
          <a:p>
            <a:pPr marL="0" marR="0">
              <a:spcBef>
                <a:spcPts val="0"/>
              </a:spcBef>
              <a:spcAft>
                <a:spcPts val="0"/>
              </a:spcAft>
            </a:pPr>
            <a:r>
              <a:rPr lang="en-US" sz="2800" dirty="0"/>
              <a:t>• 1-2 transactions per month  </a:t>
            </a:r>
          </a:p>
          <a:p>
            <a:pPr marL="0" marR="0">
              <a:spcBef>
                <a:spcPts val="0"/>
              </a:spcBef>
              <a:spcAft>
                <a:spcPts val="0"/>
              </a:spcAft>
            </a:pPr>
            <a:r>
              <a:rPr lang="en-US" sz="2800" dirty="0"/>
              <a:t>• 3-4 transactions per month  </a:t>
            </a:r>
          </a:p>
          <a:p>
            <a:pPr marL="0" marR="0">
              <a:spcBef>
                <a:spcPts val="0"/>
              </a:spcBef>
              <a:spcAft>
                <a:spcPts val="0"/>
              </a:spcAft>
            </a:pPr>
            <a:r>
              <a:rPr lang="en-US" sz="2800" dirty="0"/>
              <a:t>• 5+ transactions per month (super users)  </a:t>
            </a:r>
          </a:p>
          <a:p>
            <a:pPr marL="0" marR="0">
              <a:spcBef>
                <a:spcPts val="0"/>
              </a:spcBef>
              <a:spcAft>
                <a:spcPts val="0"/>
              </a:spcAft>
            </a:pPr>
            <a:endParaRPr lang="en-US" sz="2800" dirty="0"/>
          </a:p>
          <a:p>
            <a:pPr marL="0" marR="0">
              <a:spcBef>
                <a:spcPts val="0"/>
              </a:spcBef>
              <a:spcAft>
                <a:spcPts val="0"/>
              </a:spcAft>
            </a:pPr>
            <a:r>
              <a:rPr lang="en-US" sz="2800" b="1" dirty="0"/>
              <a:t>Deposit balance   </a:t>
            </a:r>
          </a:p>
          <a:p>
            <a:pPr marL="0" marR="0">
              <a:spcBef>
                <a:spcPts val="0"/>
              </a:spcBef>
              <a:spcAft>
                <a:spcPts val="0"/>
              </a:spcAft>
            </a:pPr>
            <a:r>
              <a:rPr lang="en-US" sz="2800" dirty="0"/>
              <a:t>• &lt;$10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t>• $10-$100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t>• $101-$1,000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t>• &gt;$1,000  </a:t>
            </a:r>
          </a:p>
          <a:p>
            <a:pPr marL="0" marR="0">
              <a:spcBef>
                <a:spcPts val="0"/>
              </a:spcBef>
              <a:spcAft>
                <a:spcPts val="0"/>
              </a:spcAft>
            </a:pPr>
            <a:endParaRPr lang="en-US" sz="2800" dirty="0"/>
          </a:p>
          <a:p>
            <a:pPr marL="0" marR="0">
              <a:spcBef>
                <a:spcPts val="0"/>
              </a:spcBef>
              <a:spcAft>
                <a:spcPts val="0"/>
              </a:spcAft>
            </a:pPr>
            <a:r>
              <a:rPr lang="en-US" sz="2800" b="1" dirty="0"/>
              <a:t>Borrower segment   </a:t>
            </a:r>
          </a:p>
          <a:p>
            <a:pPr marL="0" marR="0">
              <a:spcBef>
                <a:spcPts val="0"/>
              </a:spcBef>
              <a:spcAft>
                <a:spcPts val="0"/>
              </a:spcAft>
            </a:pPr>
            <a:r>
              <a:rPr lang="en-US" sz="2800" dirty="0"/>
              <a:t>• Follow-up loan </a:t>
            </a:r>
          </a:p>
          <a:p>
            <a:pPr marL="0" marR="0">
              <a:spcBef>
                <a:spcPts val="0"/>
              </a:spcBef>
              <a:spcAft>
                <a:spcPts val="0"/>
              </a:spcAft>
            </a:pPr>
            <a:r>
              <a:rPr lang="en-US" sz="2800" dirty="0"/>
              <a:t>	• 6-month follow-up loan </a:t>
            </a:r>
          </a:p>
          <a:p>
            <a:pPr marL="0" marR="0">
              <a:spcBef>
                <a:spcPts val="0"/>
              </a:spcBef>
              <a:spcAft>
                <a:spcPts val="0"/>
              </a:spcAft>
            </a:pPr>
            <a:r>
              <a:rPr lang="en-US" sz="2800" dirty="0"/>
              <a:t>	• No 6-month follow-up loan  </a:t>
            </a:r>
          </a:p>
          <a:p>
            <a:pPr marL="0" marR="0">
              <a:spcBef>
                <a:spcPts val="0"/>
              </a:spcBef>
              <a:spcAft>
                <a:spcPts val="0"/>
              </a:spcAft>
            </a:pPr>
            <a:r>
              <a:rPr lang="en-US" sz="4000" dirty="0"/>
              <a:t>• First vs repeat  </a:t>
            </a:r>
          </a:p>
          <a:p>
            <a:pPr marL="0" marR="0">
              <a:spcBef>
                <a:spcPts val="0"/>
              </a:spcBef>
              <a:spcAft>
                <a:spcPts val="0"/>
              </a:spcAft>
            </a:pPr>
            <a:r>
              <a:rPr lang="en-US" sz="4000" dirty="0"/>
              <a:t>	• First  </a:t>
            </a:r>
          </a:p>
          <a:p>
            <a:pPr marL="0" marR="0">
              <a:spcBef>
                <a:spcPts val="0"/>
              </a:spcBef>
              <a:spcAft>
                <a:spcPts val="0"/>
              </a:spcAft>
            </a:pPr>
            <a:r>
              <a:rPr lang="en-US" sz="4000" dirty="0"/>
              <a:t>	• Repeat </a:t>
            </a:r>
            <a:endParaRPr lang="en-US" sz="2800" dirty="0"/>
          </a:p>
          <a:p>
            <a:pPr marL="0" marR="0">
              <a:spcBef>
                <a:spcPts val="0"/>
              </a:spcBef>
              <a:spcAft>
                <a:spcPts val="0"/>
              </a:spcAft>
            </a:pPr>
            <a:endParaRPr lang="en-US" sz="2800" dirty="0"/>
          </a:p>
          <a:p>
            <a:pPr marL="0" marR="0">
              <a:spcBef>
                <a:spcPts val="0"/>
              </a:spcBef>
              <a:spcAft>
                <a:spcPts val="0"/>
              </a:spcAft>
            </a:pPr>
            <a:r>
              <a:rPr lang="en-US" sz="2800" b="1" dirty="0"/>
              <a:t>Transaction type   </a:t>
            </a:r>
          </a:p>
          <a:p>
            <a:pPr marL="0" marR="0">
              <a:spcBef>
                <a:spcPts val="0"/>
              </a:spcBef>
              <a:spcAft>
                <a:spcPts val="0"/>
              </a:spcAft>
            </a:pPr>
            <a:r>
              <a:rPr lang="en-US" sz="2800" dirty="0"/>
              <a:t>• Withdrawal   </a:t>
            </a:r>
          </a:p>
          <a:p>
            <a:pPr marL="0" marR="0">
              <a:spcBef>
                <a:spcPts val="0"/>
              </a:spcBef>
              <a:spcAft>
                <a:spcPts val="0"/>
              </a:spcAft>
            </a:pPr>
            <a:r>
              <a:rPr lang="en-US" sz="2800" dirty="0"/>
              <a:t>• Deposit payment  </a:t>
            </a:r>
          </a:p>
          <a:p>
            <a:pPr marL="0" marR="0">
              <a:spcBef>
                <a:spcPts val="0"/>
              </a:spcBef>
              <a:spcAft>
                <a:spcPts val="0"/>
              </a:spcAft>
            </a:pPr>
            <a:r>
              <a:rPr lang="en-US" sz="2800" dirty="0"/>
              <a:t>• Loan disbursement  </a:t>
            </a:r>
          </a:p>
          <a:p>
            <a:pPr marL="0" marR="0">
              <a:spcBef>
                <a:spcPts val="0"/>
              </a:spcBef>
              <a:spcAft>
                <a:spcPts val="0"/>
              </a:spcAft>
            </a:pPr>
            <a:r>
              <a:rPr lang="en-US" sz="2800" dirty="0"/>
              <a:t>• Loan repayment  </a:t>
            </a:r>
          </a:p>
          <a:p>
            <a:pPr marL="0" marR="0">
              <a:spcBef>
                <a:spcPts val="0"/>
              </a:spcBef>
              <a:spcAft>
                <a:spcPts val="0"/>
              </a:spcAft>
            </a:pPr>
            <a:r>
              <a:rPr lang="en-US" sz="2800" dirty="0"/>
              <a:t>• Other payment or transfer (Customer2Business (C2B), Business2Customer (B2C), Government2Person (G2P), Person2Government (P2G), Person2Person (P2P))</a:t>
            </a:r>
          </a:p>
          <a:p>
            <a:pPr marL="0" marR="0">
              <a:spcBef>
                <a:spcPts val="0"/>
              </a:spcBef>
              <a:spcAft>
                <a:spcPts val="0"/>
              </a:spcAft>
            </a:pPr>
            <a:endParaRPr lang="en-US" sz="2800" dirty="0"/>
          </a:p>
          <a:p>
            <a:pPr marL="0" marR="0">
              <a:spcBef>
                <a:spcPts val="0"/>
              </a:spcBef>
              <a:spcAft>
                <a:spcPts val="0"/>
              </a:spcAft>
            </a:pPr>
            <a:r>
              <a:rPr lang="en-US" sz="4000" dirty="0"/>
              <a:t>Institutions can use different ranges depending on their context. They can also adopt many more segmentations depending on their analytical needs (by income level, by gender, etc.) and use the dashboard library to analyze the behavior of their customers according to these segments.  </a:t>
            </a:r>
            <a:r>
              <a:rPr lang="en-US" sz="2800" dirty="0"/>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6" name="Google Shape;276;g1883d8440c1_0_69:notes">
            <a:extLst>
              <a:ext uri="{FF2B5EF4-FFF2-40B4-BE49-F238E27FC236}">
                <a16:creationId xmlns:a16="http://schemas.microsoft.com/office/drawing/2014/main" id="{975BBA15-A0EA-D46D-3030-5CCDB6F40A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1759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1883d8440c1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List of tasks that will guide your homework.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The very first task you need to do is based on the digital implementation of your choice and the data that is available to your organization.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Check if approach 1 or approach 2 of the segmentation would be appropriate for your organization and then list out all the requirements to be considered as the digital customer.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The next step is one of the most important steps: </a:t>
            </a:r>
            <a:r>
              <a:rPr lang="en-US" sz="1800" u="sng" dirty="0">
                <a:effectLst/>
                <a:latin typeface="Courier New" panose="02070309020205020404" pitchFamily="49" charset="0"/>
                <a:ea typeface="Calibri" panose="020F0502020204030204" pitchFamily="34" charset="0"/>
                <a:cs typeface="Times New Roman" panose="02020603050405020304" pitchFamily="18" charset="0"/>
              </a:rPr>
              <a:t>Make sure you check in with your business team to align the criteria of the digital customer you want to analyze</a:t>
            </a:r>
            <a:r>
              <a:rPr lang="en-US" sz="1800" u="none" dirty="0">
                <a:effectLst/>
                <a:latin typeface="Courier New" panose="02070309020205020404" pitchFamily="49" charset="0"/>
                <a:ea typeface="Calibri" panose="020F0502020204030204" pitchFamily="34" charset="0"/>
                <a:cs typeface="Times New Roman" panose="02020603050405020304" pitchFamily="18" charset="0"/>
              </a:rPr>
              <a:t>. Confirm that it resonates with them.</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Once everything is validated and if your business team gives you the green light, then you can start preparing the query and then save the output table in the Excel sheet or the temporary view table.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Finally, once you come back with the complete homework, you should have the  answer to this question: How many percentage of your customers are digital?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8" name="Google Shape;308;g1883d8440c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45550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5915369887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1591536988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7200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B9DC3CA3-0089-2149-BC7D-C2B6E8C4E9FA}"/>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90E530EF-A2CC-09D5-215E-4BE07F28434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For the purpose of the Data Bootcamp exercise, there is not just one definition of a digital customer. We are referring to the segment of your digital customers you are interested in analyzing. </a:t>
            </a: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”Digital” represents the segment you want to focus the analysis on. </a:t>
            </a: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By default, “Traditional” refers to all other customers. </a:t>
            </a:r>
          </a:p>
          <a:p>
            <a:pPr marL="0" marR="0">
              <a:spcBef>
                <a:spcPts val="0"/>
              </a:spcBef>
              <a:spcAft>
                <a:spcPts val="0"/>
              </a:spcAft>
            </a:pPr>
            <a:endParaRPr lang="en-US" sz="1800" dirty="0">
              <a:effectLst/>
              <a:latin typeface="Courier New" panose="02070309020205020404" pitchFamily="49"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2800" dirty="0"/>
              <a:t>In our definition, once a customer becomes a digital customer, they remain a digital customer forever. Customers can only switch from being traditional to digital and not the other way around. </a:t>
            </a:r>
          </a:p>
          <a:p>
            <a:pPr marL="0" marR="0">
              <a:spcBef>
                <a:spcPts val="0"/>
              </a:spcBef>
              <a:spcAft>
                <a:spcPts val="0"/>
              </a:spcAft>
            </a:pP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B33039C1-93FE-EBBF-D666-692A1521A03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3322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589B796F-4284-DB8D-122D-95B2F7E1568F}"/>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2985F3E0-F43E-2101-C340-B296F1EB806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t>Typically, the definition of digital vs traditional is based on the channel used by the customer to transact with the institution.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C4C65497-276E-5BBF-3647-ED3443FFB2F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60061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a:extLst>
            <a:ext uri="{FF2B5EF4-FFF2-40B4-BE49-F238E27FC236}">
              <a16:creationId xmlns:a16="http://schemas.microsoft.com/office/drawing/2014/main" id="{F6D67199-A123-880E-63BD-573BDF9B4A31}"/>
            </a:ext>
          </a:extLst>
        </p:cNvPr>
        <p:cNvGrpSpPr/>
        <p:nvPr/>
      </p:nvGrpSpPr>
      <p:grpSpPr>
        <a:xfrm>
          <a:off x="0" y="0"/>
          <a:ext cx="0" cy="0"/>
          <a:chOff x="0" y="0"/>
          <a:chExt cx="0" cy="0"/>
        </a:xfrm>
      </p:grpSpPr>
      <p:sp>
        <p:nvSpPr>
          <p:cNvPr id="307" name="Google Shape;307;g1883d8440c1_0_54:notes">
            <a:extLst>
              <a:ext uri="{FF2B5EF4-FFF2-40B4-BE49-F238E27FC236}">
                <a16:creationId xmlns:a16="http://schemas.microsoft.com/office/drawing/2014/main" id="{C6BC4E4C-60C1-8FB9-F12F-1A0FBE83CEB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dirty="0"/>
              <a:t>Traditional customers transact via traditional channels </a:t>
            </a:r>
          </a:p>
          <a:p>
            <a:pPr marL="342900" marR="0" indent="-571500">
              <a:spcBef>
                <a:spcPts val="0"/>
              </a:spcBef>
              <a:spcAft>
                <a:spcPts val="0"/>
              </a:spcAft>
              <a:buFont typeface="Arial" panose="020B0604020202020204" pitchFamily="34" charset="0"/>
              <a:buChar char="•"/>
            </a:pPr>
            <a:r>
              <a:rPr lang="en-US" sz="4000" dirty="0"/>
              <a:t>Deposit via branch   </a:t>
            </a:r>
          </a:p>
          <a:p>
            <a:pPr marL="342900" marR="0" indent="-571500">
              <a:spcBef>
                <a:spcPts val="0"/>
              </a:spcBef>
              <a:spcAft>
                <a:spcPts val="0"/>
              </a:spcAft>
              <a:buFont typeface="Arial" panose="020B0604020202020204" pitchFamily="34" charset="0"/>
              <a:buChar char="•"/>
            </a:pPr>
            <a:r>
              <a:rPr lang="en-US" sz="4000" dirty="0"/>
              <a:t>Withdrawal via branch</a:t>
            </a:r>
            <a:endParaRPr lang="en-US" sz="2800" dirty="0"/>
          </a:p>
          <a:p>
            <a:pPr marL="0" marR="0">
              <a:spcBef>
                <a:spcPts val="0"/>
              </a:spcBef>
              <a:spcAft>
                <a:spcPts val="0"/>
              </a:spcAft>
            </a:pP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Times New Roman" panose="02020603050405020304" pitchFamily="18" charset="0"/>
                <a:cs typeface="Times New Roman" panose="02020603050405020304" pitchFamily="18" charset="0"/>
              </a:rPr>
              <a:t>Digital customers transact via digital channels </a:t>
            </a:r>
          </a:p>
          <a:p>
            <a:pPr marL="342900" marR="0" indent="-571500">
              <a:spcBef>
                <a:spcPts val="0"/>
              </a:spcBef>
              <a:spcAft>
                <a:spcPts val="0"/>
              </a:spcAft>
              <a:buFont typeface="Arial" panose="020B0604020202020204" pitchFamily="34" charset="0"/>
              <a:buChar char="•"/>
            </a:pPr>
            <a:r>
              <a:rPr lang="en-US" sz="4000" dirty="0"/>
              <a:t>Mobile top-up</a:t>
            </a:r>
          </a:p>
          <a:p>
            <a:pPr marL="342900" marR="0" indent="-571500">
              <a:spcBef>
                <a:spcPts val="0"/>
              </a:spcBef>
              <a:spcAft>
                <a:spcPts val="0"/>
              </a:spcAft>
              <a:buFont typeface="Arial" panose="020B0604020202020204" pitchFamily="34" charset="0"/>
              <a:buChar char="•"/>
            </a:pPr>
            <a:r>
              <a:rPr lang="en-US" sz="4000" dirty="0"/>
              <a:t>Mobile P2P transfer</a:t>
            </a:r>
          </a:p>
          <a:p>
            <a:pPr marL="342900" marR="0" indent="-571500">
              <a:spcBef>
                <a:spcPts val="0"/>
              </a:spcBef>
              <a:spcAft>
                <a:spcPts val="0"/>
              </a:spcAft>
              <a:buFont typeface="Arial" panose="020B0604020202020204" pitchFamily="34" charset="0"/>
              <a:buChar char="•"/>
            </a:pPr>
            <a:r>
              <a:rPr lang="en-US" sz="4000" dirty="0"/>
              <a:t>Deposit via agent</a:t>
            </a:r>
          </a:p>
          <a:p>
            <a:pPr marL="342900" marR="0" indent="-571500">
              <a:spcBef>
                <a:spcPts val="0"/>
              </a:spcBef>
              <a:spcAft>
                <a:spcPts val="0"/>
              </a:spcAft>
              <a:buFont typeface="Arial" panose="020B0604020202020204" pitchFamily="34" charset="0"/>
              <a:buChar char="•"/>
            </a:pPr>
            <a:r>
              <a:rPr lang="en-US" sz="4000" dirty="0"/>
              <a:t>Withdrawal via agent</a:t>
            </a:r>
          </a:p>
          <a:p>
            <a:pPr marL="342900" marR="0" indent="-571500">
              <a:spcBef>
                <a:spcPts val="0"/>
              </a:spcBef>
              <a:spcAft>
                <a:spcPts val="0"/>
              </a:spcAft>
              <a:buFont typeface="Arial" panose="020B0604020202020204" pitchFamily="34" charset="0"/>
              <a:buChar char="•"/>
            </a:pPr>
            <a:r>
              <a:rPr lang="en-US" sz="4000" dirty="0"/>
              <a:t>Deposit payment via bank transfer or digital wallet transfer</a:t>
            </a:r>
          </a:p>
          <a:p>
            <a:pPr marL="342900" marR="0" indent="-571500">
              <a:spcBef>
                <a:spcPts val="0"/>
              </a:spcBef>
              <a:spcAft>
                <a:spcPts val="0"/>
              </a:spcAft>
              <a:buFont typeface="Arial" panose="020B0604020202020204" pitchFamily="34" charset="0"/>
              <a:buChar char="•"/>
            </a:pPr>
            <a:r>
              <a:rPr lang="en-US" sz="4000" dirty="0"/>
              <a:t>Loan disbursement via bank transfer or digital wallet transfer</a:t>
            </a:r>
          </a:p>
          <a:p>
            <a:pPr marL="342900" marR="0" indent="-571500">
              <a:spcBef>
                <a:spcPts val="0"/>
              </a:spcBef>
              <a:spcAft>
                <a:spcPts val="0"/>
              </a:spcAft>
              <a:buFont typeface="Arial" panose="020B0604020202020204" pitchFamily="34" charset="0"/>
              <a:buChar char="•"/>
            </a:pPr>
            <a:r>
              <a:rPr lang="en-US" sz="4000" dirty="0"/>
              <a:t>Loan repayment via bank transfer or digital wallet transfer </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8" name="Google Shape;308;g1883d8440c1_0_54:notes">
            <a:extLst>
              <a:ext uri="{FF2B5EF4-FFF2-40B4-BE49-F238E27FC236}">
                <a16:creationId xmlns:a16="http://schemas.microsoft.com/office/drawing/2014/main" id="{5DF11938-8FEB-B047-9324-9EA2A19A40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8547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883d8440c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The first 3 sessions of the Data Bootcamp will be very focused on data and be very technical. </a:t>
            </a: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Before diving into this, we want to start with the big picture of what are the questions we are going to try to answer with this data.</a:t>
            </a:r>
          </a:p>
          <a:p>
            <a:pPr marL="0" marR="0">
              <a:spcBef>
                <a:spcPts val="0"/>
              </a:spcBef>
              <a:spcAft>
                <a:spcPts val="0"/>
              </a:spcAft>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In the fourth and firth bootcamp sessions, we will return to some of these bigger issues because that is when the business owners and the people who will be using the dashboards (for business insights or for broader strategic discussions), will come in. We will return to the big picture questions and see if the dashboards accurately reflect our business.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8" name="Google Shape;188;g1883d8440c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b="1" u="sng" dirty="0"/>
              <a:t>Description </a:t>
            </a:r>
          </a:p>
          <a:p>
            <a:pPr marL="0" marR="0">
              <a:spcBef>
                <a:spcPts val="0"/>
              </a:spcBef>
              <a:spcAft>
                <a:spcPts val="0"/>
              </a:spcAft>
            </a:pPr>
            <a:r>
              <a:rPr lang="en-US" sz="2800" dirty="0"/>
              <a:t>Total customers acquired since the establishment of the institution (or as far as data is available), segmented by whether they use traditional or digital channels.</a:t>
            </a:r>
          </a:p>
          <a:p>
            <a:pPr marL="0" marR="0">
              <a:spcBef>
                <a:spcPts val="0"/>
              </a:spcBef>
              <a:spcAft>
                <a:spcPts val="0"/>
              </a:spcAft>
            </a:pPr>
            <a:endParaRPr lang="en-US" sz="2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first dashboard focuses on customer acquisition. This is where we introduce the primary segmentation and that is between digital customers we want to analyze vs the rest of the customers (which we will call “traditional”).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We go a step further and we also separate digital customers into two categories: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one are your existing customers who adopt your digital channel and services when you introduce them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(ETB)</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other digital customers are the new customers that you acquire now and join your financial institution as digital customers from day one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(NTB)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this graph (in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light 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we call them new to bank (“NTB”). Those are the new digital customers.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yellow</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is the existing bank customers (“ETB”) and 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dark</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are customers who continue to use your traditional channels and products.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graph shows us how fast your old customers migrate to the channels and how fast you are acquiring new customers that join your institution to use your new digital services. </a:t>
            </a:r>
            <a:br>
              <a:rPr lang="en-US" sz="1800" u="sng" dirty="0">
                <a:solidFill>
                  <a:srgbClr val="000000"/>
                </a:solidFill>
                <a:effectLst/>
                <a:latin typeface="Courier New" panose="02070309020205020404" pitchFamily="49" charset="0"/>
                <a:ea typeface="Calibri" panose="020F0502020204030204" pitchFamily="34" charset="0"/>
              </a:rPr>
            </a:br>
            <a:r>
              <a:rPr lang="en-US" sz="1800" u="none" strike="noStrike"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u="sng"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our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This is a financial institution that grows from 300k to 400k customers in 2 years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u="sng" dirty="0">
                <a:effectLst/>
                <a:latin typeface="Courier New" panose="02070309020205020404" pitchFamily="49" charset="0"/>
                <a:ea typeface="Calibri" panose="020F0502020204030204" pitchFamily="34" charset="0"/>
                <a:cs typeface="Times New Roman" panose="02020603050405020304" pitchFamily="18" charset="0"/>
              </a:rPr>
              <a:t>Business questions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We can see the first set of questions that the business team is likely to pose: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2800" dirty="0"/>
              <a:t>Is the customer base growing, and are existing and new customers adopting the digital products and channels?</a:t>
            </a: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Which of our existing clients are adopting digital channels or products, and which ones are not?  What are their use cases?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How can we segment our customers to target our adoption campaigns?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How can we make our digital products/channels more interesting to more of our traditional customers?  Do we need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endParaRPr lang="en-US" sz="1800" dirty="0">
              <a:effectLst/>
              <a:latin typeface="Courier New" panose="02070309020205020404" pitchFamily="49"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In summary, this simple high-level view already provides clues about which customers value your new products/channels.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It is a very important anchor point and gives us an idea of basic growth rates.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4" name="Google Shape;19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a:extLst>
            <a:ext uri="{FF2B5EF4-FFF2-40B4-BE49-F238E27FC236}">
              <a16:creationId xmlns:a16="http://schemas.microsoft.com/office/drawing/2014/main" id="{DAB645D6-4FD4-51F8-1042-77DA9F5932FE}"/>
            </a:ext>
          </a:extLst>
        </p:cNvPr>
        <p:cNvGrpSpPr/>
        <p:nvPr/>
      </p:nvGrpSpPr>
      <p:grpSpPr>
        <a:xfrm>
          <a:off x="0" y="0"/>
          <a:ext cx="0" cy="0"/>
          <a:chOff x="0" y="0"/>
          <a:chExt cx="0" cy="0"/>
        </a:xfrm>
      </p:grpSpPr>
      <p:sp>
        <p:nvSpPr>
          <p:cNvPr id="200" name="Google Shape;200;g1590823759b_1_22:notes">
            <a:extLst>
              <a:ext uri="{FF2B5EF4-FFF2-40B4-BE49-F238E27FC236}">
                <a16:creationId xmlns:a16="http://schemas.microsoft.com/office/drawing/2014/main" id="{8C2BA8DB-11A9-6B84-CCE4-30D05E764C7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b="1" u="sng" dirty="0"/>
              <a:t>Description </a:t>
            </a:r>
          </a:p>
          <a:p>
            <a:pPr marL="0" marR="0">
              <a:spcBef>
                <a:spcPts val="0"/>
              </a:spcBef>
              <a:spcAft>
                <a:spcPts val="0"/>
              </a:spcAft>
            </a:pPr>
            <a:r>
              <a:rPr lang="en-US" sz="2800" dirty="0"/>
              <a:t>Total clients per month, segmented by activity level. In this example, we compare dashboards for traditional vs. digital clients.</a:t>
            </a:r>
          </a:p>
          <a:p>
            <a:pPr marL="0" marR="0">
              <a:spcBef>
                <a:spcPts val="0"/>
              </a:spcBef>
              <a:spcAft>
                <a:spcPts val="0"/>
              </a:spcAft>
            </a:pPr>
            <a:endParaRPr lang="en-US" sz="2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first graph told us how many customers we have acquired. But we want to get a picture of how active our customers are. </a:t>
            </a: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On the left graph, we have separated the customers: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black</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bars that are below the line (that are in negative numbers) are customers who do not do a transaction in the month.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dark 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bars are customers that do 1-2 transactions.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yellow</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bar is 3-4 transactions.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The </a:t>
            </a:r>
            <a:r>
              <a:rPr lang="en-US" sz="1800" b="1"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light blue</a:t>
            </a: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is &gt;5 transactions.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This gives us this segment of our customers: are they dormant, are they modest, medium, or super users?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u="sng"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our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Symbol" pitchFamily="2" charset="2"/>
              <a:buNone/>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This is a FI that reports over 400k clients, but if we look at how many of its clients are active during the month, we see significant levels of inactivity.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Over half of traditional clients do not make a single transaction in the month, and most of the rest are only doing 1-2 transactions.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Digital clients are certainly more active.  But there are also a significant number of inactive clients every month as well.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u="sng" dirty="0">
                <a:effectLst/>
                <a:latin typeface="Courier New" panose="02070309020205020404" pitchFamily="49" charset="0"/>
                <a:ea typeface="Calibri" panose="020F0502020204030204" pitchFamily="34" charset="0"/>
                <a:cs typeface="Times New Roman" panose="02020603050405020304" pitchFamily="18" charset="0"/>
              </a:rPr>
              <a:t>Business Questions: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Some questions the business team is likely to pose: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Who are the inactive clients? This allows to dig deeper to understand why they abandon our services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itchFamily="2" charset="2"/>
              <a:buChar char=""/>
            </a:pPr>
            <a:r>
              <a:rPr lang="en-US" sz="2800" dirty="0"/>
              <a:t>How many transactions are clients doing in a given month and is that improving? </a:t>
            </a:r>
          </a:p>
          <a:p>
            <a:pPr marL="342900" marR="0" lvl="0" indent="-342900">
              <a:spcBef>
                <a:spcPts val="0"/>
              </a:spcBef>
              <a:spcAft>
                <a:spcPts val="0"/>
              </a:spcAft>
              <a:buFont typeface="Symbol" pitchFamily="2" charset="2"/>
              <a:buChar char=""/>
            </a:pPr>
            <a:r>
              <a:rPr lang="en-US" sz="2800" dirty="0"/>
              <a:t>How do digital clients compare to traditional clients? </a:t>
            </a:r>
          </a:p>
          <a:p>
            <a:pPr marL="342900" marR="0" lvl="0" indent="-342900">
              <a:spcBef>
                <a:spcPts val="0"/>
              </a:spcBef>
              <a:spcAft>
                <a:spcPts val="0"/>
              </a:spcAft>
              <a:buFont typeface="Symbol" pitchFamily="2" charset="2"/>
              <a:buChar char=""/>
            </a:pPr>
            <a:r>
              <a:rPr lang="en-US" sz="1800" dirty="0">
                <a:effectLst/>
                <a:latin typeface="Courier New" panose="02070309020205020404" pitchFamily="49" charset="0"/>
                <a:ea typeface="Calibri" panose="020F0502020204030204" pitchFamily="34" charset="0"/>
                <a:cs typeface="Times New Roman" panose="02020603050405020304" pitchFamily="18" charset="0"/>
              </a:rPr>
              <a:t>What are the use cases of the different segments?  For example, what 5+ transactions are the digital super users doing, and what 1-2 transactions are the traditional customers doing?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In summary, even though it is a simple graph, is an extremely useful graph.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000000"/>
                </a:solidFill>
                <a:effectLst/>
                <a:latin typeface="Courier New" panose="02070309020205020404" pitchFamily="49" charset="0"/>
                <a:ea typeface="Calibri" panose="020F0502020204030204" pitchFamily="34" charset="0"/>
                <a:cs typeface="Times New Roman" panose="02020603050405020304" pitchFamily="18" charset="0"/>
              </a:rPr>
              <a:t>As we talk about digital implementations, as we roll out these digital products and channels, we will be showing if the number of monetary transactions increase, and if so, who is transacting, and what is the behavior of our high transacting customers (i.e., are they the ones moving into the digital channels or not)?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1" name="Google Shape;201;g1590823759b_1_22:notes">
            <a:extLst>
              <a:ext uri="{FF2B5EF4-FFF2-40B4-BE49-F238E27FC236}">
                <a16:creationId xmlns:a16="http://schemas.microsoft.com/office/drawing/2014/main" id="{BBD53A4D-62CD-CDAB-7F7A-AE101F34AF7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1822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590823759b_1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a:spcBef>
                <a:spcPts val="0"/>
              </a:spcBef>
              <a:spcAft>
                <a:spcPts val="0"/>
              </a:spcAft>
            </a:pPr>
            <a:r>
              <a:rPr lang="en-US" sz="2800" b="1" u="sng" dirty="0"/>
              <a:t>Description </a:t>
            </a:r>
          </a:p>
          <a:p>
            <a:pPr marL="0" marR="0">
              <a:spcBef>
                <a:spcPts val="0"/>
              </a:spcBef>
              <a:spcAft>
                <a:spcPts val="0"/>
              </a:spcAft>
            </a:pPr>
            <a:r>
              <a:rPr lang="en-US" sz="2800" dirty="0"/>
              <a:t>Average activity level per client journey month, segmented by digital and traditional customers.</a:t>
            </a:r>
          </a:p>
          <a:p>
            <a:pPr marL="0" marR="0">
              <a:spcBef>
                <a:spcPts val="0"/>
              </a:spcBef>
              <a:spcAft>
                <a:spcPts val="0"/>
              </a:spcAft>
            </a:pP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800" b="1" u="sng" dirty="0"/>
              <a:t>Business question </a:t>
            </a:r>
          </a:p>
          <a:p>
            <a:pPr marL="0" marR="0">
              <a:spcBef>
                <a:spcPts val="0"/>
              </a:spcBef>
              <a:spcAft>
                <a:spcPts val="0"/>
              </a:spcAft>
            </a:pPr>
            <a:r>
              <a:rPr lang="en-US" sz="2800" dirty="0"/>
              <a:t>Do customers increase their monthly transaction activity after they sign up with us?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1" name="Google Shape;201;g1590823759b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Blue) ">
  <p:cSld name="Title Slide (Blue) ">
    <p:spTree>
      <p:nvGrpSpPr>
        <p:cNvPr id="1" name="Shape 14"/>
        <p:cNvGrpSpPr/>
        <p:nvPr/>
      </p:nvGrpSpPr>
      <p:grpSpPr>
        <a:xfrm>
          <a:off x="0" y="0"/>
          <a:ext cx="0" cy="0"/>
          <a:chOff x="0" y="0"/>
          <a:chExt cx="0" cy="0"/>
        </a:xfrm>
      </p:grpSpPr>
      <p:sp>
        <p:nvSpPr>
          <p:cNvPr id="15" name="Google Shape;15;p44"/>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 name="Google Shape;16;p44"/>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44"/>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 name="Google Shape;18;p44"/>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9" name="Google Shape;19;p44"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ection Break (Orange) ">
  <p:cSld name="Section Break (Orange) ">
    <p:bg>
      <p:bgPr>
        <a:solidFill>
          <a:schemeClr val="lt1"/>
        </a:solidFill>
        <a:effectLst/>
      </p:bgPr>
    </p:bg>
    <p:spTree>
      <p:nvGrpSpPr>
        <p:cNvPr id="1" name="Shape 76"/>
        <p:cNvGrpSpPr/>
        <p:nvPr/>
      </p:nvGrpSpPr>
      <p:grpSpPr>
        <a:xfrm>
          <a:off x="0" y="0"/>
          <a:ext cx="0" cy="0"/>
          <a:chOff x="0" y="0"/>
          <a:chExt cx="0" cy="0"/>
        </a:xfrm>
      </p:grpSpPr>
      <p:sp>
        <p:nvSpPr>
          <p:cNvPr id="77" name="Google Shape;77;p58"/>
          <p:cNvSpPr txBox="1">
            <a:spLocks noGrp="1"/>
          </p:cNvSpPr>
          <p:nvPr>
            <p:ph type="title"/>
          </p:nvPr>
        </p:nvSpPr>
        <p:spPr>
          <a:xfrm>
            <a:off x="609600" y="3192086"/>
            <a:ext cx="10972800" cy="788049"/>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4800"/>
              <a:buFont typeface="Arial"/>
              <a:buNone/>
              <a:defRPr sz="48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8"/>
          <p:cNvSpPr txBox="1">
            <a:spLocks noGrp="1"/>
          </p:cNvSpPr>
          <p:nvPr>
            <p:ph type="body" idx="1"/>
          </p:nvPr>
        </p:nvSpPr>
        <p:spPr>
          <a:xfrm>
            <a:off x="609600" y="397875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79" name="Google Shape;79;p58"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break w/ image (orange)">
  <p:cSld name="Section break w/ image (orange)">
    <p:spTree>
      <p:nvGrpSpPr>
        <p:cNvPr id="1" name="Shape 80"/>
        <p:cNvGrpSpPr/>
        <p:nvPr/>
      </p:nvGrpSpPr>
      <p:grpSpPr>
        <a:xfrm>
          <a:off x="0" y="0"/>
          <a:ext cx="0" cy="0"/>
          <a:chOff x="0" y="0"/>
          <a:chExt cx="0" cy="0"/>
        </a:xfrm>
      </p:grpSpPr>
      <p:sp>
        <p:nvSpPr>
          <p:cNvPr id="81" name="Google Shape;81;p59"/>
          <p:cNvSpPr/>
          <p:nvPr/>
        </p:nvSpPr>
        <p:spPr>
          <a:xfrm>
            <a:off x="0" y="4736591"/>
            <a:ext cx="12192000" cy="2121410"/>
          </a:xfrm>
          <a:prstGeom prst="rect">
            <a:avLst/>
          </a:prstGeom>
          <a:solidFill>
            <a:schemeClr val="accent4"/>
          </a:solidFill>
          <a:ln w="9525" cap="flat" cmpd="sng">
            <a:solidFill>
              <a:srgbClr val="003948"/>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 name="Google Shape;82;p59"/>
          <p:cNvSpPr>
            <a:spLocks noGrp="1"/>
          </p:cNvSpPr>
          <p:nvPr>
            <p:ph type="pic" idx="2"/>
          </p:nvPr>
        </p:nvSpPr>
        <p:spPr>
          <a:xfrm>
            <a:off x="0" y="-1"/>
            <a:ext cx="12192000" cy="4738511"/>
          </a:xfrm>
          <a:prstGeom prst="rect">
            <a:avLst/>
          </a:prstGeom>
          <a:noFill/>
          <a:ln>
            <a:noFill/>
          </a:ln>
        </p:spPr>
      </p:sp>
      <p:sp>
        <p:nvSpPr>
          <p:cNvPr id="83" name="Google Shape;83;p59"/>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59"/>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lt1"/>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85" name="Google Shape;85;p59"/>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Pull quote (blue)">
  <p:cSld name="Pull quote (blue)">
    <p:bg>
      <p:bgPr>
        <a:solidFill>
          <a:schemeClr val="accent1"/>
        </a:solidFill>
        <a:effectLst/>
      </p:bgPr>
    </p:bg>
    <p:spTree>
      <p:nvGrpSpPr>
        <p:cNvPr id="1" name="Shape 86"/>
        <p:cNvGrpSpPr/>
        <p:nvPr/>
      </p:nvGrpSpPr>
      <p:grpSpPr>
        <a:xfrm>
          <a:off x="0" y="0"/>
          <a:ext cx="0" cy="0"/>
          <a:chOff x="0" y="0"/>
          <a:chExt cx="0" cy="0"/>
        </a:xfrm>
      </p:grpSpPr>
      <p:sp>
        <p:nvSpPr>
          <p:cNvPr id="87" name="Google Shape;87;p60"/>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FFFFFF"/>
              </a:buClr>
              <a:buSzPts val="1800"/>
              <a:buFont typeface="Arial"/>
              <a:buNone/>
              <a:defRPr sz="1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88" name="Google Shape;88;p60"/>
          <p:cNvGrpSpPr/>
          <p:nvPr/>
        </p:nvGrpSpPr>
        <p:grpSpPr>
          <a:xfrm>
            <a:off x="904048" y="1732950"/>
            <a:ext cx="10373553" cy="2672550"/>
            <a:chOff x="914400" y="1732950"/>
            <a:chExt cx="7316788" cy="2672550"/>
          </a:xfrm>
        </p:grpSpPr>
        <p:cxnSp>
          <p:nvCxnSpPr>
            <p:cNvPr id="89" name="Google Shape;89;p60"/>
            <p:cNvCxnSpPr/>
            <p:nvPr/>
          </p:nvCxnSpPr>
          <p:spPr>
            <a:xfrm>
              <a:off x="914400" y="1732950"/>
              <a:ext cx="7315200" cy="0"/>
            </a:xfrm>
            <a:prstGeom prst="straightConnector1">
              <a:avLst/>
            </a:prstGeom>
            <a:noFill/>
            <a:ln w="9525" cap="flat" cmpd="sng">
              <a:solidFill>
                <a:srgbClr val="D8D8D8"/>
              </a:solidFill>
              <a:prstDash val="solid"/>
              <a:round/>
              <a:headEnd type="none" w="sm" len="sm"/>
              <a:tailEnd type="none" w="sm" len="sm"/>
            </a:ln>
          </p:spPr>
        </p:cxnSp>
        <p:sp>
          <p:nvSpPr>
            <p:cNvPr id="90" name="Google Shape;90;p60"/>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D8D8D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91" name="Google Shape;91;p60"/>
          <p:cNvSpPr txBox="1">
            <a:spLocks noGrp="1"/>
          </p:cNvSpPr>
          <p:nvPr>
            <p:ph type="body" idx="1"/>
          </p:nvPr>
        </p:nvSpPr>
        <p:spPr>
          <a:xfrm>
            <a:off x="905934" y="2017651"/>
            <a:ext cx="10369551" cy="198453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rgbClr val="FFFFF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92" name="Google Shape;92;p60"/>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ation &amp; Callouts">
  <p:cSld name="Quotation &amp; Callouts">
    <p:spTree>
      <p:nvGrpSpPr>
        <p:cNvPr id="1" name="Shape 93"/>
        <p:cNvGrpSpPr/>
        <p:nvPr/>
      </p:nvGrpSpPr>
      <p:grpSpPr>
        <a:xfrm>
          <a:off x="0" y="0"/>
          <a:ext cx="0" cy="0"/>
          <a:chOff x="0" y="0"/>
          <a:chExt cx="0" cy="0"/>
        </a:xfrm>
      </p:grpSpPr>
      <p:sp>
        <p:nvSpPr>
          <p:cNvPr id="94" name="Google Shape;94;p6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5" name="Google Shape;95;p64"/>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4"/>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w/ logo (grey)">
  <p:cSld name="Blank w/ logo (grey)">
    <p:bg>
      <p:bgPr>
        <a:blipFill rotWithShape="1">
          <a:blip r:embed="rId2">
            <a:alphaModFix/>
          </a:blip>
          <a:tile tx="0" ty="0" sx="100000" sy="100000" flip="none" algn="tl"/>
        </a:blipFill>
        <a:effectLst/>
      </p:bgPr>
    </p:bg>
    <p:spTree>
      <p:nvGrpSpPr>
        <p:cNvPr id="1" name="Shape 97"/>
        <p:cNvGrpSpPr/>
        <p:nvPr/>
      </p:nvGrpSpPr>
      <p:grpSpPr>
        <a:xfrm>
          <a:off x="0" y="0"/>
          <a:ext cx="0" cy="0"/>
          <a:chOff x="0" y="0"/>
          <a:chExt cx="0" cy="0"/>
        </a:xfrm>
      </p:grpSpPr>
      <p:sp>
        <p:nvSpPr>
          <p:cNvPr id="98" name="Google Shape;98;p67"/>
          <p:cNvSpPr txBox="1">
            <a:spLocks noGrp="1"/>
          </p:cNvSpPr>
          <p:nvPr>
            <p:ph type="sldNum" idx="12"/>
          </p:nvPr>
        </p:nvSpPr>
        <p:spPr>
          <a:xfrm>
            <a:off x="8836689" y="6295016"/>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t Slide w/Vertical Photo">
  <p:cSld name="Content Slide w/Vertical Photo">
    <p:spTree>
      <p:nvGrpSpPr>
        <p:cNvPr id="1" name="Shape 99"/>
        <p:cNvGrpSpPr/>
        <p:nvPr/>
      </p:nvGrpSpPr>
      <p:grpSpPr>
        <a:xfrm>
          <a:off x="0" y="0"/>
          <a:ext cx="0" cy="0"/>
          <a:chOff x="0" y="0"/>
          <a:chExt cx="0" cy="0"/>
        </a:xfrm>
      </p:grpSpPr>
      <p:sp>
        <p:nvSpPr>
          <p:cNvPr id="100" name="Google Shape;100;p54"/>
          <p:cNvSpPr txBox="1">
            <a:spLocks noGrp="1"/>
          </p:cNvSpPr>
          <p:nvPr>
            <p:ph type="body" idx="1"/>
          </p:nvPr>
        </p:nvSpPr>
        <p:spPr>
          <a:xfrm>
            <a:off x="609599" y="1401402"/>
            <a:ext cx="67056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1" name="Google Shape;101;p54"/>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2" name="Google Shape;102;p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54"/>
          <p:cNvSpPr>
            <a:spLocks noGrp="1"/>
          </p:cNvSpPr>
          <p:nvPr>
            <p:ph type="pic" idx="2"/>
          </p:nvPr>
        </p:nvSpPr>
        <p:spPr>
          <a:xfrm>
            <a:off x="7768166" y="1410251"/>
            <a:ext cx="3814233" cy="4295414"/>
          </a:xfrm>
          <a:prstGeom prst="rect">
            <a:avLst/>
          </a:prstGeom>
          <a:noFill/>
          <a:ln>
            <a:noFill/>
          </a:ln>
        </p:spPr>
      </p:sp>
      <p:sp>
        <p:nvSpPr>
          <p:cNvPr id="104" name="Google Shape;104;p54"/>
          <p:cNvSpPr txBox="1">
            <a:spLocks noGrp="1"/>
          </p:cNvSpPr>
          <p:nvPr>
            <p:ph type="body" idx="3"/>
          </p:nvPr>
        </p:nvSpPr>
        <p:spPr>
          <a:xfrm>
            <a:off x="7766303" y="5760721"/>
            <a:ext cx="3816096"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Slide w/Horizontal Photo">
  <p:cSld name="Content Slide w/Horizontal Photo">
    <p:spTree>
      <p:nvGrpSpPr>
        <p:cNvPr id="1" name="Shape 109"/>
        <p:cNvGrpSpPr/>
        <p:nvPr/>
      </p:nvGrpSpPr>
      <p:grpSpPr>
        <a:xfrm>
          <a:off x="0" y="0"/>
          <a:ext cx="0" cy="0"/>
          <a:chOff x="0" y="0"/>
          <a:chExt cx="0" cy="0"/>
        </a:xfrm>
      </p:grpSpPr>
      <p:sp>
        <p:nvSpPr>
          <p:cNvPr id="110" name="Google Shape;110;p55"/>
          <p:cNvSpPr txBox="1">
            <a:spLocks noGrp="1"/>
          </p:cNvSpPr>
          <p:nvPr>
            <p:ph type="body" idx="1"/>
          </p:nvPr>
        </p:nvSpPr>
        <p:spPr>
          <a:xfrm>
            <a:off x="609599" y="1401402"/>
            <a:ext cx="5416412"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5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2" name="Google Shape;112;p5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55"/>
          <p:cNvSpPr>
            <a:spLocks noGrp="1"/>
          </p:cNvSpPr>
          <p:nvPr>
            <p:ph type="pic" idx="2"/>
          </p:nvPr>
        </p:nvSpPr>
        <p:spPr>
          <a:xfrm>
            <a:off x="6095999" y="1410251"/>
            <a:ext cx="5486400" cy="2512392"/>
          </a:xfrm>
          <a:prstGeom prst="rect">
            <a:avLst/>
          </a:prstGeom>
          <a:noFill/>
          <a:ln>
            <a:noFill/>
          </a:ln>
        </p:spPr>
      </p:sp>
      <p:sp>
        <p:nvSpPr>
          <p:cNvPr id="114" name="Google Shape;114;p55"/>
          <p:cNvSpPr txBox="1">
            <a:spLocks noGrp="1"/>
          </p:cNvSpPr>
          <p:nvPr>
            <p:ph type="body" idx="3"/>
          </p:nvPr>
        </p:nvSpPr>
        <p:spPr>
          <a:xfrm>
            <a:off x="6095999" y="4024687"/>
            <a:ext cx="5486400" cy="29467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60"/>
              </a:spcBef>
              <a:spcAft>
                <a:spcPts val="0"/>
              </a:spcAft>
              <a:buSzPts val="800"/>
              <a:buNone/>
              <a:defRPr sz="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Slide (Orange) ">
  <p:cSld name="Title Slide (Orange) ">
    <p:spTree>
      <p:nvGrpSpPr>
        <p:cNvPr id="1" name="Shape 115"/>
        <p:cNvGrpSpPr/>
        <p:nvPr/>
      </p:nvGrpSpPr>
      <p:grpSpPr>
        <a:xfrm>
          <a:off x="0" y="0"/>
          <a:ext cx="0" cy="0"/>
          <a:chOff x="0" y="0"/>
          <a:chExt cx="0" cy="0"/>
        </a:xfrm>
      </p:grpSpPr>
      <p:sp>
        <p:nvSpPr>
          <p:cNvPr id="116" name="Google Shape;116;p45"/>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45"/>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45"/>
          <p:cNvSpPr txBox="1">
            <a:spLocks noGrp="1"/>
          </p:cNvSpPr>
          <p:nvPr>
            <p:ph type="body" idx="1"/>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9" name="Google Shape;119;p45"/>
          <p:cNvSpPr txBox="1">
            <a:spLocks noGrp="1"/>
          </p:cNvSpPr>
          <p:nvPr>
            <p:ph type="body" idx="2"/>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0" name="Google Shape;120;p45"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 Slide (Order) w/Partner Logos">
  <p:cSld name="Title Slide (Order) w/Partner Logos">
    <p:spTree>
      <p:nvGrpSpPr>
        <p:cNvPr id="1" name="Shape 121"/>
        <p:cNvGrpSpPr/>
        <p:nvPr/>
      </p:nvGrpSpPr>
      <p:grpSpPr>
        <a:xfrm>
          <a:off x="0" y="0"/>
          <a:ext cx="0" cy="0"/>
          <a:chOff x="0" y="0"/>
          <a:chExt cx="0" cy="0"/>
        </a:xfrm>
      </p:grpSpPr>
      <p:sp>
        <p:nvSpPr>
          <p:cNvPr id="122" name="Google Shape;122;p46"/>
          <p:cNvSpPr txBox="1">
            <a:spLocks noGrp="1"/>
          </p:cNvSpPr>
          <p:nvPr>
            <p:ph type="body" idx="1"/>
          </p:nvPr>
        </p:nvSpPr>
        <p:spPr>
          <a:xfrm>
            <a:off x="8839194" y="507732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body" idx="2"/>
          </p:nvPr>
        </p:nvSpPr>
        <p:spPr>
          <a:xfrm>
            <a:off x="8839194" y="5823284"/>
            <a:ext cx="2743206" cy="685800"/>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4" name="Google Shape;124;p46"/>
          <p:cNvSpPr/>
          <p:nvPr/>
        </p:nvSpPr>
        <p:spPr>
          <a:xfrm>
            <a:off x="-2" y="0"/>
            <a:ext cx="12192001" cy="3429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46"/>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46"/>
          <p:cNvSpPr txBox="1">
            <a:spLocks noGrp="1"/>
          </p:cNvSpPr>
          <p:nvPr>
            <p:ph type="body" idx="3"/>
          </p:nvPr>
        </p:nvSpPr>
        <p:spPr>
          <a:xfrm>
            <a:off x="609600" y="3977640"/>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4"/>
          </p:nvPr>
        </p:nvSpPr>
        <p:spPr>
          <a:xfrm>
            <a:off x="609600" y="4462272"/>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28" name="Google Shape;128;p46" descr="A close up of a logo&#10;&#10;Description generated with very high confidence"/>
          <p:cNvPicPr preferRelativeResize="0"/>
          <p:nvPr/>
        </p:nvPicPr>
        <p:blipFill rotWithShape="1">
          <a:blip r:embed="rId2">
            <a:alphaModFix/>
          </a:blip>
          <a:srcRect/>
          <a:stretch/>
        </p:blipFill>
        <p:spPr>
          <a:xfrm>
            <a:off x="8839194" y="3892943"/>
            <a:ext cx="2743206" cy="105156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peaker w/Single Photo">
  <p:cSld name="Speaker w/Single Photo">
    <p:spTree>
      <p:nvGrpSpPr>
        <p:cNvPr id="1" name="Shape 129"/>
        <p:cNvGrpSpPr/>
        <p:nvPr/>
      </p:nvGrpSpPr>
      <p:grpSpPr>
        <a:xfrm>
          <a:off x="0" y="0"/>
          <a:ext cx="0" cy="0"/>
          <a:chOff x="0" y="0"/>
          <a:chExt cx="0" cy="0"/>
        </a:xfrm>
      </p:grpSpPr>
      <p:sp>
        <p:nvSpPr>
          <p:cNvPr id="130" name="Google Shape;130;p47"/>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1" name="Google Shape;131;p47"/>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47"/>
          <p:cNvSpPr txBox="1">
            <a:spLocks noGrp="1"/>
          </p:cNvSpPr>
          <p:nvPr>
            <p:ph type="body" idx="1"/>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47"/>
          <p:cNvSpPr txBox="1">
            <a:spLocks noGrp="1"/>
          </p:cNvSpPr>
          <p:nvPr>
            <p:ph type="body" idx="2"/>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genda Slide">
  <p:cSld name="Agenda Slide">
    <p:spTree>
      <p:nvGrpSpPr>
        <p:cNvPr id="1" name="Shape 27"/>
        <p:cNvGrpSpPr/>
        <p:nvPr/>
      </p:nvGrpSpPr>
      <p:grpSpPr>
        <a:xfrm>
          <a:off x="0" y="0"/>
          <a:ext cx="0" cy="0"/>
          <a:chOff x="0" y="0"/>
          <a:chExt cx="0" cy="0"/>
        </a:xfrm>
      </p:grpSpPr>
      <p:sp>
        <p:nvSpPr>
          <p:cNvPr id="28" name="Google Shape;28;p50"/>
          <p:cNvSpPr txBox="1">
            <a:spLocks noGrp="1"/>
          </p:cNvSpPr>
          <p:nvPr>
            <p:ph type="sldNum" idx="12"/>
          </p:nvPr>
        </p:nvSpPr>
        <p:spPr>
          <a:xfrm>
            <a:off x="9347200" y="6682631"/>
            <a:ext cx="2844800" cy="1825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9" name="Google Shape;29;p50"/>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0"/>
          <p:cNvSpPr txBox="1"/>
          <p:nvPr/>
        </p:nvSpPr>
        <p:spPr>
          <a:xfrm>
            <a:off x="6736573" y="6317506"/>
            <a:ext cx="21336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rgbClr val="FFFFFF"/>
                </a:solidFill>
                <a:latin typeface="Arial"/>
                <a:ea typeface="Arial"/>
                <a:cs typeface="Arial"/>
                <a:sym typeface="Arial"/>
              </a:rPr>
              <a:t>‹#›</a:t>
            </a:fld>
            <a:endParaRPr sz="100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peaker w/Triple Photo">
  <p:cSld name="Speaker w/Triple Photo">
    <p:spTree>
      <p:nvGrpSpPr>
        <p:cNvPr id="1" name="Shape 134"/>
        <p:cNvGrpSpPr/>
        <p:nvPr/>
      </p:nvGrpSpPr>
      <p:grpSpPr>
        <a:xfrm>
          <a:off x="0" y="0"/>
          <a:ext cx="0" cy="0"/>
          <a:chOff x="0" y="0"/>
          <a:chExt cx="0" cy="0"/>
        </a:xfrm>
      </p:grpSpPr>
      <p:sp>
        <p:nvSpPr>
          <p:cNvPr id="135" name="Google Shape;135;p49"/>
          <p:cNvSpPr/>
          <p:nvPr/>
        </p:nvSpPr>
        <p:spPr>
          <a:xfrm>
            <a:off x="-2" y="0"/>
            <a:ext cx="12192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49"/>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49"/>
          <p:cNvSpPr txBox="1">
            <a:spLocks noGrp="1"/>
          </p:cNvSpPr>
          <p:nvPr>
            <p:ph type="body" idx="1"/>
          </p:nvPr>
        </p:nvSpPr>
        <p:spPr>
          <a:xfrm>
            <a:off x="448233"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8" name="Google Shape;138;p49"/>
          <p:cNvSpPr txBox="1">
            <a:spLocks noGrp="1"/>
          </p:cNvSpPr>
          <p:nvPr>
            <p:ph type="body" idx="2"/>
          </p:nvPr>
        </p:nvSpPr>
        <p:spPr>
          <a:xfrm>
            <a:off x="448233"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9" name="Google Shape;139;p49"/>
          <p:cNvSpPr txBox="1">
            <a:spLocks noGrp="1"/>
          </p:cNvSpPr>
          <p:nvPr>
            <p:ph type="body" idx="3"/>
          </p:nvPr>
        </p:nvSpPr>
        <p:spPr>
          <a:xfrm>
            <a:off x="4270785"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0" name="Google Shape;140;p49"/>
          <p:cNvSpPr txBox="1">
            <a:spLocks noGrp="1"/>
          </p:cNvSpPr>
          <p:nvPr>
            <p:ph type="body" idx="4"/>
          </p:nvPr>
        </p:nvSpPr>
        <p:spPr>
          <a:xfrm>
            <a:off x="4270785"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1" name="Google Shape;141;p49"/>
          <p:cNvSpPr txBox="1">
            <a:spLocks noGrp="1"/>
          </p:cNvSpPr>
          <p:nvPr>
            <p:ph type="body" idx="5"/>
          </p:nvPr>
        </p:nvSpPr>
        <p:spPr>
          <a:xfrm>
            <a:off x="8086881" y="4704318"/>
            <a:ext cx="3816096" cy="36576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2" name="Google Shape;142;p49"/>
          <p:cNvSpPr txBox="1">
            <a:spLocks noGrp="1"/>
          </p:cNvSpPr>
          <p:nvPr>
            <p:ph type="body" idx="6"/>
          </p:nvPr>
        </p:nvSpPr>
        <p:spPr>
          <a:xfrm>
            <a:off x="8086881" y="5070078"/>
            <a:ext cx="3816096" cy="685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360"/>
              </a:spcBef>
              <a:spcAft>
                <a:spcPts val="0"/>
              </a:spcAft>
              <a:buSzPts val="1800"/>
              <a:buNone/>
              <a:defRPr sz="1800">
                <a:solidFill>
                  <a:srgbClr val="A5A5A5"/>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Slide">
  <p:cSld name="Content Slide">
    <p:spTree>
      <p:nvGrpSpPr>
        <p:cNvPr id="1" name="Shape 143"/>
        <p:cNvGrpSpPr/>
        <p:nvPr/>
      </p:nvGrpSpPr>
      <p:grpSpPr>
        <a:xfrm>
          <a:off x="0" y="0"/>
          <a:ext cx="0" cy="0"/>
          <a:chOff x="0" y="0"/>
          <a:chExt cx="0" cy="0"/>
        </a:xfrm>
      </p:grpSpPr>
      <p:sp>
        <p:nvSpPr>
          <p:cNvPr id="144" name="Google Shape;144;p52"/>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5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46" name="Google Shape;146;p5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Slide ">
  <p:cSld name="Blank Slide ">
    <p:spTree>
      <p:nvGrpSpPr>
        <p:cNvPr id="1" name="Shape 147"/>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8"/>
        <p:cNvGrpSpPr/>
        <p:nvPr/>
      </p:nvGrpSpPr>
      <p:grpSpPr>
        <a:xfrm>
          <a:off x="0" y="0"/>
          <a:ext cx="0" cy="0"/>
          <a:chOff x="0" y="0"/>
          <a:chExt cx="0" cy="0"/>
        </a:xfrm>
      </p:grpSpPr>
      <p:sp>
        <p:nvSpPr>
          <p:cNvPr id="149" name="Google Shape;149;p69"/>
          <p:cNvSpPr txBox="1">
            <a:spLocks noGrp="1"/>
          </p:cNvSpPr>
          <p:nvPr>
            <p:ph type="title"/>
          </p:nvPr>
        </p:nvSpPr>
        <p:spPr>
          <a:xfrm>
            <a:off x="609601" y="329184"/>
            <a:ext cx="11099487" cy="61237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69"/>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hart Slide">
  <p:cSld name="Chart Slide">
    <p:spTree>
      <p:nvGrpSpPr>
        <p:cNvPr id="1" name="Shape 151"/>
        <p:cNvGrpSpPr/>
        <p:nvPr/>
      </p:nvGrpSpPr>
      <p:grpSpPr>
        <a:xfrm>
          <a:off x="0" y="0"/>
          <a:ext cx="0" cy="0"/>
          <a:chOff x="0" y="0"/>
          <a:chExt cx="0" cy="0"/>
        </a:xfrm>
      </p:grpSpPr>
      <p:sp>
        <p:nvSpPr>
          <p:cNvPr id="152" name="Google Shape;152;p70"/>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3" name="Google Shape;153;p70"/>
          <p:cNvSpPr txBox="1">
            <a:spLocks noGrp="1"/>
          </p:cNvSpPr>
          <p:nvPr>
            <p:ph type="title"/>
          </p:nvPr>
        </p:nvSpPr>
        <p:spPr>
          <a:xfrm>
            <a:off x="609600"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4"/>
        <p:cNvGrpSpPr/>
        <p:nvPr/>
      </p:nvGrpSpPr>
      <p:grpSpPr>
        <a:xfrm>
          <a:off x="0" y="0"/>
          <a:ext cx="0" cy="0"/>
          <a:chOff x="0" y="0"/>
          <a:chExt cx="0" cy="0"/>
        </a:xfrm>
      </p:grpSpPr>
      <p:sp>
        <p:nvSpPr>
          <p:cNvPr id="155" name="Google Shape;155;p71"/>
          <p:cNvSpPr txBox="1">
            <a:spLocks noGrp="1"/>
          </p:cNvSpPr>
          <p:nvPr>
            <p:ph type="ctrTitle"/>
          </p:nvPr>
        </p:nvSpPr>
        <p:spPr>
          <a:xfrm>
            <a:off x="609600" y="1122363"/>
            <a:ext cx="10972800" cy="23876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Clr>
                <a:schemeClr val="accent4"/>
              </a:buClr>
              <a:buSzPts val="4800"/>
              <a:buFont typeface="Arial"/>
              <a:buNone/>
              <a:defRPr sz="48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71"/>
          <p:cNvSpPr txBox="1">
            <a:spLocks noGrp="1"/>
          </p:cNvSpPr>
          <p:nvPr>
            <p:ph type="subTitle" idx="1"/>
          </p:nvPr>
        </p:nvSpPr>
        <p:spPr>
          <a:xfrm>
            <a:off x="609600" y="3602038"/>
            <a:ext cx="10972800" cy="1655762"/>
          </a:xfrm>
          <a:prstGeom prst="rect">
            <a:avLst/>
          </a:prstGeom>
          <a:noFill/>
          <a:ln>
            <a:noFill/>
          </a:ln>
        </p:spPr>
        <p:txBody>
          <a:bodyPr spcFirstLastPara="1" wrap="square" lIns="0" tIns="0" rIns="0" bIns="0" anchor="t" anchorCtr="0">
            <a:noAutofit/>
          </a:bodyPr>
          <a:lstStyle>
            <a:lvl1pPr lvl="0" algn="ctr">
              <a:lnSpc>
                <a:spcPct val="100000"/>
              </a:lnSpc>
              <a:spcBef>
                <a:spcPts val="480"/>
              </a:spcBef>
              <a:spcAft>
                <a:spcPts val="0"/>
              </a:spcAft>
              <a:buSzPts val="2400"/>
              <a:buNone/>
              <a:defRPr sz="2400"/>
            </a:lvl1pPr>
            <a:lvl2pPr lvl="1" algn="ctr">
              <a:lnSpc>
                <a:spcPct val="100000"/>
              </a:lnSpc>
              <a:spcBef>
                <a:spcPts val="400"/>
              </a:spcBef>
              <a:spcAft>
                <a:spcPts val="0"/>
              </a:spcAft>
              <a:buSzPts val="2000"/>
              <a:buNone/>
              <a:defRPr sz="2000"/>
            </a:lvl2pPr>
            <a:lvl3pPr lvl="2" algn="ctr">
              <a:lnSpc>
                <a:spcPct val="100000"/>
              </a:lnSpc>
              <a:spcBef>
                <a:spcPts val="360"/>
              </a:spcBef>
              <a:spcAft>
                <a:spcPts val="0"/>
              </a:spcAft>
              <a:buSzPts val="1800"/>
              <a:buNone/>
              <a:defRPr sz="1800"/>
            </a:lvl3pPr>
            <a:lvl4pPr lvl="3" algn="ctr">
              <a:lnSpc>
                <a:spcPct val="100000"/>
              </a:lnSpc>
              <a:spcBef>
                <a:spcPts val="320"/>
              </a:spcBef>
              <a:spcAft>
                <a:spcPts val="0"/>
              </a:spcAft>
              <a:buSzPts val="1600"/>
              <a:buNone/>
              <a:defRPr sz="1600"/>
            </a:lvl4pPr>
            <a:lvl5pPr lvl="4" algn="ctr">
              <a:lnSpc>
                <a:spcPct val="100000"/>
              </a:lnSpc>
              <a:spcBef>
                <a:spcPts val="320"/>
              </a:spcBef>
              <a:spcAft>
                <a:spcPts val="0"/>
              </a:spcAft>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a:endParaRPr/>
          </a:p>
        </p:txBody>
      </p:sp>
      <p:sp>
        <p:nvSpPr>
          <p:cNvPr id="157" name="Google Shape;157;p71"/>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Objective Slide">
  <p:cSld name="1_Objective Slide">
    <p:spTree>
      <p:nvGrpSpPr>
        <p:cNvPr id="1" name="Shape 158"/>
        <p:cNvGrpSpPr/>
        <p:nvPr/>
      </p:nvGrpSpPr>
      <p:grpSpPr>
        <a:xfrm>
          <a:off x="0" y="0"/>
          <a:ext cx="0" cy="0"/>
          <a:chOff x="0" y="0"/>
          <a:chExt cx="0" cy="0"/>
        </a:xfrm>
      </p:grpSpPr>
      <p:sp>
        <p:nvSpPr>
          <p:cNvPr id="159" name="Google Shape;159;p72"/>
          <p:cNvSpPr txBox="1">
            <a:spLocks noGrp="1"/>
          </p:cNvSpPr>
          <p:nvPr>
            <p:ph type="body" idx="1"/>
          </p:nvPr>
        </p:nvSpPr>
        <p:spPr>
          <a:xfrm>
            <a:off x="587023" y="1401402"/>
            <a:ext cx="10843021"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81000" algn="l">
              <a:lnSpc>
                <a:spcPct val="100000"/>
              </a:lnSpc>
              <a:spcBef>
                <a:spcPts val="480"/>
              </a:spcBef>
              <a:spcAft>
                <a:spcPts val="0"/>
              </a:spcAft>
              <a:buSzPts val="2400"/>
              <a:buChar char="•"/>
              <a:defRPr sz="2400">
                <a:solidFill>
                  <a:schemeClr val="accent1"/>
                </a:solidFill>
              </a:defRPr>
            </a:lvl2pPr>
            <a:lvl3pPr marL="1371600" lvl="2" indent="-381000" algn="l">
              <a:lnSpc>
                <a:spcPct val="100000"/>
              </a:lnSpc>
              <a:spcBef>
                <a:spcPts val="480"/>
              </a:spcBef>
              <a:spcAft>
                <a:spcPts val="0"/>
              </a:spcAft>
              <a:buSzPts val="2400"/>
              <a:buChar char="•"/>
              <a:defRPr sz="2400">
                <a:solidFill>
                  <a:schemeClr val="accent1"/>
                </a:solidFill>
              </a:defRPr>
            </a:lvl3pPr>
            <a:lvl4pPr marL="1828800" lvl="3" indent="-381000" algn="l">
              <a:lnSpc>
                <a:spcPct val="100000"/>
              </a:lnSpc>
              <a:spcBef>
                <a:spcPts val="480"/>
              </a:spcBef>
              <a:spcAft>
                <a:spcPts val="0"/>
              </a:spcAft>
              <a:buSzPts val="2400"/>
              <a:buChar char="•"/>
              <a:defRPr sz="2400">
                <a:solidFill>
                  <a:schemeClr val="accent1"/>
                </a:solidFill>
              </a:defRPr>
            </a:lvl4pPr>
            <a:lvl5pPr marL="2286000" lvl="4" indent="-381000" algn="l">
              <a:lnSpc>
                <a:spcPct val="100000"/>
              </a:lnSpc>
              <a:spcBef>
                <a:spcPts val="480"/>
              </a:spcBef>
              <a:spcAft>
                <a:spcPts val="0"/>
              </a:spcAft>
              <a:buSzPts val="2400"/>
              <a:buChar char="•"/>
              <a:defRPr sz="24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0" name="Google Shape;160;p7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1" name="Google Shape;161;p72"/>
          <p:cNvSpPr txBox="1">
            <a:spLocks noGrp="1"/>
          </p:cNvSpPr>
          <p:nvPr>
            <p:ph type="body" idx="2"/>
          </p:nvPr>
        </p:nvSpPr>
        <p:spPr>
          <a:xfrm>
            <a:off x="587022" y="864393"/>
            <a:ext cx="10843021"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2" name="Google Shape;162;p72"/>
          <p:cNvSpPr txBox="1">
            <a:spLocks noGrp="1"/>
          </p:cNvSpPr>
          <p:nvPr>
            <p:ph type="title"/>
          </p:nvPr>
        </p:nvSpPr>
        <p:spPr>
          <a:xfrm>
            <a:off x="587022" y="330993"/>
            <a:ext cx="10843021"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Break (Blue) ">
  <p:cSld name="Section Break (Blue) ">
    <p:bg>
      <p:bgPr>
        <a:solidFill>
          <a:schemeClr val="accent1"/>
        </a:solidFill>
        <a:effectLst/>
      </p:bgPr>
    </p:bg>
    <p:spTree>
      <p:nvGrpSpPr>
        <p:cNvPr id="1" name="Shape 34"/>
        <p:cNvGrpSpPr/>
        <p:nvPr/>
      </p:nvGrpSpPr>
      <p:grpSpPr>
        <a:xfrm>
          <a:off x="0" y="0"/>
          <a:ext cx="0" cy="0"/>
          <a:chOff x="0" y="0"/>
          <a:chExt cx="0" cy="0"/>
        </a:xfrm>
      </p:grpSpPr>
      <p:sp>
        <p:nvSpPr>
          <p:cNvPr id="35" name="Google Shape;35;p56"/>
          <p:cNvSpPr txBox="1">
            <a:spLocks noGrp="1"/>
          </p:cNvSpPr>
          <p:nvPr>
            <p:ph type="title"/>
          </p:nvPr>
        </p:nvSpPr>
        <p:spPr>
          <a:xfrm>
            <a:off x="609600" y="2649264"/>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6"/>
          <p:cNvSpPr txBox="1">
            <a:spLocks noGrp="1"/>
          </p:cNvSpPr>
          <p:nvPr>
            <p:ph type="body" idx="1"/>
          </p:nvPr>
        </p:nvSpPr>
        <p:spPr>
          <a:xfrm>
            <a:off x="609600" y="3429000"/>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pic>
        <p:nvPicPr>
          <p:cNvPr id="37" name="Google Shape;37;p56"/>
          <p:cNvPicPr preferRelativeResize="0"/>
          <p:nvPr/>
        </p:nvPicPr>
        <p:blipFill rotWithShape="1">
          <a:blip r:embed="rId2">
            <a:alphaModFix/>
          </a:blip>
          <a:srcRect/>
          <a:stretch/>
        </p:blipFill>
        <p:spPr>
          <a:xfrm>
            <a:off x="365760" y="6144768"/>
            <a:ext cx="1399032" cy="53629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Slide w/Subhead">
  <p:cSld name="Content Slide w/Subhead">
    <p:spTree>
      <p:nvGrpSpPr>
        <p:cNvPr id="1" name="Shape 38"/>
        <p:cNvGrpSpPr/>
        <p:nvPr/>
      </p:nvGrpSpPr>
      <p:grpSpPr>
        <a:xfrm>
          <a:off x="0" y="0"/>
          <a:ext cx="0" cy="0"/>
          <a:chOff x="0" y="0"/>
          <a:chExt cx="0" cy="0"/>
        </a:xfrm>
      </p:grpSpPr>
      <p:sp>
        <p:nvSpPr>
          <p:cNvPr id="39" name="Google Shape;39;p53"/>
          <p:cNvSpPr txBox="1">
            <a:spLocks noGrp="1"/>
          </p:cNvSpPr>
          <p:nvPr>
            <p:ph type="body" idx="1"/>
          </p:nvPr>
        </p:nvSpPr>
        <p:spPr>
          <a:xfrm>
            <a:off x="609599" y="1401402"/>
            <a:ext cx="10972800" cy="429101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Clr>
                <a:schemeClr val="accent1"/>
              </a:buClr>
              <a:buSzPts val="2400"/>
              <a:buFont typeface="Arial"/>
              <a:buNone/>
              <a:defRPr sz="2400">
                <a:solidFill>
                  <a:schemeClr val="accent1"/>
                </a:solidFill>
              </a:defRPr>
            </a:lvl1pPr>
            <a:lvl2pPr marL="914400" lvl="1" indent="-368300" algn="l">
              <a:lnSpc>
                <a:spcPct val="100000"/>
              </a:lnSpc>
              <a:spcBef>
                <a:spcPts val="440"/>
              </a:spcBef>
              <a:spcAft>
                <a:spcPts val="0"/>
              </a:spcAft>
              <a:buClr>
                <a:schemeClr val="accent1"/>
              </a:buClr>
              <a:buSzPts val="2200"/>
              <a:buChar char="•"/>
              <a:defRPr sz="2200">
                <a:solidFill>
                  <a:schemeClr val="accent1"/>
                </a:solidFill>
              </a:defRPr>
            </a:lvl2pPr>
            <a:lvl3pPr marL="1371600" lvl="2" indent="-368300" algn="l">
              <a:lnSpc>
                <a:spcPct val="100000"/>
              </a:lnSpc>
              <a:spcBef>
                <a:spcPts val="440"/>
              </a:spcBef>
              <a:spcAft>
                <a:spcPts val="0"/>
              </a:spcAft>
              <a:buClr>
                <a:schemeClr val="accent1"/>
              </a:buClr>
              <a:buSzPts val="2200"/>
              <a:buChar char="•"/>
              <a:defRPr sz="2200">
                <a:solidFill>
                  <a:schemeClr val="accent1"/>
                </a:solidFill>
              </a:defRPr>
            </a:lvl3pPr>
            <a:lvl4pPr marL="1828800" lvl="3" indent="-368300" algn="l">
              <a:lnSpc>
                <a:spcPct val="100000"/>
              </a:lnSpc>
              <a:spcBef>
                <a:spcPts val="440"/>
              </a:spcBef>
              <a:spcAft>
                <a:spcPts val="0"/>
              </a:spcAft>
              <a:buClr>
                <a:schemeClr val="accent1"/>
              </a:buClr>
              <a:buSzPts val="2200"/>
              <a:buChar char="•"/>
              <a:defRPr sz="2200">
                <a:solidFill>
                  <a:schemeClr val="accent1"/>
                </a:solidFill>
              </a:defRPr>
            </a:lvl4pPr>
            <a:lvl5pPr marL="2286000" lvl="4" indent="-368300" algn="l">
              <a:lnSpc>
                <a:spcPct val="100000"/>
              </a:lnSpc>
              <a:spcBef>
                <a:spcPts val="440"/>
              </a:spcBef>
              <a:spcAft>
                <a:spcPts val="0"/>
              </a:spcAft>
              <a:buClr>
                <a:schemeClr val="accent1"/>
              </a:buClr>
              <a:buSzPts val="2200"/>
              <a:buChar char="•"/>
              <a:defRPr sz="2200">
                <a:solidFill>
                  <a:schemeClr val="accent1"/>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 name="Google Shape;40;p5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41" name="Google Shape;41;p53"/>
          <p:cNvSpPr txBox="1">
            <a:spLocks noGrp="1"/>
          </p:cNvSpPr>
          <p:nvPr>
            <p:ph type="body" idx="2"/>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 name="Google Shape;42;p53"/>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 logo">
  <p:cSld name="Blank w/ logo">
    <p:spTree>
      <p:nvGrpSpPr>
        <p:cNvPr id="1" name="Shape 43"/>
        <p:cNvGrpSpPr/>
        <p:nvPr/>
      </p:nvGrpSpPr>
      <p:grpSpPr>
        <a:xfrm>
          <a:off x="0" y="0"/>
          <a:ext cx="0" cy="0"/>
          <a:chOff x="0" y="0"/>
          <a:chExt cx="0" cy="0"/>
        </a:xfrm>
      </p:grpSpPr>
      <p:sp>
        <p:nvSpPr>
          <p:cNvPr id="44" name="Google Shape;44;p63"/>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45" name="Google Shape;45;p63"/>
          <p:cNvSpPr/>
          <p:nvPr/>
        </p:nvSpPr>
        <p:spPr>
          <a:xfrm>
            <a:off x="0" y="6135758"/>
            <a:ext cx="12192000" cy="7222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46" name="Google Shape;46;p63" descr="A close up of a logo&#10;&#10;Description generated with very high confidence"/>
          <p:cNvPicPr preferRelativeResize="0"/>
          <p:nvPr/>
        </p:nvPicPr>
        <p:blipFill rotWithShape="1">
          <a:blip r:embed="rId2">
            <a:alphaModFix/>
          </a:blip>
          <a:srcRect/>
          <a:stretch/>
        </p:blipFill>
        <p:spPr>
          <a:xfrm>
            <a:off x="362855" y="6144768"/>
            <a:ext cx="1400632" cy="53690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Pull quote (white)">
  <p:cSld name="Pull quote (white)">
    <p:bg>
      <p:bgPr>
        <a:solidFill>
          <a:schemeClr val="lt1"/>
        </a:solidFill>
        <a:effectLst/>
      </p:bgPr>
    </p:bg>
    <p:spTree>
      <p:nvGrpSpPr>
        <p:cNvPr id="1" name="Shape 47"/>
        <p:cNvGrpSpPr/>
        <p:nvPr/>
      </p:nvGrpSpPr>
      <p:grpSpPr>
        <a:xfrm>
          <a:off x="0" y="0"/>
          <a:ext cx="0" cy="0"/>
          <a:chOff x="0" y="0"/>
          <a:chExt cx="0" cy="0"/>
        </a:xfrm>
      </p:grpSpPr>
      <p:sp>
        <p:nvSpPr>
          <p:cNvPr id="48" name="Google Shape;48;p61"/>
          <p:cNvSpPr txBox="1">
            <a:spLocks noGrp="1"/>
          </p:cNvSpPr>
          <p:nvPr>
            <p:ph type="title"/>
          </p:nvPr>
        </p:nvSpPr>
        <p:spPr>
          <a:xfrm>
            <a:off x="899673" y="4624605"/>
            <a:ext cx="10375675" cy="615526"/>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chemeClr val="accent4"/>
              </a:buClr>
              <a:buSzPts val="1800"/>
              <a:buFont typeface="Arial"/>
              <a:buNone/>
              <a:defRPr sz="1800" b="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49" name="Google Shape;49;p61"/>
          <p:cNvGrpSpPr/>
          <p:nvPr/>
        </p:nvGrpSpPr>
        <p:grpSpPr>
          <a:xfrm>
            <a:off x="904048" y="1732950"/>
            <a:ext cx="10373553" cy="2672550"/>
            <a:chOff x="914400" y="1732950"/>
            <a:chExt cx="7316788" cy="2672550"/>
          </a:xfrm>
        </p:grpSpPr>
        <p:cxnSp>
          <p:nvCxnSpPr>
            <p:cNvPr id="50" name="Google Shape;50;p61"/>
            <p:cNvCxnSpPr/>
            <p:nvPr/>
          </p:nvCxnSpPr>
          <p:spPr>
            <a:xfrm>
              <a:off x="914400" y="1732950"/>
              <a:ext cx="7315200" cy="0"/>
            </a:xfrm>
            <a:prstGeom prst="straightConnector1">
              <a:avLst/>
            </a:prstGeom>
            <a:noFill/>
            <a:ln w="9525" cap="flat" cmpd="sng">
              <a:solidFill>
                <a:srgbClr val="B6B0AF"/>
              </a:solidFill>
              <a:prstDash val="solid"/>
              <a:round/>
              <a:headEnd type="none" w="sm" len="sm"/>
              <a:tailEnd type="none" w="sm" len="sm"/>
            </a:ln>
          </p:spPr>
        </p:cxnSp>
        <p:sp>
          <p:nvSpPr>
            <p:cNvPr id="51" name="Google Shape;51;p61"/>
            <p:cNvSpPr/>
            <p:nvPr/>
          </p:nvSpPr>
          <p:spPr>
            <a:xfrm>
              <a:off x="915988" y="4302313"/>
              <a:ext cx="7315200" cy="103187"/>
            </a:xfrm>
            <a:custGeom>
              <a:avLst/>
              <a:gdLst/>
              <a:ahLst/>
              <a:cxnLst/>
              <a:rect l="l" t="t" r="r" b="b"/>
              <a:pathLst>
                <a:path w="4608" h="65" extrusionOk="0">
                  <a:moveTo>
                    <a:pt x="0" y="0"/>
                  </a:moveTo>
                  <a:lnTo>
                    <a:pt x="224" y="0"/>
                  </a:lnTo>
                  <a:lnTo>
                    <a:pt x="286" y="65"/>
                  </a:lnTo>
                  <a:lnTo>
                    <a:pt x="349" y="0"/>
                  </a:lnTo>
                  <a:lnTo>
                    <a:pt x="4608" y="0"/>
                  </a:lnTo>
                </a:path>
              </a:pathLst>
            </a:custGeom>
            <a:noFill/>
            <a:ln w="9525" cap="flat" cmpd="sng">
              <a:solidFill>
                <a:srgbClr val="B6B0A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52" name="Google Shape;52;p61"/>
          <p:cNvSpPr txBox="1">
            <a:spLocks noGrp="1"/>
          </p:cNvSpPr>
          <p:nvPr>
            <p:ph type="body" idx="1"/>
          </p:nvPr>
        </p:nvSpPr>
        <p:spPr>
          <a:xfrm>
            <a:off x="905934" y="2017649"/>
            <a:ext cx="10369551" cy="198424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40"/>
              </a:spcBef>
              <a:spcAft>
                <a:spcPts val="0"/>
              </a:spcAft>
              <a:buSzPts val="3200"/>
              <a:buNone/>
              <a:defRPr sz="3200">
                <a:solidFill>
                  <a:schemeClr val="accent4"/>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53" name="Google Shape;53;p61" descr="A close up of a logo&#10;&#10;Description generated with very high confidence"/>
          <p:cNvPicPr preferRelativeResize="0"/>
          <p:nvPr/>
        </p:nvPicPr>
        <p:blipFill rotWithShape="1">
          <a:blip r:embed="rId2">
            <a:alphaModFix/>
          </a:blip>
          <a:srcRect/>
          <a:stretch/>
        </p:blipFill>
        <p:spPr>
          <a:xfrm>
            <a:off x="362855" y="6145847"/>
            <a:ext cx="1400632" cy="53690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hart Slide w/Subhead">
  <p:cSld name="Chart Slide w/Subhead">
    <p:spTree>
      <p:nvGrpSpPr>
        <p:cNvPr id="1" name="Shape 54"/>
        <p:cNvGrpSpPr/>
        <p:nvPr/>
      </p:nvGrpSpPr>
      <p:grpSpPr>
        <a:xfrm>
          <a:off x="0" y="0"/>
          <a:ext cx="0" cy="0"/>
          <a:chOff x="0" y="0"/>
          <a:chExt cx="0" cy="0"/>
        </a:xfrm>
      </p:grpSpPr>
      <p:sp>
        <p:nvSpPr>
          <p:cNvPr id="55" name="Google Shape;55;p65"/>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6" name="Google Shape;56;p65"/>
          <p:cNvSpPr txBox="1">
            <a:spLocks noGrp="1"/>
          </p:cNvSpPr>
          <p:nvPr>
            <p:ph type="body" idx="1"/>
          </p:nvPr>
        </p:nvSpPr>
        <p:spPr>
          <a:xfrm>
            <a:off x="609599" y="864393"/>
            <a:ext cx="10972800" cy="29686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rgbClr val="B6B0AF"/>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7" name="Google Shape;57;p65"/>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3200"/>
              <a:buFont typeface="Arial"/>
              <a:buNone/>
              <a:defRPr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Slide (Photo) ">
  <p:cSld name="Title Slide (Photo) ">
    <p:spTree>
      <p:nvGrpSpPr>
        <p:cNvPr id="1" name="Shape 63"/>
        <p:cNvGrpSpPr/>
        <p:nvPr/>
      </p:nvGrpSpPr>
      <p:grpSpPr>
        <a:xfrm>
          <a:off x="0" y="0"/>
          <a:ext cx="0" cy="0"/>
          <a:chOff x="0" y="0"/>
          <a:chExt cx="0" cy="0"/>
        </a:xfrm>
      </p:grpSpPr>
      <p:sp>
        <p:nvSpPr>
          <p:cNvPr id="64" name="Google Shape;64;p43"/>
          <p:cNvSpPr>
            <a:spLocks noGrp="1"/>
          </p:cNvSpPr>
          <p:nvPr>
            <p:ph type="pic" idx="2"/>
          </p:nvPr>
        </p:nvSpPr>
        <p:spPr>
          <a:xfrm>
            <a:off x="0" y="-1"/>
            <a:ext cx="12192000" cy="4738511"/>
          </a:xfrm>
          <a:prstGeom prst="rect">
            <a:avLst/>
          </a:prstGeom>
          <a:noFill/>
          <a:ln>
            <a:noFill/>
          </a:ln>
        </p:spPr>
      </p:sp>
      <p:sp>
        <p:nvSpPr>
          <p:cNvPr id="65" name="Google Shape;65;p43"/>
          <p:cNvSpPr txBox="1">
            <a:spLocks noGrp="1"/>
          </p:cNvSpPr>
          <p:nvPr>
            <p:ph type="title"/>
          </p:nvPr>
        </p:nvSpPr>
        <p:spPr>
          <a:xfrm>
            <a:off x="609600" y="3429000"/>
            <a:ext cx="10972800" cy="111923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FFFFFF"/>
              </a:buClr>
              <a:buSzPts val="3600"/>
              <a:buFont typeface="Arial"/>
              <a:buNone/>
              <a:defRPr sz="3600" b="1">
                <a:solidFill>
                  <a:srgbClr val="FFFFF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3"/>
          <p:cNvSpPr txBox="1">
            <a:spLocks noGrp="1"/>
          </p:cNvSpPr>
          <p:nvPr>
            <p:ph type="body" idx="1"/>
          </p:nvPr>
        </p:nvSpPr>
        <p:spPr>
          <a:xfrm>
            <a:off x="609600" y="5376672"/>
            <a:ext cx="5913120" cy="36576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80"/>
              </a:spcBef>
              <a:spcAft>
                <a:spcPts val="0"/>
              </a:spcAft>
              <a:buSzPts val="2400"/>
              <a:buNone/>
              <a:defRPr sz="2400">
                <a:solidFill>
                  <a:schemeClr val="accent1"/>
                </a:solidFill>
              </a:defRPr>
            </a:lvl1pPr>
            <a:lvl2pPr marL="914400" lvl="1" indent="-317500" algn="l">
              <a:lnSpc>
                <a:spcPct val="100000"/>
              </a:lnSpc>
              <a:spcBef>
                <a:spcPts val="280"/>
              </a:spcBef>
              <a:spcAft>
                <a:spcPts val="0"/>
              </a:spcAft>
              <a:buSzPts val="1400"/>
              <a:buChar char="•"/>
              <a:defRPr sz="1400">
                <a:solidFill>
                  <a:srgbClr val="D96515"/>
                </a:solidFill>
              </a:defRPr>
            </a:lvl2pPr>
            <a:lvl3pPr marL="1371600" lvl="2" indent="-317500" algn="l">
              <a:lnSpc>
                <a:spcPct val="100000"/>
              </a:lnSpc>
              <a:spcBef>
                <a:spcPts val="280"/>
              </a:spcBef>
              <a:spcAft>
                <a:spcPts val="0"/>
              </a:spcAft>
              <a:buSzPts val="1400"/>
              <a:buChar char="•"/>
              <a:defRPr sz="1400">
                <a:solidFill>
                  <a:srgbClr val="D96515"/>
                </a:solidFill>
              </a:defRPr>
            </a:lvl3pPr>
            <a:lvl4pPr marL="1828800" lvl="3" indent="-317500" algn="l">
              <a:lnSpc>
                <a:spcPct val="100000"/>
              </a:lnSpc>
              <a:spcBef>
                <a:spcPts val="280"/>
              </a:spcBef>
              <a:spcAft>
                <a:spcPts val="0"/>
              </a:spcAft>
              <a:buSzPts val="1400"/>
              <a:buChar char="•"/>
              <a:defRPr sz="1400">
                <a:solidFill>
                  <a:srgbClr val="D96515"/>
                </a:solidFill>
              </a:defRPr>
            </a:lvl4pPr>
            <a:lvl5pPr marL="2286000" lvl="4" indent="-317500" algn="l">
              <a:lnSpc>
                <a:spcPct val="100000"/>
              </a:lnSpc>
              <a:spcBef>
                <a:spcPts val="280"/>
              </a:spcBef>
              <a:spcAft>
                <a:spcPts val="0"/>
              </a:spcAft>
              <a:buSzPts val="1400"/>
              <a:buChar char="•"/>
              <a:defRPr sz="1400">
                <a:solidFill>
                  <a:srgbClr val="D96515"/>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7" name="Google Shape;67;p43"/>
          <p:cNvSpPr txBox="1">
            <a:spLocks noGrp="1"/>
          </p:cNvSpPr>
          <p:nvPr>
            <p:ph type="body" idx="3"/>
          </p:nvPr>
        </p:nvSpPr>
        <p:spPr>
          <a:xfrm>
            <a:off x="609600" y="5826078"/>
            <a:ext cx="5913120" cy="457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360"/>
              </a:spcBef>
              <a:spcAft>
                <a:spcPts val="0"/>
              </a:spcAft>
              <a:buSzPts val="1800"/>
              <a:buNone/>
              <a:defRPr sz="1800">
                <a:solidFill>
                  <a:schemeClr val="accent1"/>
                </a:solidFill>
              </a:defRPr>
            </a:lvl1pPr>
            <a:lvl2pPr marL="914400" lvl="1" indent="-317500" algn="l">
              <a:lnSpc>
                <a:spcPct val="100000"/>
              </a:lnSpc>
              <a:spcBef>
                <a:spcPts val="280"/>
              </a:spcBef>
              <a:spcAft>
                <a:spcPts val="0"/>
              </a:spcAft>
              <a:buSzPts val="1400"/>
              <a:buChar char="•"/>
              <a:defRPr sz="1400"/>
            </a:lvl2pPr>
            <a:lvl3pPr marL="1371600" lvl="2" indent="-304800" algn="l">
              <a:lnSpc>
                <a:spcPct val="100000"/>
              </a:lnSpc>
              <a:spcBef>
                <a:spcPts val="240"/>
              </a:spcBef>
              <a:spcAft>
                <a:spcPts val="0"/>
              </a:spcAft>
              <a:buSzPts val="1200"/>
              <a:buChar char="•"/>
              <a:defRPr sz="1200"/>
            </a:lvl3pPr>
            <a:lvl4pPr marL="1828800" lvl="3" indent="-298450" algn="l">
              <a:lnSpc>
                <a:spcPct val="100000"/>
              </a:lnSpc>
              <a:spcBef>
                <a:spcPts val="220"/>
              </a:spcBef>
              <a:spcAft>
                <a:spcPts val="0"/>
              </a:spcAft>
              <a:buSzPts val="1100"/>
              <a:buChar char="•"/>
              <a:defRPr sz="1100"/>
            </a:lvl4pPr>
            <a:lvl5pPr marL="2286000" lvl="4" indent="-298450" algn="l">
              <a:lnSpc>
                <a:spcPct val="100000"/>
              </a:lnSpc>
              <a:spcBef>
                <a:spcPts val="220"/>
              </a:spcBef>
              <a:spcAft>
                <a:spcPts val="0"/>
              </a:spcAft>
              <a:buSzPts val="1100"/>
              <a:buChar char="•"/>
              <a:defRPr sz="11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68" name="Google Shape;68;p43" descr="A close up of a logo&#10;&#10;Description generated with very high confidence"/>
          <p:cNvPicPr preferRelativeResize="0"/>
          <p:nvPr/>
        </p:nvPicPr>
        <p:blipFill rotWithShape="1">
          <a:blip r:embed="rId2">
            <a:alphaModFix/>
          </a:blip>
          <a:srcRect/>
          <a:stretch/>
        </p:blipFill>
        <p:spPr>
          <a:xfrm>
            <a:off x="8839194" y="5300297"/>
            <a:ext cx="2743206" cy="105156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break w/ image (blue)">
  <p:cSld name="Section break w/ image (blue)">
    <p:spTree>
      <p:nvGrpSpPr>
        <p:cNvPr id="1" name="Shape 69"/>
        <p:cNvGrpSpPr/>
        <p:nvPr/>
      </p:nvGrpSpPr>
      <p:grpSpPr>
        <a:xfrm>
          <a:off x="0" y="0"/>
          <a:ext cx="0" cy="0"/>
          <a:chOff x="0" y="0"/>
          <a:chExt cx="0" cy="0"/>
        </a:xfrm>
      </p:grpSpPr>
      <p:sp>
        <p:nvSpPr>
          <p:cNvPr id="70" name="Google Shape;70;p57"/>
          <p:cNvSpPr txBox="1">
            <a:spLocks noGrp="1"/>
          </p:cNvSpPr>
          <p:nvPr>
            <p:ph type="sldNum" idx="12"/>
          </p:nvPr>
        </p:nvSpPr>
        <p:spPr>
          <a:xfrm>
            <a:off x="9245600" y="6298578"/>
            <a:ext cx="28448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1" name="Google Shape;71;p57"/>
          <p:cNvSpPr/>
          <p:nvPr/>
        </p:nvSpPr>
        <p:spPr>
          <a:xfrm>
            <a:off x="0" y="4736591"/>
            <a:ext cx="12192000" cy="2121410"/>
          </a:xfrm>
          <a:prstGeom prst="rect">
            <a:avLst/>
          </a:prstGeom>
          <a:solidFill>
            <a:schemeClr val="accent1"/>
          </a:solidFill>
          <a:ln w="9525" cap="flat" cmpd="sng">
            <a:solidFill>
              <a:srgbClr val="003948"/>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57"/>
          <p:cNvSpPr txBox="1">
            <a:spLocks noGrp="1"/>
          </p:cNvSpPr>
          <p:nvPr>
            <p:ph type="title"/>
          </p:nvPr>
        </p:nvSpPr>
        <p:spPr>
          <a:xfrm>
            <a:off x="609600" y="5106683"/>
            <a:ext cx="10972800" cy="77973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4800"/>
              <a:buFont typeface="Arial"/>
              <a:buNone/>
              <a:defRPr sz="48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57"/>
          <p:cNvSpPr txBox="1">
            <a:spLocks noGrp="1"/>
          </p:cNvSpPr>
          <p:nvPr>
            <p:ph type="body" idx="1"/>
          </p:nvPr>
        </p:nvSpPr>
        <p:spPr>
          <a:xfrm>
            <a:off x="609600" y="5886419"/>
            <a:ext cx="10972800" cy="6683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480"/>
              </a:spcBef>
              <a:spcAft>
                <a:spcPts val="0"/>
              </a:spcAft>
              <a:buSzPts val="2400"/>
              <a:buNone/>
              <a:defRPr sz="2400" i="0">
                <a:solidFill>
                  <a:schemeClr val="accent4"/>
                </a:solidFill>
              </a:defRPr>
            </a:lvl1pPr>
            <a:lvl2pPr marL="914400" lvl="1" indent="-355600" algn="l">
              <a:lnSpc>
                <a:spcPct val="100000"/>
              </a:lnSpc>
              <a:spcBef>
                <a:spcPts val="400"/>
              </a:spcBef>
              <a:spcAft>
                <a:spcPts val="0"/>
              </a:spcAft>
              <a:buSzPts val="2000"/>
              <a:buChar char="•"/>
              <a:defRPr sz="2000" i="1">
                <a:solidFill>
                  <a:srgbClr val="D96515"/>
                </a:solidFill>
              </a:defRPr>
            </a:lvl2pPr>
            <a:lvl3pPr marL="1371600" lvl="2" indent="-342900" algn="l">
              <a:lnSpc>
                <a:spcPct val="100000"/>
              </a:lnSpc>
              <a:spcBef>
                <a:spcPts val="360"/>
              </a:spcBef>
              <a:spcAft>
                <a:spcPts val="0"/>
              </a:spcAft>
              <a:buSzPts val="1800"/>
              <a:buChar char="•"/>
              <a:defRPr sz="1800" i="1">
                <a:solidFill>
                  <a:srgbClr val="D96515"/>
                </a:solidFill>
              </a:defRPr>
            </a:lvl3pPr>
            <a:lvl4pPr marL="1828800" lvl="3" indent="-330200" algn="l">
              <a:lnSpc>
                <a:spcPct val="100000"/>
              </a:lnSpc>
              <a:spcBef>
                <a:spcPts val="320"/>
              </a:spcBef>
              <a:spcAft>
                <a:spcPts val="0"/>
              </a:spcAft>
              <a:buSzPts val="1600"/>
              <a:buChar char="•"/>
              <a:defRPr sz="1600" i="1">
                <a:solidFill>
                  <a:srgbClr val="D96515"/>
                </a:solidFill>
              </a:defRPr>
            </a:lvl4pPr>
            <a:lvl5pPr marL="2286000" lvl="4" indent="-330200" algn="l">
              <a:lnSpc>
                <a:spcPct val="100000"/>
              </a:lnSpc>
              <a:spcBef>
                <a:spcPts val="320"/>
              </a:spcBef>
              <a:spcAft>
                <a:spcPts val="0"/>
              </a:spcAft>
              <a:buSzPts val="1600"/>
              <a:buChar char="•"/>
              <a:defRPr sz="1600" i="1">
                <a:solidFill>
                  <a:srgbClr val="D96515"/>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74" name="Google Shape;74;p57"/>
          <p:cNvSpPr>
            <a:spLocks noGrp="1"/>
          </p:cNvSpPr>
          <p:nvPr>
            <p:ph type="pic" idx="2"/>
          </p:nvPr>
        </p:nvSpPr>
        <p:spPr>
          <a:xfrm>
            <a:off x="0" y="-1"/>
            <a:ext cx="12192000" cy="4736592"/>
          </a:xfrm>
          <a:prstGeom prst="rect">
            <a:avLst/>
          </a:prstGeom>
          <a:noFill/>
          <a:ln>
            <a:noFill/>
          </a:ln>
        </p:spPr>
      </p:sp>
      <p:pic>
        <p:nvPicPr>
          <p:cNvPr id="75" name="Google Shape;75;p57"/>
          <p:cNvPicPr preferRelativeResize="0"/>
          <p:nvPr/>
        </p:nvPicPr>
        <p:blipFill rotWithShape="1">
          <a:blip r:embed="rId2">
            <a:alphaModFix/>
          </a:blip>
          <a:srcRect/>
          <a:stretch/>
        </p:blipFill>
        <p:spPr>
          <a:xfrm>
            <a:off x="10580914" y="6104280"/>
            <a:ext cx="1306286" cy="50074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2"/>
          <p:cNvSpPr txBox="1">
            <a:spLocks noGrp="1"/>
          </p:cNvSpPr>
          <p:nvPr>
            <p:ph type="title"/>
          </p:nvPr>
        </p:nvSpPr>
        <p:spPr>
          <a:xfrm>
            <a:off x="609601" y="609601"/>
            <a:ext cx="11099487" cy="612371"/>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4"/>
              </a:buClr>
              <a:buSzPts val="3600"/>
              <a:buFont typeface="Arial"/>
              <a:buNone/>
              <a:defRPr sz="3600" b="0" i="0" u="none" strike="noStrike" cap="none">
                <a:solidFill>
                  <a:schemeClr val="accent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2"/>
          <p:cNvSpPr txBox="1">
            <a:spLocks noGrp="1"/>
          </p:cNvSpPr>
          <p:nvPr>
            <p:ph type="body" idx="1"/>
          </p:nvPr>
        </p:nvSpPr>
        <p:spPr>
          <a:xfrm>
            <a:off x="609601" y="1828800"/>
            <a:ext cx="11099487" cy="4114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80"/>
              </a:spcBef>
              <a:spcAft>
                <a:spcPts val="0"/>
              </a:spcAft>
              <a:buClr>
                <a:schemeClr val="accent1"/>
              </a:buClr>
              <a:buSzPts val="2400"/>
              <a:buFont typeface="Arial"/>
              <a:buNone/>
              <a:defRPr sz="2400" b="0" i="0" u="none" strike="noStrike" cap="none">
                <a:solidFill>
                  <a:schemeClr val="accent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2pPr>
            <a:lvl3pPr marL="1371600" marR="0" lvl="2"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3pPr>
            <a:lvl4pPr marL="1828800" marR="0" lvl="3"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4pPr>
            <a:lvl5pPr marL="2286000" marR="0" lvl="4" indent="-381000" algn="l" rtl="0">
              <a:lnSpc>
                <a:spcPct val="100000"/>
              </a:lnSpc>
              <a:spcBef>
                <a:spcPts val="480"/>
              </a:spcBef>
              <a:spcAft>
                <a:spcPts val="0"/>
              </a:spcAft>
              <a:buClr>
                <a:schemeClr val="accent1"/>
              </a:buClr>
              <a:buSzPts val="2400"/>
              <a:buFont typeface="Arial"/>
              <a:buChar char="•"/>
              <a:defRPr sz="2400" b="0" i="0" u="none" strike="noStrike" cap="none">
                <a:solidFill>
                  <a:schemeClr val="accent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42"/>
          <p:cNvSpPr txBox="1">
            <a:spLocks noGrp="1"/>
          </p:cNvSpPr>
          <p:nvPr>
            <p:ph type="sldNum" idx="12"/>
          </p:nvPr>
        </p:nvSpPr>
        <p:spPr>
          <a:xfrm>
            <a:off x="9347200" y="6621502"/>
            <a:ext cx="2844800" cy="23158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191B1B"/>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42" descr="A close up of a logo&#10;&#10;Description generated with very high confidence"/>
          <p:cNvPicPr preferRelativeResize="0"/>
          <p:nvPr/>
        </p:nvPicPr>
        <p:blipFill rotWithShape="1">
          <a:blip r:embed="rId28">
            <a:alphaModFix/>
          </a:blip>
          <a:srcRect/>
          <a:stretch/>
        </p:blipFill>
        <p:spPr>
          <a:xfrm>
            <a:off x="165632" y="6550428"/>
            <a:ext cx="731520" cy="28041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4" r:id="rId4"/>
    <p:sldLayoutId id="2147483655" r:id="rId5"/>
    <p:sldLayoutId id="2147483656" r:id="rId6"/>
    <p:sldLayoutId id="2147483657"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
          <p:cNvSpPr txBox="1">
            <a:spLocks noGrp="1"/>
          </p:cNvSpPr>
          <p:nvPr>
            <p:ph type="title"/>
          </p:nvPr>
        </p:nvSpPr>
        <p:spPr>
          <a:xfrm>
            <a:off x="609600" y="2148840"/>
            <a:ext cx="10972800" cy="1119236"/>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FFFFFF"/>
              </a:buClr>
              <a:buSzPts val="3600"/>
              <a:buFont typeface="Arial"/>
              <a:buNone/>
            </a:pPr>
            <a:r>
              <a:rPr lang="en-US" sz="4400" dirty="0"/>
              <a:t>Data Bootcamp Session 1: Segmentation</a:t>
            </a:r>
            <a:endParaRPr sz="4400" dirty="0"/>
          </a:p>
        </p:txBody>
      </p:sp>
    </p:spTree>
    <p:extLst>
      <p:ext uri="{BB962C8B-B14F-4D97-AF65-F5344CB8AC3E}">
        <p14:creationId xmlns:p14="http://schemas.microsoft.com/office/powerpoint/2010/main" val="2998054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15b58aca5ef_0_5"/>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10</a:t>
            </a:fld>
            <a:endParaRPr/>
          </a:p>
        </p:txBody>
      </p:sp>
      <p:sp>
        <p:nvSpPr>
          <p:cNvPr id="212" name="Google Shape;212;g15b58aca5ef_0_5"/>
          <p:cNvSpPr txBox="1">
            <a:spLocks noGrp="1"/>
          </p:cNvSpPr>
          <p:nvPr>
            <p:ph type="title"/>
          </p:nvPr>
        </p:nvSpPr>
        <p:spPr>
          <a:xfrm>
            <a:off x="609597" y="330993"/>
            <a:ext cx="10919793"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Deposit Behavior: Depositors by Deposit Balance</a:t>
            </a:r>
            <a:endParaRPr b="1" dirty="0"/>
          </a:p>
        </p:txBody>
      </p:sp>
      <p:pic>
        <p:nvPicPr>
          <p:cNvPr id="4" name="Picture 3" descr="A graph of numbers and a number of different colored lines&#10;&#10;Description automatically generated with medium confidence">
            <a:extLst>
              <a:ext uri="{FF2B5EF4-FFF2-40B4-BE49-F238E27FC236}">
                <a16:creationId xmlns:a16="http://schemas.microsoft.com/office/drawing/2014/main" id="{2EFF696D-56C2-9913-A8E9-C6977CA9DFDF}"/>
              </a:ext>
            </a:extLst>
          </p:cNvPr>
          <p:cNvPicPr>
            <a:picLocks noChangeAspect="1"/>
          </p:cNvPicPr>
          <p:nvPr/>
        </p:nvPicPr>
        <p:blipFill>
          <a:blip r:embed="rId3"/>
          <a:srcRect b="6691"/>
          <a:stretch/>
        </p:blipFill>
        <p:spPr>
          <a:xfrm>
            <a:off x="345578" y="2016498"/>
            <a:ext cx="4005187" cy="3485481"/>
          </a:xfrm>
          <a:prstGeom prst="rect">
            <a:avLst/>
          </a:prstGeom>
        </p:spPr>
      </p:pic>
      <p:pic>
        <p:nvPicPr>
          <p:cNvPr id="7" name="Picture 6" descr="A graph of a number of clients&#10;&#10;Description automatically generated with medium confidence">
            <a:extLst>
              <a:ext uri="{FF2B5EF4-FFF2-40B4-BE49-F238E27FC236}">
                <a16:creationId xmlns:a16="http://schemas.microsoft.com/office/drawing/2014/main" id="{04FC53BA-8505-EF8F-A7AD-E33AE22729AC}"/>
              </a:ext>
            </a:extLst>
          </p:cNvPr>
          <p:cNvPicPr>
            <a:picLocks noChangeAspect="1"/>
          </p:cNvPicPr>
          <p:nvPr/>
        </p:nvPicPr>
        <p:blipFill>
          <a:blip r:embed="rId4"/>
          <a:srcRect b="7361"/>
          <a:stretch/>
        </p:blipFill>
        <p:spPr>
          <a:xfrm>
            <a:off x="4303371" y="2016498"/>
            <a:ext cx="3968011" cy="3485481"/>
          </a:xfrm>
          <a:prstGeom prst="rect">
            <a:avLst/>
          </a:prstGeom>
        </p:spPr>
      </p:pic>
      <p:pic>
        <p:nvPicPr>
          <p:cNvPr id="8" name="Picture 7" descr="A graph of numbers and numbers&#10;&#10;Description automatically generated with medium confidence">
            <a:extLst>
              <a:ext uri="{FF2B5EF4-FFF2-40B4-BE49-F238E27FC236}">
                <a16:creationId xmlns:a16="http://schemas.microsoft.com/office/drawing/2014/main" id="{5C8EDAD6-C620-29A7-1A5F-FE3D4A1815A5}"/>
              </a:ext>
            </a:extLst>
          </p:cNvPr>
          <p:cNvPicPr>
            <a:picLocks noChangeAspect="1"/>
          </p:cNvPicPr>
          <p:nvPr/>
        </p:nvPicPr>
        <p:blipFill>
          <a:blip r:embed="rId5"/>
          <a:srcRect b="7361"/>
          <a:stretch/>
        </p:blipFill>
        <p:spPr>
          <a:xfrm>
            <a:off x="8223988" y="2016498"/>
            <a:ext cx="3968012" cy="3485481"/>
          </a:xfrm>
          <a:prstGeom prst="rect">
            <a:avLst/>
          </a:prstGeom>
        </p:spPr>
      </p:pic>
      <p:pic>
        <p:nvPicPr>
          <p:cNvPr id="10" name="Picture 9">
            <a:extLst>
              <a:ext uri="{FF2B5EF4-FFF2-40B4-BE49-F238E27FC236}">
                <a16:creationId xmlns:a16="http://schemas.microsoft.com/office/drawing/2014/main" id="{4CD57672-BAD3-C182-6BDD-477CDC1F52FE}"/>
              </a:ext>
            </a:extLst>
          </p:cNvPr>
          <p:cNvPicPr>
            <a:picLocks noChangeAspect="1"/>
          </p:cNvPicPr>
          <p:nvPr/>
        </p:nvPicPr>
        <p:blipFill>
          <a:blip r:embed="rId6"/>
          <a:stretch>
            <a:fillRect/>
          </a:stretch>
        </p:blipFill>
        <p:spPr>
          <a:xfrm>
            <a:off x="3886752" y="5849731"/>
            <a:ext cx="4140200" cy="406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1590823759b_1_36"/>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11</a:t>
            </a:fld>
            <a:endParaRPr/>
          </a:p>
        </p:txBody>
      </p:sp>
      <p:sp>
        <p:nvSpPr>
          <p:cNvPr id="227" name="Google Shape;227;g1590823759b_1_36"/>
          <p:cNvSpPr txBox="1">
            <a:spLocks noGrp="1"/>
          </p:cNvSpPr>
          <p:nvPr>
            <p:ph type="title"/>
          </p:nvPr>
        </p:nvSpPr>
        <p:spPr>
          <a:xfrm>
            <a:off x="609598" y="330993"/>
            <a:ext cx="11297479" cy="3651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Borrowing Behavior: 6-month Follow-up Loan Rate</a:t>
            </a:r>
            <a:endParaRPr b="1" dirty="0"/>
          </a:p>
        </p:txBody>
      </p:sp>
      <p:pic>
        <p:nvPicPr>
          <p:cNvPr id="3" name="Picture 2" descr="A graph of a line and a number&#10;&#10;Description automatically generated with medium confidence">
            <a:extLst>
              <a:ext uri="{FF2B5EF4-FFF2-40B4-BE49-F238E27FC236}">
                <a16:creationId xmlns:a16="http://schemas.microsoft.com/office/drawing/2014/main" id="{B6C19ABC-D5F7-C7A0-0304-CAF5A042A77D}"/>
              </a:ext>
            </a:extLst>
          </p:cNvPr>
          <p:cNvPicPr>
            <a:picLocks noChangeAspect="1"/>
          </p:cNvPicPr>
          <p:nvPr/>
        </p:nvPicPr>
        <p:blipFill>
          <a:blip r:embed="rId3"/>
          <a:stretch>
            <a:fillRect/>
          </a:stretch>
        </p:blipFill>
        <p:spPr>
          <a:xfrm>
            <a:off x="2321890" y="960602"/>
            <a:ext cx="6543814" cy="583215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g15915369887_0_225"/>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a:t>Segmentation</a:t>
            </a:r>
            <a:endParaRPr/>
          </a:p>
        </p:txBody>
      </p:sp>
      <p:sp>
        <p:nvSpPr>
          <p:cNvPr id="234" name="Google Shape;234;g15915369887_0_225"/>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44" name="Google Shape;244;g1590823759b_1_74"/>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13</a:t>
            </a:fld>
            <a:endParaRPr/>
          </a:p>
        </p:txBody>
      </p:sp>
      <p:sp>
        <p:nvSpPr>
          <p:cNvPr id="245" name="Google Shape;245;g1590823759b_1_74"/>
          <p:cNvSpPr txBox="1">
            <a:spLocks noGrp="1"/>
          </p:cNvSpPr>
          <p:nvPr>
            <p:ph type="body" idx="1"/>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800"/>
              <a:buNone/>
            </a:pPr>
            <a:r>
              <a:rPr lang="en-US" dirty="0"/>
              <a:t>Approach 1</a:t>
            </a:r>
            <a:endParaRPr dirty="0"/>
          </a:p>
        </p:txBody>
      </p:sp>
      <p:sp>
        <p:nvSpPr>
          <p:cNvPr id="246" name="Google Shape;246;g1590823759b_1_7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Segmentation</a:t>
            </a:r>
            <a:endParaRPr b="1" dirty="0"/>
          </a:p>
        </p:txBody>
      </p:sp>
      <p:pic>
        <p:nvPicPr>
          <p:cNvPr id="3" name="Picture 2" descr="A close-up of a black and blue box&#10;&#10;Description automatically generated">
            <a:extLst>
              <a:ext uri="{FF2B5EF4-FFF2-40B4-BE49-F238E27FC236}">
                <a16:creationId xmlns:a16="http://schemas.microsoft.com/office/drawing/2014/main" id="{F0CD9B24-12F9-1C5A-6C31-6743FF6AECE6}"/>
              </a:ext>
            </a:extLst>
          </p:cNvPr>
          <p:cNvPicPr>
            <a:picLocks noChangeAspect="1"/>
          </p:cNvPicPr>
          <p:nvPr/>
        </p:nvPicPr>
        <p:blipFill>
          <a:blip r:embed="rId3"/>
          <a:stretch>
            <a:fillRect/>
          </a:stretch>
        </p:blipFill>
        <p:spPr>
          <a:xfrm>
            <a:off x="609598" y="1537046"/>
            <a:ext cx="10960447" cy="217597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4D833CFF-F875-8BAF-7172-79CACF3A4308}"/>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ADE0805F-6742-8ECC-C1E9-B885AE58D172}"/>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312" name="Google Shape;312;g1883d8440c1_0_54">
            <a:extLst>
              <a:ext uri="{FF2B5EF4-FFF2-40B4-BE49-F238E27FC236}">
                <a16:creationId xmlns:a16="http://schemas.microsoft.com/office/drawing/2014/main" id="{3E79C118-CD2D-5312-B9E3-B276DCC9366A}"/>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Digital customers: Examples</a:t>
            </a:r>
            <a:endParaRPr b="1" dirty="0"/>
          </a:p>
        </p:txBody>
      </p:sp>
      <p:graphicFrame>
        <p:nvGraphicFramePr>
          <p:cNvPr id="4" name="Diagram 3">
            <a:extLst>
              <a:ext uri="{FF2B5EF4-FFF2-40B4-BE49-F238E27FC236}">
                <a16:creationId xmlns:a16="http://schemas.microsoft.com/office/drawing/2014/main" id="{395EC22C-4E46-DA94-5327-737980E52E27}"/>
              </a:ext>
            </a:extLst>
          </p:cNvPr>
          <p:cNvGraphicFramePr/>
          <p:nvPr>
            <p:extLst>
              <p:ext uri="{D42A27DB-BD31-4B8C-83A1-F6EECF244321}">
                <p14:modId xmlns:p14="http://schemas.microsoft.com/office/powerpoint/2010/main" val="3574527761"/>
              </p:ext>
            </p:extLst>
          </p:nvPr>
        </p:nvGraphicFramePr>
        <p:xfrm>
          <a:off x="1108363" y="1397793"/>
          <a:ext cx="9975272" cy="492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a:extLst>
              <a:ext uri="{FF2B5EF4-FFF2-40B4-BE49-F238E27FC236}">
                <a16:creationId xmlns:a16="http://schemas.microsoft.com/office/drawing/2014/main" id="{037AB827-2A19-8BE6-2C1B-3CBD6840951E}"/>
              </a:ext>
            </a:extLst>
          </p:cNvPr>
          <p:cNvSpPr>
            <a:spLocks noGrp="1"/>
          </p:cNvSpPr>
          <p:nvPr>
            <p:ph type="body" idx="2"/>
          </p:nvPr>
        </p:nvSpPr>
        <p:spPr>
          <a:xfrm>
            <a:off x="429717" y="834231"/>
            <a:ext cx="10972800" cy="296862"/>
          </a:xfrm>
        </p:spPr>
        <p:txBody>
          <a:bodyPr/>
          <a:lstStyle/>
          <a:p>
            <a:r>
              <a:rPr lang="en-US" dirty="0"/>
              <a:t>Approach 1</a:t>
            </a:r>
          </a:p>
          <a:p>
            <a:endParaRPr lang="en-US" dirty="0"/>
          </a:p>
        </p:txBody>
      </p:sp>
    </p:spTree>
    <p:extLst>
      <p:ext uri="{BB962C8B-B14F-4D97-AF65-F5344CB8AC3E}">
        <p14:creationId xmlns:p14="http://schemas.microsoft.com/office/powerpoint/2010/main" val="1730058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8" name="Google Shape;258;g1883d8440c1_0_31"/>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15</a:t>
            </a:fld>
            <a:endParaRPr/>
          </a:p>
        </p:txBody>
      </p:sp>
      <p:sp>
        <p:nvSpPr>
          <p:cNvPr id="259" name="Google Shape;259;g1883d8440c1_0_31"/>
          <p:cNvSpPr txBox="1">
            <a:spLocks noGrp="1"/>
          </p:cNvSpPr>
          <p:nvPr>
            <p:ph type="body" idx="1"/>
          </p:nvPr>
        </p:nvSpPr>
        <p:spPr>
          <a:xfrm>
            <a:off x="609599" y="864393"/>
            <a:ext cx="10972800" cy="29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800"/>
              <a:buNone/>
            </a:pPr>
            <a:r>
              <a:rPr lang="en-US" dirty="0"/>
              <a:t>Approach 2</a:t>
            </a:r>
            <a:endParaRPr dirty="0"/>
          </a:p>
        </p:txBody>
      </p:sp>
      <p:sp>
        <p:nvSpPr>
          <p:cNvPr id="260" name="Google Shape;260;g1883d8440c1_0_31"/>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Segmentation</a:t>
            </a:r>
            <a:endParaRPr b="1" dirty="0"/>
          </a:p>
        </p:txBody>
      </p:sp>
      <p:pic>
        <p:nvPicPr>
          <p:cNvPr id="5" name="Picture 4" descr="A close-up of a black and white box&#10;&#10;Description automatically generated">
            <a:extLst>
              <a:ext uri="{FF2B5EF4-FFF2-40B4-BE49-F238E27FC236}">
                <a16:creationId xmlns:a16="http://schemas.microsoft.com/office/drawing/2014/main" id="{7FFDE8FB-7813-798B-0DC2-28A3C4F2C6CE}"/>
              </a:ext>
            </a:extLst>
          </p:cNvPr>
          <p:cNvPicPr>
            <a:picLocks noChangeAspect="1"/>
          </p:cNvPicPr>
          <p:nvPr/>
        </p:nvPicPr>
        <p:blipFill>
          <a:blip r:embed="rId3"/>
          <a:stretch>
            <a:fillRect/>
          </a:stretch>
        </p:blipFill>
        <p:spPr>
          <a:xfrm>
            <a:off x="826653" y="1293884"/>
            <a:ext cx="10845731" cy="388771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FB9AB7A3-6E3F-60D8-76C2-DEF3CD32E8D3}"/>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4A66C14C-F948-C2B7-CFBC-46B1CDD9AD7A}"/>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312" name="Google Shape;312;g1883d8440c1_0_54">
            <a:extLst>
              <a:ext uri="{FF2B5EF4-FFF2-40B4-BE49-F238E27FC236}">
                <a16:creationId xmlns:a16="http://schemas.microsoft.com/office/drawing/2014/main" id="{C902393B-0659-F52D-3BB5-EE35B67C92D0}"/>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Digital customers: Examples</a:t>
            </a:r>
            <a:endParaRPr b="1" dirty="0"/>
          </a:p>
        </p:txBody>
      </p:sp>
      <p:graphicFrame>
        <p:nvGraphicFramePr>
          <p:cNvPr id="4" name="Diagram 3">
            <a:extLst>
              <a:ext uri="{FF2B5EF4-FFF2-40B4-BE49-F238E27FC236}">
                <a16:creationId xmlns:a16="http://schemas.microsoft.com/office/drawing/2014/main" id="{8B0F268F-4028-DCB7-545D-8044410D8155}"/>
              </a:ext>
            </a:extLst>
          </p:cNvPr>
          <p:cNvGraphicFramePr/>
          <p:nvPr>
            <p:extLst>
              <p:ext uri="{D42A27DB-BD31-4B8C-83A1-F6EECF244321}">
                <p14:modId xmlns:p14="http://schemas.microsoft.com/office/powerpoint/2010/main" val="1087491926"/>
              </p:ext>
            </p:extLst>
          </p:nvPr>
        </p:nvGraphicFramePr>
        <p:xfrm>
          <a:off x="1108363" y="1397793"/>
          <a:ext cx="9975272" cy="492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a:extLst>
              <a:ext uri="{FF2B5EF4-FFF2-40B4-BE49-F238E27FC236}">
                <a16:creationId xmlns:a16="http://schemas.microsoft.com/office/drawing/2014/main" id="{9348F286-4FB7-535B-8F7A-4EA9329CCCED}"/>
              </a:ext>
            </a:extLst>
          </p:cNvPr>
          <p:cNvSpPr>
            <a:spLocks noGrp="1"/>
          </p:cNvSpPr>
          <p:nvPr>
            <p:ph type="body" idx="2"/>
          </p:nvPr>
        </p:nvSpPr>
        <p:spPr>
          <a:xfrm>
            <a:off x="444707" y="864531"/>
            <a:ext cx="10972800" cy="296862"/>
          </a:xfrm>
        </p:spPr>
        <p:txBody>
          <a:bodyPr/>
          <a:lstStyle/>
          <a:p>
            <a:r>
              <a:rPr lang="en-US" dirty="0"/>
              <a:t>Approach 2</a:t>
            </a:r>
          </a:p>
          <a:p>
            <a:endParaRPr lang="en-US" dirty="0"/>
          </a:p>
        </p:txBody>
      </p:sp>
    </p:spTree>
    <p:extLst>
      <p:ext uri="{BB962C8B-B14F-4D97-AF65-F5344CB8AC3E}">
        <p14:creationId xmlns:p14="http://schemas.microsoft.com/office/powerpoint/2010/main" val="1797310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85D4EFEA-174F-1509-84C8-9C31BFD8B1BF}"/>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81008254-C0A9-58E5-F17B-5E358D6F4125}"/>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311" name="Google Shape;311;g1883d8440c1_0_54">
            <a:extLst>
              <a:ext uri="{FF2B5EF4-FFF2-40B4-BE49-F238E27FC236}">
                <a16:creationId xmlns:a16="http://schemas.microsoft.com/office/drawing/2014/main" id="{6F376C00-EEB9-D6EC-6DB6-D598C09EB2B6}"/>
              </a:ext>
            </a:extLst>
          </p:cNvPr>
          <p:cNvSpPr txBox="1">
            <a:spLocks noGrp="1"/>
          </p:cNvSpPr>
          <p:nvPr>
            <p:ph type="body" idx="1"/>
          </p:nvPr>
        </p:nvSpPr>
        <p:spPr>
          <a:xfrm>
            <a:off x="252459" y="1381068"/>
            <a:ext cx="10517191" cy="4426758"/>
          </a:xfrm>
          <a:prstGeom prst="rect">
            <a:avLst/>
          </a:prstGeom>
          <a:noFill/>
          <a:ln>
            <a:noFill/>
          </a:ln>
        </p:spPr>
        <p:txBody>
          <a:bodyPr spcFirstLastPara="1" wrap="square" lIns="0" tIns="0" rIns="0" bIns="0" anchor="t" anchorCtr="0">
            <a:noAutofit/>
          </a:bodyPr>
          <a:lstStyle/>
          <a:p>
            <a:pPr marL="0" marR="0" lvl="0" indent="0">
              <a:spcBef>
                <a:spcPts val="0"/>
              </a:spcBef>
              <a:spcAft>
                <a:spcPts val="0"/>
              </a:spcAft>
            </a:pPr>
            <a:endParaRPr lang="en-US" sz="2800" b="1" dirty="0">
              <a:solidFill>
                <a:srgbClr val="000000"/>
              </a:solidFill>
              <a:effectLst/>
              <a:latin typeface="+mn-lt"/>
              <a:ea typeface="Calibri" panose="020F0502020204030204" pitchFamily="34" charset="0"/>
              <a:cs typeface="Times New Roman" panose="02020603050405020304" pitchFamily="18" charset="0"/>
            </a:endParaRP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Length of time the digital implementation has been deployed </a:t>
            </a: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 digital customers </a:t>
            </a:r>
            <a:endParaRPr lang="en-US" sz="2800" dirty="0">
              <a:effectLst/>
              <a:latin typeface="+mn-lt"/>
              <a:ea typeface="Calibri" panose="020F0502020204030204" pitchFamily="34" charset="0"/>
              <a:cs typeface="Times New Roman" panose="02020603050405020304" pitchFamily="18" charset="0"/>
            </a:endParaRP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Number of customers transacting on/with digital product/ channel</a:t>
            </a:r>
          </a:p>
          <a:p>
            <a:pPr marL="800100" lvl="1" indent="-342900">
              <a:spcBef>
                <a:spcPts val="0"/>
              </a:spcBef>
              <a:buFont typeface="+mj-lt"/>
              <a:buAutoNum type="arabicPeriod"/>
            </a:pPr>
            <a:r>
              <a:rPr lang="en-US" sz="2800" dirty="0">
                <a:solidFill>
                  <a:srgbClr val="000000"/>
                </a:solidFill>
                <a:effectLst/>
                <a:latin typeface="+mn-lt"/>
                <a:ea typeface="Calibri" panose="020F0502020204030204" pitchFamily="34" charset="0"/>
                <a:cs typeface="Times New Roman" panose="02020603050405020304" pitchFamily="18" charset="0"/>
              </a:rPr>
              <a:t>Customers likely to show different behaviors</a:t>
            </a:r>
            <a:endParaRPr lang="en-US" sz="2800" dirty="0">
              <a:effectLst/>
              <a:latin typeface="+mn-lt"/>
              <a:ea typeface="Calibri" panose="020F0502020204030204" pitchFamily="34" charset="0"/>
              <a:cs typeface="Times New Roman" panose="02020603050405020304" pitchFamily="18" charset="0"/>
            </a:endParaRPr>
          </a:p>
        </p:txBody>
      </p:sp>
      <p:sp>
        <p:nvSpPr>
          <p:cNvPr id="312" name="Google Shape;312;g1883d8440c1_0_54">
            <a:extLst>
              <a:ext uri="{FF2B5EF4-FFF2-40B4-BE49-F238E27FC236}">
                <a16:creationId xmlns:a16="http://schemas.microsoft.com/office/drawing/2014/main" id="{22E0D88F-B4D7-39F1-5BA4-5A060D0FD2C3}"/>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Tips for segmentation</a:t>
            </a:r>
            <a:endParaRPr b="1" dirty="0"/>
          </a:p>
        </p:txBody>
      </p:sp>
      <p:sp>
        <p:nvSpPr>
          <p:cNvPr id="3" name="Text Placeholder 2">
            <a:extLst>
              <a:ext uri="{FF2B5EF4-FFF2-40B4-BE49-F238E27FC236}">
                <a16:creationId xmlns:a16="http://schemas.microsoft.com/office/drawing/2014/main" id="{6AF9AC43-E4AD-2E51-B54F-4A5CBC715045}"/>
              </a:ext>
            </a:extLst>
          </p:cNvPr>
          <p:cNvSpPr>
            <a:spLocks noGrp="1"/>
          </p:cNvSpPr>
          <p:nvPr>
            <p:ph type="body" idx="2"/>
          </p:nvPr>
        </p:nvSpPr>
        <p:spPr/>
        <p:txBody>
          <a:bodyPr/>
          <a:lstStyle/>
          <a:p>
            <a:endParaRPr lang="en-US"/>
          </a:p>
        </p:txBody>
      </p:sp>
    </p:spTree>
    <p:extLst>
      <p:ext uri="{BB962C8B-B14F-4D97-AF65-F5344CB8AC3E}">
        <p14:creationId xmlns:p14="http://schemas.microsoft.com/office/powerpoint/2010/main" val="2690762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1590823759b_1_60"/>
          <p:cNvSpPr txBox="1">
            <a:spLocks noGrp="1"/>
          </p:cNvSpPr>
          <p:nvPr>
            <p:ph type="title"/>
          </p:nvPr>
        </p:nvSpPr>
        <p:spPr>
          <a:xfrm>
            <a:off x="899673" y="4624605"/>
            <a:ext cx="10375800" cy="6156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Clr>
                <a:srgbClr val="FFFFFF"/>
              </a:buClr>
              <a:buSzPts val="1800"/>
              <a:buFont typeface="Arial"/>
              <a:buNone/>
            </a:pPr>
            <a:r>
              <a:rPr lang="en-US">
                <a:solidFill>
                  <a:schemeClr val="accent1"/>
                </a:solidFill>
              </a:rPr>
              <a:t>ad</a:t>
            </a:r>
            <a:endParaRPr>
              <a:solidFill>
                <a:schemeClr val="accent1"/>
              </a:solidFill>
            </a:endParaRPr>
          </a:p>
        </p:txBody>
      </p:sp>
      <p:sp>
        <p:nvSpPr>
          <p:cNvPr id="273" name="Google Shape;273;g1590823759b_1_60"/>
          <p:cNvSpPr txBox="1">
            <a:spLocks noGrp="1"/>
          </p:cNvSpPr>
          <p:nvPr>
            <p:ph type="body" idx="1"/>
          </p:nvPr>
        </p:nvSpPr>
        <p:spPr>
          <a:xfrm>
            <a:off x="905934" y="2017651"/>
            <a:ext cx="10369500" cy="19845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3200"/>
              <a:buNone/>
            </a:pPr>
            <a:r>
              <a:rPr lang="en-US"/>
              <a:t>“It’s possible that the institution can first segment customers with the segmentation method 1 and when the data infrastructure is ready, the institution can expand the definition and adopt the 2nd approach.”</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g15915369887_0_132"/>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US"/>
              <a:t>19</a:t>
            </a:fld>
            <a:endParaRPr/>
          </a:p>
        </p:txBody>
      </p:sp>
      <p:sp>
        <p:nvSpPr>
          <p:cNvPr id="287" name="Google Shape;287;g15915369887_0_132"/>
          <p:cNvSpPr txBox="1">
            <a:spLocks noGrp="1"/>
          </p:cNvSpPr>
          <p:nvPr>
            <p:ph type="body" idx="1"/>
          </p:nvPr>
        </p:nvSpPr>
        <p:spPr>
          <a:xfrm>
            <a:off x="609599" y="1401402"/>
            <a:ext cx="10972800" cy="4290900"/>
          </a:xfrm>
          <a:prstGeom prst="rect">
            <a:avLst/>
          </a:prstGeom>
          <a:noFill/>
          <a:ln>
            <a:noFill/>
          </a:ln>
        </p:spPr>
        <p:txBody>
          <a:bodyPr spcFirstLastPara="1" wrap="square" lIns="0" tIns="0" rIns="0" bIns="0" anchor="t" anchorCtr="0">
            <a:noAutofit/>
          </a:bodyPr>
          <a:lstStyle/>
          <a:p>
            <a:pPr marL="457200" lvl="0" indent="0" algn="just" rtl="0">
              <a:lnSpc>
                <a:spcPct val="115000"/>
              </a:lnSpc>
              <a:spcBef>
                <a:spcPts val="0"/>
              </a:spcBef>
              <a:spcAft>
                <a:spcPts val="0"/>
              </a:spcAft>
              <a:buNone/>
            </a:pPr>
            <a:endParaRPr sz="1900">
              <a:solidFill>
                <a:schemeClr val="dk2"/>
              </a:solidFill>
            </a:endParaRPr>
          </a:p>
          <a:p>
            <a:pPr marL="0" lvl="0" indent="0" algn="just" rtl="0">
              <a:lnSpc>
                <a:spcPct val="115000"/>
              </a:lnSpc>
              <a:spcBef>
                <a:spcPts val="0"/>
              </a:spcBef>
              <a:spcAft>
                <a:spcPts val="0"/>
              </a:spcAft>
              <a:buNone/>
            </a:pPr>
            <a:endParaRPr sz="1900">
              <a:solidFill>
                <a:schemeClr val="dk2"/>
              </a:solidFill>
            </a:endParaRPr>
          </a:p>
          <a:p>
            <a:pPr marL="0" lvl="0" indent="0" algn="just" rtl="0">
              <a:lnSpc>
                <a:spcPct val="115000"/>
              </a:lnSpc>
              <a:spcBef>
                <a:spcPts val="0"/>
              </a:spcBef>
              <a:spcAft>
                <a:spcPts val="0"/>
              </a:spcAft>
              <a:buNone/>
            </a:pPr>
            <a:endParaRPr sz="1900">
              <a:solidFill>
                <a:schemeClr val="dk2"/>
              </a:solidFill>
            </a:endParaRPr>
          </a:p>
        </p:txBody>
      </p:sp>
      <p:sp>
        <p:nvSpPr>
          <p:cNvPr id="288" name="Google Shape;288;g15915369887_0_13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Segmentation</a:t>
            </a:r>
            <a:endParaRPr b="1" dirty="0"/>
          </a:p>
        </p:txBody>
      </p:sp>
      <p:sp>
        <p:nvSpPr>
          <p:cNvPr id="289" name="Google Shape;289;g15915369887_0_132"/>
          <p:cNvSpPr txBox="1">
            <a:spLocks noGrp="1"/>
          </p:cNvSpPr>
          <p:nvPr>
            <p:ph type="body" idx="2"/>
          </p:nvPr>
        </p:nvSpPr>
        <p:spPr>
          <a:xfrm>
            <a:off x="609599" y="864393"/>
            <a:ext cx="10972800" cy="297000"/>
          </a:xfrm>
          <a:prstGeom prst="rect">
            <a:avLst/>
          </a:prstGeom>
          <a:noFill/>
        </p:spPr>
        <p:txBody>
          <a:bodyPr spcFirstLastPara="1" wrap="square" lIns="0" tIns="0" rIns="0" bIns="0" anchor="t" anchorCtr="0">
            <a:noAutofit/>
          </a:bodyPr>
          <a:lstStyle/>
          <a:p>
            <a:pPr marL="0" lvl="0" indent="0" algn="l" rtl="0">
              <a:spcBef>
                <a:spcPts val="360"/>
              </a:spcBef>
              <a:spcAft>
                <a:spcPts val="0"/>
              </a:spcAft>
              <a:buNone/>
            </a:pPr>
            <a:r>
              <a:rPr lang="en-US" dirty="0"/>
              <a:t>Approach 1: Expected Output Table</a:t>
            </a:r>
            <a:endParaRPr dirty="0"/>
          </a:p>
        </p:txBody>
      </p:sp>
      <p:pic>
        <p:nvPicPr>
          <p:cNvPr id="3" name="Picture 2" descr="A close-up of a screen&#10;&#10;Description automatically generated">
            <a:extLst>
              <a:ext uri="{FF2B5EF4-FFF2-40B4-BE49-F238E27FC236}">
                <a16:creationId xmlns:a16="http://schemas.microsoft.com/office/drawing/2014/main" id="{003D0CAB-168F-A459-BE1D-AB816F00EF9F}"/>
              </a:ext>
            </a:extLst>
          </p:cNvPr>
          <p:cNvPicPr>
            <a:picLocks noChangeAspect="1"/>
          </p:cNvPicPr>
          <p:nvPr/>
        </p:nvPicPr>
        <p:blipFill>
          <a:blip r:embed="rId3"/>
          <a:stretch>
            <a:fillRect/>
          </a:stretch>
        </p:blipFill>
        <p:spPr>
          <a:xfrm>
            <a:off x="609599" y="1793593"/>
            <a:ext cx="11121287" cy="320963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15915369887_0_1"/>
          <p:cNvSpPr txBox="1">
            <a:spLocks noGrp="1"/>
          </p:cNvSpPr>
          <p:nvPr>
            <p:ph type="sldNum" idx="12"/>
          </p:nvPr>
        </p:nvSpPr>
        <p:spPr>
          <a:xfrm>
            <a:off x="9347200" y="6682631"/>
            <a:ext cx="2844900" cy="182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2</a:t>
            </a:fld>
            <a:endParaRPr/>
          </a:p>
        </p:txBody>
      </p:sp>
      <p:sp>
        <p:nvSpPr>
          <p:cNvPr id="184" name="Google Shape;184;g15915369887_0_1"/>
          <p:cNvSpPr txBox="1">
            <a:spLocks noGrp="1"/>
          </p:cNvSpPr>
          <p:nvPr>
            <p:ph type="title"/>
          </p:nvPr>
        </p:nvSpPr>
        <p:spPr>
          <a:xfrm>
            <a:off x="609600" y="330993"/>
            <a:ext cx="10972800" cy="533400"/>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a:t>Agenda</a:t>
            </a:r>
            <a:endParaRPr/>
          </a:p>
        </p:txBody>
      </p:sp>
      <p:graphicFrame>
        <p:nvGraphicFramePr>
          <p:cNvPr id="185" name="Google Shape;185;g15915369887_0_1"/>
          <p:cNvGraphicFramePr/>
          <p:nvPr>
            <p:extLst>
              <p:ext uri="{D42A27DB-BD31-4B8C-83A1-F6EECF244321}">
                <p14:modId xmlns:p14="http://schemas.microsoft.com/office/powerpoint/2010/main" val="1407115328"/>
              </p:ext>
            </p:extLst>
          </p:nvPr>
        </p:nvGraphicFramePr>
        <p:xfrm>
          <a:off x="1043065" y="1128894"/>
          <a:ext cx="10144025" cy="3943050"/>
        </p:xfrm>
        <a:graphic>
          <a:graphicData uri="http://schemas.openxmlformats.org/drawingml/2006/table">
            <a:tbl>
              <a:tblPr>
                <a:noFill/>
                <a:tableStyleId>{0CCFA152-DA29-4281-BC65-D12000163E38}</a:tableStyleId>
              </a:tblPr>
              <a:tblGrid>
                <a:gridCol w="2091500">
                  <a:extLst>
                    <a:ext uri="{9D8B030D-6E8A-4147-A177-3AD203B41FA5}">
                      <a16:colId xmlns:a16="http://schemas.microsoft.com/office/drawing/2014/main" val="20000"/>
                    </a:ext>
                  </a:extLst>
                </a:gridCol>
                <a:gridCol w="8052525">
                  <a:extLst>
                    <a:ext uri="{9D8B030D-6E8A-4147-A177-3AD203B41FA5}">
                      <a16:colId xmlns:a16="http://schemas.microsoft.com/office/drawing/2014/main" val="20001"/>
                    </a:ext>
                  </a:extLst>
                </a:gridCol>
              </a:tblGrid>
              <a:tr h="657175">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1</a:t>
                      </a:r>
                      <a:endParaRPr sz="2300" u="none" strike="noStrike" cap="none" dirty="0">
                        <a:solidFill>
                          <a:srgbClr val="FFFFFF"/>
                        </a:solidFill>
                      </a:endParaRPr>
                    </a:p>
                  </a:txBody>
                  <a:tcPr marL="148525" marR="247525" marT="0" marB="0" anchor="ctr">
                    <a:lnL w="76200" cap="flat" cmpd="sng">
                      <a:solidFill>
                        <a:schemeClr val="lt1"/>
                      </a:solidFill>
                      <a:prstDash val="solid"/>
                      <a:round/>
                      <a:headEnd type="none" w="sm" len="sm"/>
                      <a:tailEnd type="none" w="sm" len="sm"/>
                    </a:lnL>
                    <a:lnR w="76200" cap="flat" cmpd="sng" algn="ctr">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u="none" strike="noStrike" cap="none" dirty="0">
                          <a:solidFill>
                            <a:schemeClr val="accent1"/>
                          </a:solidFill>
                        </a:rPr>
                        <a:t>Definition of “Digital”</a:t>
                      </a:r>
                      <a:endParaRPr sz="2300" u="none" strike="noStrike" cap="none" dirty="0">
                        <a:solidFill>
                          <a:schemeClr val="accent1"/>
                        </a:solidFill>
                      </a:endParaRPr>
                    </a:p>
                  </a:txBody>
                  <a:tcPr marL="0" marR="27500" marT="27500" marB="27500" anchor="ctr">
                    <a:lnL w="76200" cap="flat" cmpd="sng" algn="ctr">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3453740933"/>
                  </a:ext>
                </a:extLst>
              </a:tr>
              <a:tr h="657175">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2</a:t>
                      </a:r>
                      <a:endParaRPr sz="2300" u="none" strike="noStrike" cap="none" dirty="0">
                        <a:solidFill>
                          <a:srgbClr val="FFFFFF"/>
                        </a:solidFill>
                      </a:endParaRPr>
                    </a:p>
                  </a:txBody>
                  <a:tcPr marL="148525" marR="247525" marT="0" marB="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lgn="ctr">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dirty="0">
                          <a:solidFill>
                            <a:schemeClr val="accent1"/>
                          </a:solidFill>
                        </a:rPr>
                        <a:t>Dashboards Walk-through</a:t>
                      </a:r>
                      <a:endParaRPr sz="2300" u="none" strike="noStrike" cap="none"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lgn="ctr">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0"/>
                  </a:ext>
                </a:extLst>
              </a:tr>
              <a:tr h="657175">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3</a:t>
                      </a:r>
                      <a:endParaRPr sz="1400" u="none" strike="noStrike" cap="none" dirty="0"/>
                    </a:p>
                  </a:txBody>
                  <a:tcPr marL="148525" marR="247525" marT="0" marB="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a:solidFill>
                            <a:schemeClr val="accent1"/>
                          </a:solidFill>
                        </a:rPr>
                        <a:t>Segmentation </a:t>
                      </a:r>
                      <a:endParaRPr sz="1400" u="none" strike="noStrike" cap="none"/>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1"/>
                  </a:ext>
                </a:extLst>
              </a:tr>
              <a:tr h="657175">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4</a:t>
                      </a:r>
                      <a:endParaRPr sz="1400" u="none" strike="noStrike" cap="none" dirty="0"/>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a:solidFill>
                            <a:schemeClr val="accent1"/>
                          </a:solidFill>
                        </a:rPr>
                        <a:t>Query Tips</a:t>
                      </a:r>
                      <a:endParaRPr sz="2300" u="none" strike="noStrike" cap="none">
                        <a:solidFill>
                          <a:schemeClr val="accent1"/>
                        </a:solidFill>
                        <a:latin typeface="Arial"/>
                        <a:ea typeface="Arial"/>
                        <a:cs typeface="Arial"/>
                        <a:sym typeface="Aria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2"/>
                  </a:ext>
                </a:extLst>
              </a:tr>
              <a:tr h="657175">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5</a:t>
                      </a:r>
                      <a:endParaRPr sz="1400" u="none" strike="noStrike" cap="none" dirty="0"/>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6" marR="0" lvl="0" indent="0" algn="l" rtl="0">
                        <a:lnSpc>
                          <a:spcPct val="100000"/>
                        </a:lnSpc>
                        <a:spcBef>
                          <a:spcPts val="0"/>
                        </a:spcBef>
                        <a:spcAft>
                          <a:spcPts val="0"/>
                        </a:spcAft>
                        <a:buClr>
                          <a:srgbClr val="000000"/>
                        </a:buClr>
                        <a:buSzPts val="2300"/>
                        <a:buFont typeface="Arial"/>
                        <a:buNone/>
                      </a:pPr>
                      <a:r>
                        <a:rPr lang="en-US" sz="2300">
                          <a:solidFill>
                            <a:schemeClr val="accent1"/>
                          </a:solidFill>
                        </a:rPr>
                        <a:t>Homework</a:t>
                      </a:r>
                      <a:endParaRPr sz="1400" u="none" strike="noStrike" cap="none"/>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3"/>
                  </a:ext>
                </a:extLst>
              </a:tr>
              <a:tr h="657175">
                <a:tc>
                  <a:txBody>
                    <a:bodyPr/>
                    <a:lstStyle/>
                    <a:p>
                      <a:pPr marL="254000" marR="0" lvl="0" indent="0" algn="r" rtl="0">
                        <a:lnSpc>
                          <a:spcPct val="100000"/>
                        </a:lnSpc>
                        <a:spcBef>
                          <a:spcPts val="0"/>
                        </a:spcBef>
                        <a:spcAft>
                          <a:spcPts val="0"/>
                        </a:spcAft>
                        <a:buClr>
                          <a:srgbClr val="000000"/>
                        </a:buClr>
                        <a:buSzPts val="2300"/>
                        <a:buFont typeface="Arial"/>
                        <a:buNone/>
                      </a:pPr>
                      <a:r>
                        <a:rPr lang="en-US" sz="2300" u="none" strike="noStrike" cap="none" dirty="0">
                          <a:solidFill>
                            <a:srgbClr val="FFFFFF"/>
                          </a:solidFill>
                        </a:rPr>
                        <a:t>6</a:t>
                      </a:r>
                      <a:endParaRPr sz="2300" u="none" strike="noStrike" cap="none" dirty="0">
                        <a:solidFill>
                          <a:srgbClr val="FFFFFF"/>
                        </a:solidFill>
                      </a:endParaRPr>
                    </a:p>
                  </a:txBody>
                  <a:tcPr marL="148525" marR="247525"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chemeClr val="accent1"/>
                    </a:solidFill>
                  </a:tcPr>
                </a:tc>
                <a:tc>
                  <a:txBody>
                    <a:bodyPr/>
                    <a:lstStyle/>
                    <a:p>
                      <a:pPr marL="230187" lvl="0" indent="0" algn="l" rtl="0">
                        <a:spcBef>
                          <a:spcPts val="0"/>
                        </a:spcBef>
                        <a:spcAft>
                          <a:spcPts val="0"/>
                        </a:spcAft>
                        <a:buClr>
                          <a:schemeClr val="dk2"/>
                        </a:buClr>
                        <a:buSzPts val="2300"/>
                        <a:buFont typeface="Arial"/>
                        <a:buNone/>
                      </a:pPr>
                      <a:r>
                        <a:rPr lang="en-US" sz="2300" dirty="0">
                          <a:solidFill>
                            <a:schemeClr val="accent1"/>
                          </a:solidFill>
                        </a:rPr>
                        <a:t>Q&amp;A</a:t>
                      </a:r>
                      <a:endParaRPr sz="2300" dirty="0">
                        <a:solidFill>
                          <a:schemeClr val="accent1"/>
                        </a:solidFill>
                      </a:endParaRPr>
                    </a:p>
                  </a:txBody>
                  <a:tcPr marL="0" marR="27500" marT="27500" marB="275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E0DE"/>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1883d8440c1_0_77"/>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296" name="Google Shape;296;g1883d8440c1_0_77"/>
          <p:cNvSpPr txBox="1">
            <a:spLocks noGrp="1"/>
          </p:cNvSpPr>
          <p:nvPr>
            <p:ph type="body" idx="1"/>
          </p:nvPr>
        </p:nvSpPr>
        <p:spPr>
          <a:xfrm>
            <a:off x="609599" y="1401402"/>
            <a:ext cx="10972800" cy="4290900"/>
          </a:xfrm>
          <a:prstGeom prst="rect">
            <a:avLst/>
          </a:prstGeom>
          <a:noFill/>
          <a:ln>
            <a:noFill/>
          </a:ln>
        </p:spPr>
        <p:txBody>
          <a:bodyPr spcFirstLastPara="1" wrap="square" lIns="0" tIns="0" rIns="0" bIns="0" anchor="t" anchorCtr="0">
            <a:noAutofit/>
          </a:bodyPr>
          <a:lstStyle/>
          <a:p>
            <a:pPr marL="457200" lvl="0" indent="0" algn="just" rtl="0">
              <a:lnSpc>
                <a:spcPct val="115000"/>
              </a:lnSpc>
              <a:spcBef>
                <a:spcPts val="0"/>
              </a:spcBef>
              <a:spcAft>
                <a:spcPts val="0"/>
              </a:spcAft>
              <a:buNone/>
            </a:pPr>
            <a:endParaRPr sz="1900">
              <a:solidFill>
                <a:schemeClr val="dk2"/>
              </a:solidFill>
            </a:endParaRPr>
          </a:p>
          <a:p>
            <a:pPr marL="0" lvl="0" indent="0" algn="just" rtl="0">
              <a:lnSpc>
                <a:spcPct val="115000"/>
              </a:lnSpc>
              <a:spcBef>
                <a:spcPts val="0"/>
              </a:spcBef>
              <a:spcAft>
                <a:spcPts val="0"/>
              </a:spcAft>
              <a:buNone/>
            </a:pPr>
            <a:endParaRPr sz="1900">
              <a:solidFill>
                <a:schemeClr val="dk2"/>
              </a:solidFill>
            </a:endParaRPr>
          </a:p>
          <a:p>
            <a:pPr marL="0" lvl="0" indent="0" algn="just" rtl="0">
              <a:lnSpc>
                <a:spcPct val="115000"/>
              </a:lnSpc>
              <a:spcBef>
                <a:spcPts val="0"/>
              </a:spcBef>
              <a:spcAft>
                <a:spcPts val="0"/>
              </a:spcAft>
              <a:buNone/>
            </a:pPr>
            <a:endParaRPr sz="1900">
              <a:solidFill>
                <a:schemeClr val="dk2"/>
              </a:solidFill>
            </a:endParaRPr>
          </a:p>
        </p:txBody>
      </p:sp>
      <p:sp>
        <p:nvSpPr>
          <p:cNvPr id="297" name="Google Shape;297;g1883d8440c1_0_77"/>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Segmentation</a:t>
            </a:r>
            <a:endParaRPr b="1" dirty="0"/>
          </a:p>
        </p:txBody>
      </p:sp>
      <p:sp>
        <p:nvSpPr>
          <p:cNvPr id="298" name="Google Shape;298;g1883d8440c1_0_77"/>
          <p:cNvSpPr txBox="1">
            <a:spLocks noGrp="1"/>
          </p:cNvSpPr>
          <p:nvPr>
            <p:ph type="body" idx="2"/>
          </p:nvPr>
        </p:nvSpPr>
        <p:spPr>
          <a:xfrm>
            <a:off x="609599" y="864393"/>
            <a:ext cx="10972800" cy="297000"/>
          </a:xfrm>
          <a:prstGeom prst="rect">
            <a:avLst/>
          </a:prstGeom>
          <a:noFill/>
        </p:spPr>
        <p:txBody>
          <a:bodyPr spcFirstLastPara="1" wrap="square" lIns="0" tIns="0" rIns="0" bIns="0" anchor="t" anchorCtr="0">
            <a:noAutofit/>
          </a:bodyPr>
          <a:lstStyle/>
          <a:p>
            <a:pPr marL="0" lvl="0" indent="0" algn="l" rtl="0">
              <a:spcBef>
                <a:spcPts val="360"/>
              </a:spcBef>
              <a:spcAft>
                <a:spcPts val="0"/>
              </a:spcAft>
              <a:buNone/>
            </a:pPr>
            <a:r>
              <a:rPr lang="en-US" dirty="0"/>
              <a:t>Approach 2: Expected Output Table</a:t>
            </a:r>
            <a:endParaRPr dirty="0"/>
          </a:p>
        </p:txBody>
      </p:sp>
      <p:pic>
        <p:nvPicPr>
          <p:cNvPr id="3" name="Picture 2" descr="A close-up of a number&#10;&#10;Description automatically generated">
            <a:extLst>
              <a:ext uri="{FF2B5EF4-FFF2-40B4-BE49-F238E27FC236}">
                <a16:creationId xmlns:a16="http://schemas.microsoft.com/office/drawing/2014/main" id="{7B7CD896-929F-DF07-0B96-AB220DFB28A6}"/>
              </a:ext>
            </a:extLst>
          </p:cNvPr>
          <p:cNvPicPr>
            <a:picLocks noChangeAspect="1"/>
          </p:cNvPicPr>
          <p:nvPr/>
        </p:nvPicPr>
        <p:blipFill>
          <a:blip r:embed="rId3"/>
          <a:stretch>
            <a:fillRect/>
          </a:stretch>
        </p:blipFill>
        <p:spPr>
          <a:xfrm>
            <a:off x="609598" y="1552951"/>
            <a:ext cx="11036973" cy="318530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1883d8440c1_0_69"/>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
        <p:nvSpPr>
          <p:cNvPr id="280" name="Google Shape;280;g1883d8440c1_0_69"/>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Segmentation</a:t>
            </a:r>
            <a:endParaRPr b="1" dirty="0"/>
          </a:p>
        </p:txBody>
      </p:sp>
      <p:sp>
        <p:nvSpPr>
          <p:cNvPr id="281" name="Google Shape;281;g1883d8440c1_0_69"/>
          <p:cNvSpPr txBox="1">
            <a:spLocks noGrp="1"/>
          </p:cNvSpPr>
          <p:nvPr>
            <p:ph type="body" idx="2"/>
          </p:nvPr>
        </p:nvSpPr>
        <p:spPr>
          <a:xfrm>
            <a:off x="609599" y="864393"/>
            <a:ext cx="10972800" cy="297000"/>
          </a:xfrm>
          <a:prstGeom prst="rect">
            <a:avLst/>
          </a:prstGeom>
          <a:noFill/>
        </p:spPr>
        <p:txBody>
          <a:bodyPr spcFirstLastPara="1" wrap="square" lIns="0" tIns="0" rIns="0" bIns="0" anchor="t" anchorCtr="0">
            <a:noAutofit/>
          </a:bodyPr>
          <a:lstStyle/>
          <a:p>
            <a:pPr marL="0" lvl="0" indent="0" algn="l" rtl="0">
              <a:spcBef>
                <a:spcPts val="360"/>
              </a:spcBef>
              <a:spcAft>
                <a:spcPts val="0"/>
              </a:spcAft>
              <a:buNone/>
            </a:pPr>
            <a:r>
              <a:rPr lang="en-US" dirty="0"/>
              <a:t>Query Tips</a:t>
            </a:r>
            <a:endParaRPr dirty="0"/>
          </a:p>
        </p:txBody>
      </p:sp>
      <p:pic>
        <p:nvPicPr>
          <p:cNvPr id="5" name="Picture 4" descr="A blue and black text&#10;&#10;Description automatically generated">
            <a:extLst>
              <a:ext uri="{FF2B5EF4-FFF2-40B4-BE49-F238E27FC236}">
                <a16:creationId xmlns:a16="http://schemas.microsoft.com/office/drawing/2014/main" id="{604D69C1-7651-F252-D97C-8561382C6499}"/>
              </a:ext>
            </a:extLst>
          </p:cNvPr>
          <p:cNvPicPr>
            <a:picLocks noChangeAspect="1"/>
          </p:cNvPicPr>
          <p:nvPr/>
        </p:nvPicPr>
        <p:blipFill>
          <a:blip r:embed="rId3"/>
          <a:stretch>
            <a:fillRect/>
          </a:stretch>
        </p:blipFill>
        <p:spPr>
          <a:xfrm>
            <a:off x="668074" y="1483328"/>
            <a:ext cx="10855852" cy="389134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7">
          <a:extLst>
            <a:ext uri="{FF2B5EF4-FFF2-40B4-BE49-F238E27FC236}">
              <a16:creationId xmlns:a16="http://schemas.microsoft.com/office/drawing/2014/main" id="{EAEB5B08-8F0A-2B79-08B8-F24DE97D7A96}"/>
            </a:ext>
          </a:extLst>
        </p:cNvPr>
        <p:cNvGrpSpPr/>
        <p:nvPr/>
      </p:nvGrpSpPr>
      <p:grpSpPr>
        <a:xfrm>
          <a:off x="0" y="0"/>
          <a:ext cx="0" cy="0"/>
          <a:chOff x="0" y="0"/>
          <a:chExt cx="0" cy="0"/>
        </a:xfrm>
      </p:grpSpPr>
      <p:sp>
        <p:nvSpPr>
          <p:cNvPr id="278" name="Google Shape;278;g1883d8440c1_0_69">
            <a:extLst>
              <a:ext uri="{FF2B5EF4-FFF2-40B4-BE49-F238E27FC236}">
                <a16:creationId xmlns:a16="http://schemas.microsoft.com/office/drawing/2014/main" id="{2517FF21-3143-174D-DA51-60E8BAFB9B94}"/>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sp>
        <p:nvSpPr>
          <p:cNvPr id="280" name="Google Shape;280;g1883d8440c1_0_69">
            <a:extLst>
              <a:ext uri="{FF2B5EF4-FFF2-40B4-BE49-F238E27FC236}">
                <a16:creationId xmlns:a16="http://schemas.microsoft.com/office/drawing/2014/main" id="{0FF95FC7-5E0B-83D1-2D3C-A70B8D921F5D}"/>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Additional Segmentation Criteria: Examples</a:t>
            </a:r>
          </a:p>
        </p:txBody>
      </p:sp>
      <p:graphicFrame>
        <p:nvGraphicFramePr>
          <p:cNvPr id="2" name="Diagram 1">
            <a:extLst>
              <a:ext uri="{FF2B5EF4-FFF2-40B4-BE49-F238E27FC236}">
                <a16:creationId xmlns:a16="http://schemas.microsoft.com/office/drawing/2014/main" id="{1B09CAB1-0949-5F6B-0A10-58922C27DF4A}"/>
              </a:ext>
            </a:extLst>
          </p:cNvPr>
          <p:cNvGraphicFramePr/>
          <p:nvPr>
            <p:extLst>
              <p:ext uri="{D42A27DB-BD31-4B8C-83A1-F6EECF244321}">
                <p14:modId xmlns:p14="http://schemas.microsoft.com/office/powerpoint/2010/main" val="3095025046"/>
              </p:ext>
            </p:extLst>
          </p:nvPr>
        </p:nvGraphicFramePr>
        <p:xfrm>
          <a:off x="538017" y="859729"/>
          <a:ext cx="11115964" cy="5667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3">
            <a:extLst>
              <a:ext uri="{FF2B5EF4-FFF2-40B4-BE49-F238E27FC236}">
                <a16:creationId xmlns:a16="http://schemas.microsoft.com/office/drawing/2014/main" id="{A9B46B4F-2A05-82DD-BDDC-9DAE06594F15}"/>
              </a:ext>
            </a:extLst>
          </p:cNvPr>
          <p:cNvSpPr>
            <a:spLocks noGrp="1"/>
          </p:cNvSpPr>
          <p:nvPr>
            <p:ph type="body" idx="2"/>
          </p:nvPr>
        </p:nvSpPr>
        <p:spPr/>
        <p:txBody>
          <a:bodyPr/>
          <a:lstStyle/>
          <a:p>
            <a:endParaRPr lang="en-US" dirty="0"/>
          </a:p>
        </p:txBody>
      </p:sp>
    </p:spTree>
    <p:extLst>
      <p:ext uri="{BB962C8B-B14F-4D97-AF65-F5344CB8AC3E}">
        <p14:creationId xmlns:p14="http://schemas.microsoft.com/office/powerpoint/2010/main" val="3443277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a:t>Homework</a:t>
            </a:r>
            <a:endParaRPr/>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1883d8440c1_0_54"/>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
        <p:nvSpPr>
          <p:cNvPr id="311" name="Google Shape;311;g1883d8440c1_0_54"/>
          <p:cNvSpPr txBox="1">
            <a:spLocks noGrp="1"/>
          </p:cNvSpPr>
          <p:nvPr>
            <p:ph type="body" idx="1"/>
          </p:nvPr>
        </p:nvSpPr>
        <p:spPr>
          <a:xfrm>
            <a:off x="609599" y="1401402"/>
            <a:ext cx="10972800" cy="4290900"/>
          </a:xfrm>
          <a:prstGeom prst="rect">
            <a:avLst/>
          </a:prstGeom>
          <a:noFill/>
          <a:ln>
            <a:noFill/>
          </a:ln>
        </p:spPr>
        <p:txBody>
          <a:bodyPr spcFirstLastPara="1" wrap="square" lIns="0" tIns="0" rIns="0" bIns="0" anchor="t" anchorCtr="0">
            <a:noAutofit/>
          </a:bodyPr>
          <a:lstStyle/>
          <a:p>
            <a:pPr marL="457200" lvl="0" indent="-381000" algn="l" rtl="0">
              <a:lnSpc>
                <a:spcPct val="100000"/>
              </a:lnSpc>
              <a:spcBef>
                <a:spcPts val="0"/>
              </a:spcBef>
              <a:spcAft>
                <a:spcPts val="0"/>
              </a:spcAft>
              <a:buClr>
                <a:schemeClr val="dk2"/>
              </a:buClr>
              <a:buSzPts val="2400"/>
              <a:buFont typeface="Arial" panose="020B0604020202020204" pitchFamily="34" charset="0"/>
              <a:buChar char="•"/>
            </a:pPr>
            <a:r>
              <a:rPr lang="en-US" dirty="0">
                <a:solidFill>
                  <a:schemeClr val="dk2"/>
                </a:solidFill>
              </a:rPr>
              <a:t>Based on the digital implementation of your choice and data availability, check if approach 1 or approach 2 is appropriate for your institution.</a:t>
            </a:r>
            <a:endParaRPr dirty="0">
              <a:solidFill>
                <a:schemeClr val="dk2"/>
              </a:solidFill>
            </a:endParaRPr>
          </a:p>
          <a:p>
            <a:pPr marL="457200" lvl="0" indent="-381000" algn="l" rtl="0">
              <a:lnSpc>
                <a:spcPct val="100000"/>
              </a:lnSpc>
              <a:spcBef>
                <a:spcPts val="0"/>
              </a:spcBef>
              <a:spcAft>
                <a:spcPts val="0"/>
              </a:spcAft>
              <a:buClr>
                <a:schemeClr val="dk2"/>
              </a:buClr>
              <a:buSzPts val="2400"/>
              <a:buFont typeface="Arial" panose="020B0604020202020204" pitchFamily="34" charset="0"/>
              <a:buChar char="•"/>
            </a:pPr>
            <a:r>
              <a:rPr lang="en-US" dirty="0">
                <a:solidFill>
                  <a:schemeClr val="dk2"/>
                </a:solidFill>
              </a:rPr>
              <a:t>List down the requirements to be considered a “digital” customer.</a:t>
            </a:r>
            <a:endParaRPr dirty="0">
              <a:solidFill>
                <a:schemeClr val="dk2"/>
              </a:solidFill>
            </a:endParaRPr>
          </a:p>
          <a:p>
            <a:pPr marL="457200" lvl="0" indent="-381000" algn="l" rtl="0">
              <a:lnSpc>
                <a:spcPct val="100000"/>
              </a:lnSpc>
              <a:spcBef>
                <a:spcPts val="0"/>
              </a:spcBef>
              <a:spcAft>
                <a:spcPts val="0"/>
              </a:spcAft>
              <a:buClr>
                <a:schemeClr val="dk2"/>
              </a:buClr>
              <a:buSzPts val="2400"/>
              <a:buFont typeface="Arial" panose="020B0604020202020204" pitchFamily="34" charset="0"/>
              <a:buChar char="•"/>
            </a:pPr>
            <a:r>
              <a:rPr lang="en-US" dirty="0">
                <a:solidFill>
                  <a:schemeClr val="dk2"/>
                </a:solidFill>
              </a:rPr>
              <a:t>Check-in with your business team to align the criteria of the digital customer.</a:t>
            </a:r>
            <a:endParaRPr dirty="0">
              <a:solidFill>
                <a:schemeClr val="dk2"/>
              </a:solidFill>
            </a:endParaRPr>
          </a:p>
          <a:p>
            <a:pPr marL="457200" lvl="0" indent="-381000" algn="l" rtl="0">
              <a:lnSpc>
                <a:spcPct val="100000"/>
              </a:lnSpc>
              <a:spcBef>
                <a:spcPts val="0"/>
              </a:spcBef>
              <a:spcAft>
                <a:spcPts val="0"/>
              </a:spcAft>
              <a:buClr>
                <a:schemeClr val="dk2"/>
              </a:buClr>
              <a:buSzPts val="2400"/>
              <a:buFont typeface="Arial" panose="020B0604020202020204" pitchFamily="34" charset="0"/>
              <a:buChar char="•"/>
            </a:pPr>
            <a:r>
              <a:rPr lang="en-US" dirty="0">
                <a:solidFill>
                  <a:schemeClr val="dk2"/>
                </a:solidFill>
              </a:rPr>
              <a:t>Prepare the query.</a:t>
            </a:r>
            <a:endParaRPr dirty="0">
              <a:solidFill>
                <a:schemeClr val="dk2"/>
              </a:solidFill>
            </a:endParaRPr>
          </a:p>
          <a:p>
            <a:pPr indent="-381000">
              <a:spcBef>
                <a:spcPts val="0"/>
              </a:spcBef>
              <a:buClr>
                <a:schemeClr val="dk2"/>
              </a:buClr>
              <a:buFont typeface="Arial" panose="020B0604020202020204" pitchFamily="34" charset="0"/>
              <a:buChar char="•"/>
            </a:pPr>
            <a:r>
              <a:rPr lang="en-US" dirty="0">
                <a:solidFill>
                  <a:schemeClr val="dk2"/>
                </a:solidFill>
              </a:rPr>
              <a:t>Save the output table in excel sheet or temporary view table.</a:t>
            </a:r>
            <a:endParaRPr dirty="0">
              <a:solidFill>
                <a:schemeClr val="dk2"/>
              </a:solidFill>
            </a:endParaRPr>
          </a:p>
          <a:p>
            <a:pPr indent="-381000">
              <a:spcBef>
                <a:spcPts val="0"/>
              </a:spcBef>
              <a:buClr>
                <a:srgbClr val="000000"/>
              </a:buClr>
              <a:buFont typeface="Arial" panose="020B0604020202020204" pitchFamily="34" charset="0"/>
              <a:buChar char="•"/>
            </a:pPr>
            <a:r>
              <a:rPr lang="en-US" dirty="0">
                <a:solidFill>
                  <a:schemeClr val="dk2"/>
                </a:solidFill>
              </a:rPr>
              <a:t>Answer the following questions: </a:t>
            </a:r>
          </a:p>
          <a:p>
            <a:pPr lvl="1" indent="-381000">
              <a:spcBef>
                <a:spcPts val="0"/>
              </a:spcBef>
              <a:buClr>
                <a:srgbClr val="000000"/>
              </a:buClr>
              <a:buAutoNum type="arabicPeriod"/>
            </a:pPr>
            <a:r>
              <a:rPr lang="en-US" dirty="0">
                <a:solidFill>
                  <a:schemeClr val="dk2"/>
                </a:solidFill>
              </a:rPr>
              <a:t>What is your definition of a “digital” customer? </a:t>
            </a:r>
          </a:p>
          <a:p>
            <a:pPr lvl="1" indent="-381000">
              <a:spcBef>
                <a:spcPts val="0"/>
              </a:spcBef>
              <a:buClr>
                <a:srgbClr val="000000"/>
              </a:buClr>
              <a:buAutoNum type="arabicPeriod"/>
            </a:pPr>
            <a:r>
              <a:rPr lang="en-US" dirty="0">
                <a:solidFill>
                  <a:schemeClr val="dk2"/>
                </a:solidFill>
              </a:rPr>
              <a:t>How many of your customers are digital (number and % compared to total customer base)</a:t>
            </a:r>
            <a:endParaRPr dirty="0">
              <a:solidFill>
                <a:schemeClr val="dk2"/>
              </a:solidFill>
            </a:endParaRPr>
          </a:p>
        </p:txBody>
      </p:sp>
      <p:sp>
        <p:nvSpPr>
          <p:cNvPr id="312" name="Google Shape;312;g1883d8440c1_0_54"/>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Data bootcamp Homework</a:t>
            </a:r>
            <a:endParaRPr b="1" dirty="0"/>
          </a:p>
        </p:txBody>
      </p:sp>
      <p:sp>
        <p:nvSpPr>
          <p:cNvPr id="313" name="Google Shape;313;g1883d8440c1_0_54"/>
          <p:cNvSpPr txBox="1">
            <a:spLocks noGrp="1"/>
          </p:cNvSpPr>
          <p:nvPr>
            <p:ph type="body" idx="2"/>
          </p:nvPr>
        </p:nvSpPr>
        <p:spPr>
          <a:xfrm>
            <a:off x="609599" y="864393"/>
            <a:ext cx="10972800" cy="297000"/>
          </a:xfrm>
          <a:prstGeom prst="rect">
            <a:avLst/>
          </a:prstGeom>
          <a:noFill/>
        </p:spPr>
        <p:txBody>
          <a:bodyPr spcFirstLastPara="1" wrap="square" lIns="0" tIns="0" rIns="0" bIns="0" anchor="t" anchorCtr="0">
            <a:noAutofit/>
          </a:bodyPr>
          <a:lstStyle/>
          <a:p>
            <a:pPr marL="0" lvl="0" indent="0" algn="l" rtl="0">
              <a:spcBef>
                <a:spcPts val="360"/>
              </a:spcBef>
              <a:spcAft>
                <a:spcPts val="0"/>
              </a:spcAft>
              <a:buNone/>
            </a:pPr>
            <a:r>
              <a:rPr lang="en-US" dirty="0"/>
              <a:t>Session 1: Segmentation</a:t>
            </a:r>
            <a:endParaRPr dirty="0"/>
          </a:p>
        </p:txBody>
      </p:sp>
    </p:spTree>
    <p:extLst>
      <p:ext uri="{BB962C8B-B14F-4D97-AF65-F5344CB8AC3E}">
        <p14:creationId xmlns:p14="http://schemas.microsoft.com/office/powerpoint/2010/main" val="2087943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5915369887_0_3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4800"/>
              <a:buFont typeface="Arial"/>
              <a:buNone/>
            </a:pPr>
            <a:r>
              <a:rPr lang="en-US" dirty="0"/>
              <a:t>Q&amp;A</a:t>
            </a:r>
            <a:endParaRPr dirty="0"/>
          </a:p>
        </p:txBody>
      </p:sp>
      <p:sp>
        <p:nvSpPr>
          <p:cNvPr id="305" name="Google Shape;305;g15915369887_0_3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extLst>
      <p:ext uri="{BB962C8B-B14F-4D97-AF65-F5344CB8AC3E}">
        <p14:creationId xmlns:p14="http://schemas.microsoft.com/office/powerpoint/2010/main" val="1367360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5363C-3817-1F17-38BA-57E3C9CD42D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0ED3971-C49E-03D6-4244-0010EC0D83DD}"/>
              </a:ext>
            </a:extLst>
          </p:cNvPr>
          <p:cNvSpPr>
            <a:spLocks noGrp="1"/>
          </p:cNvSpPr>
          <p:nvPr>
            <p:ph type="body" idx="1"/>
          </p:nvPr>
        </p:nvSpPr>
        <p:spPr/>
        <p:txBody>
          <a:bodyPr/>
          <a:lstStyle/>
          <a:p>
            <a:endParaRPr lang="en-US"/>
          </a:p>
        </p:txBody>
      </p:sp>
      <p:pic>
        <p:nvPicPr>
          <p:cNvPr id="4" name="Graphic 3">
            <a:extLst>
              <a:ext uri="{FF2B5EF4-FFF2-40B4-BE49-F238E27FC236}">
                <a16:creationId xmlns:a16="http://schemas.microsoft.com/office/drawing/2014/main" id="{275827D4-9782-7D0E-F3F8-E20DC7C59B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9" y="1"/>
            <a:ext cx="12192659" cy="6858000"/>
          </a:xfrm>
          <a:prstGeom prst="rect">
            <a:avLst/>
          </a:prstGeom>
        </p:spPr>
      </p:pic>
    </p:spTree>
    <p:extLst>
      <p:ext uri="{BB962C8B-B14F-4D97-AF65-F5344CB8AC3E}">
        <p14:creationId xmlns:p14="http://schemas.microsoft.com/office/powerpoint/2010/main" val="3344497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5363C-3817-1F17-38BA-57E3C9CD42D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0ED3971-C49E-03D6-4244-0010EC0D83DD}"/>
              </a:ext>
            </a:extLst>
          </p:cNvPr>
          <p:cNvSpPr>
            <a:spLocks noGrp="1"/>
          </p:cNvSpPr>
          <p:nvPr>
            <p:ph type="body" idx="1"/>
          </p:nvPr>
        </p:nvSpPr>
        <p:spPr/>
        <p:txBody>
          <a:bodyPr/>
          <a:lstStyle/>
          <a:p>
            <a:endParaRPr lang="en-US"/>
          </a:p>
        </p:txBody>
      </p:sp>
      <p:pic>
        <p:nvPicPr>
          <p:cNvPr id="4" name="Graphic 23">
            <a:extLst>
              <a:ext uri="{FF2B5EF4-FFF2-40B4-BE49-F238E27FC236}">
                <a16:creationId xmlns:a16="http://schemas.microsoft.com/office/drawing/2014/main" id="{DCB476F8-E9B3-5BBF-025E-58D905B173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
            <a:ext cx="12192000" cy="6859083"/>
          </a:xfrm>
          <a:prstGeom prst="rect">
            <a:avLst/>
          </a:prstGeom>
        </p:spPr>
      </p:pic>
    </p:spTree>
    <p:extLst>
      <p:ext uri="{BB962C8B-B14F-4D97-AF65-F5344CB8AC3E}">
        <p14:creationId xmlns:p14="http://schemas.microsoft.com/office/powerpoint/2010/main" val="242497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1DD97F59-03E0-7638-72F3-61DA933D37AB}"/>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EEC15BFE-ED90-7628-3822-6BDF63000A02}"/>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311" name="Google Shape;311;g1883d8440c1_0_54">
            <a:extLst>
              <a:ext uri="{FF2B5EF4-FFF2-40B4-BE49-F238E27FC236}">
                <a16:creationId xmlns:a16="http://schemas.microsoft.com/office/drawing/2014/main" id="{8DE5E54D-B4E0-16B1-AF3C-4EBA58E10E2A}"/>
              </a:ext>
            </a:extLst>
          </p:cNvPr>
          <p:cNvSpPr txBox="1">
            <a:spLocks noGrp="1"/>
          </p:cNvSpPr>
          <p:nvPr>
            <p:ph type="body" idx="1"/>
          </p:nvPr>
        </p:nvSpPr>
        <p:spPr>
          <a:xfrm>
            <a:off x="221672" y="1606796"/>
            <a:ext cx="10972800" cy="3720608"/>
          </a:xfrm>
          <a:prstGeom prst="rect">
            <a:avLst/>
          </a:prstGeom>
          <a:noFill/>
          <a:ln>
            <a:noFill/>
          </a:ln>
        </p:spPr>
        <p:txBody>
          <a:bodyPr spcFirstLastPara="1" wrap="square" lIns="0" tIns="0" rIns="0" bIns="0" anchor="t" anchorCtr="0">
            <a:noAutofit/>
          </a:bodyPr>
          <a:lstStyle/>
          <a:p>
            <a:pPr marL="914400" indent="-450850">
              <a:spcBef>
                <a:spcPts val="0"/>
              </a:spcBef>
              <a:spcAft>
                <a:spcPts val="1200"/>
              </a:spcAft>
              <a:buFont typeface="Arial" panose="020B0604020202020204" pitchFamily="34" charset="0"/>
              <a:buChar char="•"/>
            </a:pPr>
            <a:r>
              <a:rPr lang="en-US" sz="2800" dirty="0">
                <a:solidFill>
                  <a:schemeClr val="bg2"/>
                </a:solidFill>
                <a:effectLst/>
                <a:latin typeface="+mn-lt"/>
                <a:ea typeface="Calibri" panose="020F0502020204030204" pitchFamily="34" charset="0"/>
                <a:cs typeface="Times New Roman" panose="02020603050405020304" pitchFamily="18" charset="0"/>
              </a:rPr>
              <a:t>Ther</a:t>
            </a:r>
            <a:r>
              <a:rPr lang="en-US" sz="2800" dirty="0">
                <a:solidFill>
                  <a:schemeClr val="bg2"/>
                </a:solidFill>
                <a:latin typeface="+mn-lt"/>
                <a:ea typeface="Calibri" panose="020F0502020204030204" pitchFamily="34" charset="0"/>
                <a:cs typeface="Times New Roman" panose="02020603050405020304" pitchFamily="18" charset="0"/>
              </a:rPr>
              <a:t>e is not one definition of digital. It will depend on what subset of digital customers you want to analyze. These will represent your “Digital” segment. </a:t>
            </a:r>
          </a:p>
          <a:p>
            <a:pPr marL="914400" marR="0" indent="-450850">
              <a:spcBef>
                <a:spcPts val="0"/>
              </a:spcBef>
              <a:spcAft>
                <a:spcPts val="1200"/>
              </a:spcAft>
              <a:buFont typeface="Arial" panose="020B0604020202020204" pitchFamily="34" charset="0"/>
              <a:buChar char="•"/>
            </a:pPr>
            <a:r>
              <a:rPr lang="en-US" sz="2800" dirty="0">
                <a:solidFill>
                  <a:schemeClr val="bg2"/>
                </a:solidFill>
                <a:effectLst/>
                <a:latin typeface="+mn-lt"/>
                <a:ea typeface="Calibri" panose="020F0502020204030204" pitchFamily="34" charset="0"/>
                <a:cs typeface="Times New Roman" panose="02020603050405020304" pitchFamily="18" charset="0"/>
              </a:rPr>
              <a:t>By default, “Traditional” refers to all other customers. </a:t>
            </a:r>
          </a:p>
          <a:p>
            <a:pPr marL="914400" marR="0" indent="-450850">
              <a:spcBef>
                <a:spcPts val="0"/>
              </a:spcBef>
              <a:spcAft>
                <a:spcPts val="1200"/>
              </a:spcAft>
              <a:buFont typeface="Arial" panose="020B0604020202020204" pitchFamily="34" charset="0"/>
              <a:buChar char="•"/>
            </a:pPr>
            <a:r>
              <a:rPr lang="en-US" sz="2800" dirty="0">
                <a:solidFill>
                  <a:schemeClr val="bg2"/>
                </a:solidFill>
                <a:latin typeface="+mn-lt"/>
                <a:ea typeface="Calibri" panose="020F0502020204030204" pitchFamily="34" charset="0"/>
                <a:cs typeface="Times New Roman" panose="02020603050405020304" pitchFamily="18" charset="0"/>
              </a:rPr>
              <a:t>In our definition, once a customer becomes “digital”, they remain digital. </a:t>
            </a:r>
          </a:p>
        </p:txBody>
      </p:sp>
      <p:sp>
        <p:nvSpPr>
          <p:cNvPr id="312" name="Google Shape;312;g1883d8440c1_0_54">
            <a:extLst>
              <a:ext uri="{FF2B5EF4-FFF2-40B4-BE49-F238E27FC236}">
                <a16:creationId xmlns:a16="http://schemas.microsoft.com/office/drawing/2014/main" id="{BE55A32B-78DE-3990-24E0-FBFB107F9A02}"/>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Definition of “Digital”</a:t>
            </a:r>
            <a:endParaRPr b="1" dirty="0"/>
          </a:p>
        </p:txBody>
      </p:sp>
      <p:sp>
        <p:nvSpPr>
          <p:cNvPr id="3" name="Text Placeholder 2">
            <a:extLst>
              <a:ext uri="{FF2B5EF4-FFF2-40B4-BE49-F238E27FC236}">
                <a16:creationId xmlns:a16="http://schemas.microsoft.com/office/drawing/2014/main" id="{66F9E231-D4ED-A0CF-E7D6-32AD86970089}"/>
              </a:ext>
            </a:extLst>
          </p:cNvPr>
          <p:cNvSpPr>
            <a:spLocks noGrp="1"/>
          </p:cNvSpPr>
          <p:nvPr>
            <p:ph type="body" idx="2"/>
          </p:nvPr>
        </p:nvSpPr>
        <p:spPr/>
        <p:txBody>
          <a:bodyPr/>
          <a:lstStyle/>
          <a:p>
            <a:endParaRPr lang="en-US"/>
          </a:p>
        </p:txBody>
      </p:sp>
    </p:spTree>
    <p:extLst>
      <p:ext uri="{BB962C8B-B14F-4D97-AF65-F5344CB8AC3E}">
        <p14:creationId xmlns:p14="http://schemas.microsoft.com/office/powerpoint/2010/main" val="52433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3ECAE40E-F591-18B4-7D86-B73596FDCBAE}"/>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D7052642-B405-1F28-0056-E5D59EC77A7F}"/>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312" name="Google Shape;312;g1883d8440c1_0_54">
            <a:extLst>
              <a:ext uri="{FF2B5EF4-FFF2-40B4-BE49-F238E27FC236}">
                <a16:creationId xmlns:a16="http://schemas.microsoft.com/office/drawing/2014/main" id="{39FE234D-98DE-76D5-F038-76D163ABC830}"/>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Examples of traditional vs digital channels</a:t>
            </a:r>
            <a:endParaRPr b="1" dirty="0"/>
          </a:p>
        </p:txBody>
      </p:sp>
      <p:graphicFrame>
        <p:nvGraphicFramePr>
          <p:cNvPr id="2" name="Diagram 1">
            <a:extLst>
              <a:ext uri="{FF2B5EF4-FFF2-40B4-BE49-F238E27FC236}">
                <a16:creationId xmlns:a16="http://schemas.microsoft.com/office/drawing/2014/main" id="{ACBCB8C2-9159-7241-F3A3-9B9BD99C6CB6}"/>
              </a:ext>
            </a:extLst>
          </p:cNvPr>
          <p:cNvGraphicFramePr/>
          <p:nvPr>
            <p:extLst>
              <p:ext uri="{D42A27DB-BD31-4B8C-83A1-F6EECF244321}">
                <p14:modId xmlns:p14="http://schemas.microsoft.com/office/powerpoint/2010/main" val="2860687199"/>
              </p:ext>
            </p:extLst>
          </p:nvPr>
        </p:nvGraphicFramePr>
        <p:xfrm>
          <a:off x="789710" y="1397792"/>
          <a:ext cx="7495308" cy="4740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3">
            <a:extLst>
              <a:ext uri="{FF2B5EF4-FFF2-40B4-BE49-F238E27FC236}">
                <a16:creationId xmlns:a16="http://schemas.microsoft.com/office/drawing/2014/main" id="{28756680-7A5B-DD65-4A01-A9ECAE847A1E}"/>
              </a:ext>
            </a:extLst>
          </p:cNvPr>
          <p:cNvSpPr>
            <a:spLocks noGrp="1"/>
          </p:cNvSpPr>
          <p:nvPr>
            <p:ph type="body" idx="2"/>
          </p:nvPr>
        </p:nvSpPr>
        <p:spPr/>
        <p:txBody>
          <a:bodyPr/>
          <a:lstStyle/>
          <a:p>
            <a:endParaRPr lang="en-US"/>
          </a:p>
        </p:txBody>
      </p:sp>
    </p:spTree>
    <p:extLst>
      <p:ext uri="{BB962C8B-B14F-4D97-AF65-F5344CB8AC3E}">
        <p14:creationId xmlns:p14="http://schemas.microsoft.com/office/powerpoint/2010/main" val="3429546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9">
          <a:extLst>
            <a:ext uri="{FF2B5EF4-FFF2-40B4-BE49-F238E27FC236}">
              <a16:creationId xmlns:a16="http://schemas.microsoft.com/office/drawing/2014/main" id="{D4714EB4-903F-80CF-802A-345ACA6539A7}"/>
            </a:ext>
          </a:extLst>
        </p:cNvPr>
        <p:cNvGrpSpPr/>
        <p:nvPr/>
      </p:nvGrpSpPr>
      <p:grpSpPr>
        <a:xfrm>
          <a:off x="0" y="0"/>
          <a:ext cx="0" cy="0"/>
          <a:chOff x="0" y="0"/>
          <a:chExt cx="0" cy="0"/>
        </a:xfrm>
      </p:grpSpPr>
      <p:sp>
        <p:nvSpPr>
          <p:cNvPr id="310" name="Google Shape;310;g1883d8440c1_0_54">
            <a:extLst>
              <a:ext uri="{FF2B5EF4-FFF2-40B4-BE49-F238E27FC236}">
                <a16:creationId xmlns:a16="http://schemas.microsoft.com/office/drawing/2014/main" id="{547D6C09-FE42-4401-DC06-9643C2003D6C}"/>
              </a:ext>
            </a:extLst>
          </p:cNvPr>
          <p:cNvSpPr txBox="1">
            <a:spLocks noGrp="1"/>
          </p:cNvSpPr>
          <p:nvPr>
            <p:ph type="sldNum" idx="12"/>
          </p:nvPr>
        </p:nvSpPr>
        <p:spPr>
          <a:xfrm>
            <a:off x="9347200" y="6621502"/>
            <a:ext cx="2844900" cy="2316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312" name="Google Shape;312;g1883d8440c1_0_54">
            <a:extLst>
              <a:ext uri="{FF2B5EF4-FFF2-40B4-BE49-F238E27FC236}">
                <a16:creationId xmlns:a16="http://schemas.microsoft.com/office/drawing/2014/main" id="{82851EF1-99BE-F515-50C8-8A8749961C10}"/>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Examples of traditional vs digital customers</a:t>
            </a:r>
            <a:endParaRPr b="1" dirty="0"/>
          </a:p>
        </p:txBody>
      </p:sp>
      <p:graphicFrame>
        <p:nvGraphicFramePr>
          <p:cNvPr id="2" name="Diagram 1">
            <a:extLst>
              <a:ext uri="{FF2B5EF4-FFF2-40B4-BE49-F238E27FC236}">
                <a16:creationId xmlns:a16="http://schemas.microsoft.com/office/drawing/2014/main" id="{D6A610C7-A871-89A3-4FBF-C23CB24BA62E}"/>
              </a:ext>
            </a:extLst>
          </p:cNvPr>
          <p:cNvGraphicFramePr/>
          <p:nvPr>
            <p:extLst>
              <p:ext uri="{D42A27DB-BD31-4B8C-83A1-F6EECF244321}">
                <p14:modId xmlns:p14="http://schemas.microsoft.com/office/powerpoint/2010/main" val="2124244805"/>
              </p:ext>
            </p:extLst>
          </p:nvPr>
        </p:nvGraphicFramePr>
        <p:xfrm>
          <a:off x="789710" y="1397792"/>
          <a:ext cx="9919854" cy="4740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3">
            <a:extLst>
              <a:ext uri="{FF2B5EF4-FFF2-40B4-BE49-F238E27FC236}">
                <a16:creationId xmlns:a16="http://schemas.microsoft.com/office/drawing/2014/main" id="{EC07C0FE-8736-9251-AFCE-DC0EBEC00801}"/>
              </a:ext>
            </a:extLst>
          </p:cNvPr>
          <p:cNvSpPr>
            <a:spLocks noGrp="1"/>
          </p:cNvSpPr>
          <p:nvPr>
            <p:ph type="body" idx="2"/>
          </p:nvPr>
        </p:nvSpPr>
        <p:spPr/>
        <p:txBody>
          <a:bodyPr/>
          <a:lstStyle/>
          <a:p>
            <a:endParaRPr lang="en-US"/>
          </a:p>
        </p:txBody>
      </p:sp>
    </p:spTree>
    <p:extLst>
      <p:ext uri="{BB962C8B-B14F-4D97-AF65-F5344CB8AC3E}">
        <p14:creationId xmlns:p14="http://schemas.microsoft.com/office/powerpoint/2010/main" val="33325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1883d8440c1_0_0"/>
          <p:cNvSpPr txBox="1">
            <a:spLocks noGrp="1"/>
          </p:cNvSpPr>
          <p:nvPr>
            <p:ph type="title"/>
          </p:nvPr>
        </p:nvSpPr>
        <p:spPr>
          <a:xfrm>
            <a:off x="609600" y="2651760"/>
            <a:ext cx="10972800" cy="779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4800"/>
              <a:buFont typeface="Arial"/>
              <a:buNone/>
            </a:pPr>
            <a:r>
              <a:rPr lang="en-US" dirty="0"/>
              <a:t>Dashboards Walk-through</a:t>
            </a:r>
            <a:endParaRPr dirty="0"/>
          </a:p>
        </p:txBody>
      </p:sp>
      <p:sp>
        <p:nvSpPr>
          <p:cNvPr id="191" name="Google Shape;191;g1883d8440c1_0_0"/>
          <p:cNvSpPr txBox="1">
            <a:spLocks noGrp="1"/>
          </p:cNvSpPr>
          <p:nvPr>
            <p:ph type="body" idx="1"/>
          </p:nvPr>
        </p:nvSpPr>
        <p:spPr>
          <a:xfrm>
            <a:off x="609600" y="3429000"/>
            <a:ext cx="10972800" cy="668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2400"/>
              <a:buNone/>
            </a:pPr>
            <a:r>
              <a:rPr lang="en-US">
                <a:solidFill>
                  <a:schemeClr val="accent1"/>
                </a:solidFill>
              </a:rPr>
              <a:t>Subhead</a:t>
            </a:r>
            <a:endParaRPr>
              <a:solidFill>
                <a:schemeClr val="accen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2"/>
          <p:cNvSpPr txBox="1">
            <a:spLocks noGrp="1"/>
          </p:cNvSpPr>
          <p:nvPr>
            <p:ph type="sldNum" idx="12"/>
          </p:nvPr>
        </p:nvSpPr>
        <p:spPr>
          <a:xfrm>
            <a:off x="9347200" y="6527007"/>
            <a:ext cx="28448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7</a:t>
            </a:fld>
            <a:endParaRPr/>
          </a:p>
        </p:txBody>
      </p:sp>
      <p:sp>
        <p:nvSpPr>
          <p:cNvPr id="197" name="Google Shape;197;p1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Growth: Customer Acquisition by Channel</a:t>
            </a:r>
            <a:endParaRPr b="1" dirty="0"/>
          </a:p>
        </p:txBody>
      </p:sp>
      <p:pic>
        <p:nvPicPr>
          <p:cNvPr id="5" name="Picture 4" descr="A graph of a chart&#10;&#10;Description automatically generated with medium confidence">
            <a:extLst>
              <a:ext uri="{FF2B5EF4-FFF2-40B4-BE49-F238E27FC236}">
                <a16:creationId xmlns:a16="http://schemas.microsoft.com/office/drawing/2014/main" id="{F8B62D7B-47E6-A11D-FDF9-47E4E14D6FFE}"/>
              </a:ext>
            </a:extLst>
          </p:cNvPr>
          <p:cNvPicPr>
            <a:picLocks noChangeAspect="1"/>
          </p:cNvPicPr>
          <p:nvPr/>
        </p:nvPicPr>
        <p:blipFill>
          <a:blip r:embed="rId3"/>
          <a:stretch>
            <a:fillRect/>
          </a:stretch>
        </p:blipFill>
        <p:spPr>
          <a:xfrm>
            <a:off x="2323547" y="864393"/>
            <a:ext cx="6144591" cy="574519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2">
          <a:extLst>
            <a:ext uri="{FF2B5EF4-FFF2-40B4-BE49-F238E27FC236}">
              <a16:creationId xmlns:a16="http://schemas.microsoft.com/office/drawing/2014/main" id="{CEB7718E-B837-17AA-8DCE-9F9A3FA63B2C}"/>
            </a:ext>
          </a:extLst>
        </p:cNvPr>
        <p:cNvGrpSpPr/>
        <p:nvPr/>
      </p:nvGrpSpPr>
      <p:grpSpPr>
        <a:xfrm>
          <a:off x="0" y="0"/>
          <a:ext cx="0" cy="0"/>
          <a:chOff x="0" y="0"/>
          <a:chExt cx="0" cy="0"/>
        </a:xfrm>
      </p:grpSpPr>
      <p:sp>
        <p:nvSpPr>
          <p:cNvPr id="203" name="Google Shape;203;g1590823759b_1_22">
            <a:extLst>
              <a:ext uri="{FF2B5EF4-FFF2-40B4-BE49-F238E27FC236}">
                <a16:creationId xmlns:a16="http://schemas.microsoft.com/office/drawing/2014/main" id="{CF9B202A-CAF8-CE01-1DE6-581A566DDF95}"/>
              </a:ext>
            </a:extLst>
          </p:cNvPr>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8</a:t>
            </a:fld>
            <a:endParaRPr/>
          </a:p>
        </p:txBody>
      </p:sp>
      <p:sp>
        <p:nvSpPr>
          <p:cNvPr id="204" name="Google Shape;204;g1590823759b_1_22">
            <a:extLst>
              <a:ext uri="{FF2B5EF4-FFF2-40B4-BE49-F238E27FC236}">
                <a16:creationId xmlns:a16="http://schemas.microsoft.com/office/drawing/2014/main" id="{8F19295A-D329-0A56-BEA1-2BF2633177F7}"/>
              </a:ext>
            </a:extLst>
          </p:cNvPr>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Activity Levels</a:t>
            </a:r>
            <a:endParaRPr b="1" dirty="0"/>
          </a:p>
        </p:txBody>
      </p:sp>
      <p:pic>
        <p:nvPicPr>
          <p:cNvPr id="3" name="Picture 2" descr="A graph of a number of people&#10;&#10;Description automatically generated with medium confidence">
            <a:extLst>
              <a:ext uri="{FF2B5EF4-FFF2-40B4-BE49-F238E27FC236}">
                <a16:creationId xmlns:a16="http://schemas.microsoft.com/office/drawing/2014/main" id="{B2D3819B-1CAF-B17D-6AC4-415655A4CC54}"/>
              </a:ext>
            </a:extLst>
          </p:cNvPr>
          <p:cNvPicPr>
            <a:picLocks noChangeAspect="1"/>
          </p:cNvPicPr>
          <p:nvPr/>
        </p:nvPicPr>
        <p:blipFill>
          <a:blip r:embed="rId3"/>
          <a:stretch>
            <a:fillRect/>
          </a:stretch>
        </p:blipFill>
        <p:spPr>
          <a:xfrm>
            <a:off x="295965" y="1054099"/>
            <a:ext cx="5853376" cy="5472907"/>
          </a:xfrm>
          <a:prstGeom prst="rect">
            <a:avLst/>
          </a:prstGeom>
        </p:spPr>
      </p:pic>
      <p:pic>
        <p:nvPicPr>
          <p:cNvPr id="5" name="Picture 4" descr="A graph of a number of clients&#10;&#10;Description automatically generated with medium confidence">
            <a:extLst>
              <a:ext uri="{FF2B5EF4-FFF2-40B4-BE49-F238E27FC236}">
                <a16:creationId xmlns:a16="http://schemas.microsoft.com/office/drawing/2014/main" id="{71D3B6DC-1773-0B9E-AB12-F394053D429D}"/>
              </a:ext>
            </a:extLst>
          </p:cNvPr>
          <p:cNvPicPr>
            <a:picLocks noChangeAspect="1"/>
          </p:cNvPicPr>
          <p:nvPr/>
        </p:nvPicPr>
        <p:blipFill>
          <a:blip r:embed="rId4"/>
          <a:stretch>
            <a:fillRect/>
          </a:stretch>
        </p:blipFill>
        <p:spPr>
          <a:xfrm>
            <a:off x="6197499" y="1092199"/>
            <a:ext cx="5853376" cy="5472907"/>
          </a:xfrm>
          <a:prstGeom prst="rect">
            <a:avLst/>
          </a:prstGeom>
        </p:spPr>
      </p:pic>
    </p:spTree>
    <p:extLst>
      <p:ext uri="{BB962C8B-B14F-4D97-AF65-F5344CB8AC3E}">
        <p14:creationId xmlns:p14="http://schemas.microsoft.com/office/powerpoint/2010/main" val="4167918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1590823759b_1_22"/>
          <p:cNvSpPr txBox="1">
            <a:spLocks noGrp="1"/>
          </p:cNvSpPr>
          <p:nvPr>
            <p:ph type="sldNum" idx="12"/>
          </p:nvPr>
        </p:nvSpPr>
        <p:spPr>
          <a:xfrm>
            <a:off x="9347200" y="6527007"/>
            <a:ext cx="28449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00"/>
              <a:buNone/>
            </a:pPr>
            <a:fld id="{00000000-1234-1234-1234-123412341234}" type="slidenum">
              <a:rPr lang="en-US"/>
              <a:t>9</a:t>
            </a:fld>
            <a:endParaRPr/>
          </a:p>
        </p:txBody>
      </p:sp>
      <p:sp>
        <p:nvSpPr>
          <p:cNvPr id="204" name="Google Shape;204;g1590823759b_1_22"/>
          <p:cNvSpPr txBox="1">
            <a:spLocks noGrp="1"/>
          </p:cNvSpPr>
          <p:nvPr>
            <p:ph type="title"/>
          </p:nvPr>
        </p:nvSpPr>
        <p:spPr>
          <a:xfrm>
            <a:off x="609599" y="330993"/>
            <a:ext cx="10972800" cy="533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4"/>
              </a:buClr>
              <a:buSzPts val="3200"/>
              <a:buFont typeface="Arial"/>
              <a:buNone/>
            </a:pPr>
            <a:r>
              <a:rPr lang="en-US" b="1" dirty="0"/>
              <a:t>Client Transaction Behavior: Customer Journey</a:t>
            </a:r>
            <a:endParaRPr b="1" dirty="0"/>
          </a:p>
        </p:txBody>
      </p:sp>
      <p:pic>
        <p:nvPicPr>
          <p:cNvPr id="7" name="Picture 6" descr="A graph of a graph with numbers and a line&#10;&#10;Description automatically generated">
            <a:extLst>
              <a:ext uri="{FF2B5EF4-FFF2-40B4-BE49-F238E27FC236}">
                <a16:creationId xmlns:a16="http://schemas.microsoft.com/office/drawing/2014/main" id="{047A6879-755B-576D-A94A-516779523C63}"/>
              </a:ext>
            </a:extLst>
          </p:cNvPr>
          <p:cNvPicPr>
            <a:picLocks noChangeAspect="1"/>
          </p:cNvPicPr>
          <p:nvPr/>
        </p:nvPicPr>
        <p:blipFill>
          <a:blip r:embed="rId3"/>
          <a:stretch>
            <a:fillRect/>
          </a:stretch>
        </p:blipFill>
        <p:spPr>
          <a:xfrm>
            <a:off x="2263637" y="989122"/>
            <a:ext cx="6224380" cy="5610242"/>
          </a:xfrm>
          <a:prstGeom prst="rect">
            <a:avLst/>
          </a:prstGeom>
        </p:spPr>
      </p:pic>
    </p:spTree>
  </p:cSld>
  <p:clrMapOvr>
    <a:masterClrMapping/>
  </p:clrMapOvr>
</p:sld>
</file>

<file path=ppt/theme/theme1.xml><?xml version="1.0" encoding="utf-8"?>
<a:theme xmlns:a="http://schemas.openxmlformats.org/drawingml/2006/main" name="Office Theme">
  <a:themeElements>
    <a:clrScheme name="CGAP Color 2018">
      <a:dk1>
        <a:srgbClr val="6C6463"/>
      </a:dk1>
      <a:lt1>
        <a:srgbClr val="FFFFFF"/>
      </a:lt1>
      <a:dk2>
        <a:srgbClr val="000000"/>
      </a:dk2>
      <a:lt2>
        <a:srgbClr val="CFCDC9"/>
      </a:lt2>
      <a:accent1>
        <a:srgbClr val="003A49"/>
      </a:accent1>
      <a:accent2>
        <a:srgbClr val="00948F"/>
      </a:accent2>
      <a:accent3>
        <a:srgbClr val="17A627"/>
      </a:accent3>
      <a:accent4>
        <a:srgbClr val="ED7700"/>
      </a:accent4>
      <a:accent5>
        <a:srgbClr val="FFB718"/>
      </a:accent5>
      <a:accent6>
        <a:srgbClr val="C3D500"/>
      </a:accent6>
      <a:hlink>
        <a:srgbClr val="689FCF"/>
      </a:hlink>
      <a:folHlink>
        <a:srgbClr val="33201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8a5be2a-df2e-4e7a-9248-f3f9aadc3453">
      <Terms xmlns="http://schemas.microsoft.com/office/infopath/2007/PartnerControls"/>
    </lcf76f155ced4ddcb4097134ff3c332f>
    <TaxCatchAll xmlns="3e02667f-0271-471b-bd6e-11a2e16def1d" xsi:nil="true"/>
    <SharedWithUsers xmlns="5db7da12-e561-44f9-98ee-8a06c6ad4796">
      <UserInfo>
        <DisplayName>Ivo Jenik</DisplayName>
        <AccountId>16</AccountId>
        <AccountType/>
      </UserInfo>
      <UserInfo>
        <DisplayName>Mark Flaming</DisplayName>
        <AccountId>268</AccountId>
        <AccountType/>
      </UserInfo>
      <UserInfo>
        <DisplayName>Isabelle Agnes Barres</DisplayName>
        <AccountId>112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43130C983C27547A8665D36E4897842" ma:contentTypeVersion="17" ma:contentTypeDescription="Crée un document." ma:contentTypeScope="" ma:versionID="d603a3f73d9dc8bc8fc2a79d75ef754e">
  <xsd:schema xmlns:xsd="http://www.w3.org/2001/XMLSchema" xmlns:xs="http://www.w3.org/2001/XMLSchema" xmlns:p="http://schemas.microsoft.com/office/2006/metadata/properties" xmlns:ns2="5db7da12-e561-44f9-98ee-8a06c6ad4796" xmlns:ns3="58a5be2a-df2e-4e7a-9248-f3f9aadc3453" xmlns:ns4="3e02667f-0271-471b-bd6e-11a2e16def1d" targetNamespace="http://schemas.microsoft.com/office/2006/metadata/properties" ma:root="true" ma:fieldsID="34ef94dfb637fdd79ca0b6178492e1ae" ns2:_="" ns3:_="" ns4:_="">
    <xsd:import namespace="5db7da12-e561-44f9-98ee-8a06c6ad4796"/>
    <xsd:import namespace="58a5be2a-df2e-4e7a-9248-f3f9aadc3453"/>
    <xsd:import namespace="3e02667f-0271-471b-bd6e-11a2e16def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b7da12-e561-44f9-98ee-8a06c6ad4796"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8a5be2a-df2e-4e7a-9248-f3f9aadc345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2a6c10d7-b926-4fc0-945e-3cbf5049f6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80a20a4-5926-4236-a415-169d50d52349}" ma:internalName="TaxCatchAll" ma:showField="CatchAllData" ma:web="5db7da12-e561-44f9-98ee-8a06c6ad47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AE1731-2F1E-48F4-9A3E-3FBEE1C65EE6}">
  <ds:schemaRefs>
    <ds:schemaRef ds:uri="http://schemas.microsoft.com/sharepoint/v3/contenttype/forms"/>
  </ds:schemaRefs>
</ds:datastoreItem>
</file>

<file path=customXml/itemProps2.xml><?xml version="1.0" encoding="utf-8"?>
<ds:datastoreItem xmlns:ds="http://schemas.openxmlformats.org/officeDocument/2006/customXml" ds:itemID="{8645F36A-3FEB-40FE-AD7B-8F0989EC0AC7}">
  <ds:schemaRefs>
    <ds:schemaRef ds:uri="http://schemas.microsoft.com/office/2006/metadata/properties"/>
    <ds:schemaRef ds:uri="http://www.w3.org/XML/1998/namespace"/>
    <ds:schemaRef ds:uri="http://purl.org/dc/dcmitype/"/>
    <ds:schemaRef ds:uri="http://schemas.openxmlformats.org/package/2006/metadata/core-properties"/>
    <ds:schemaRef ds:uri="http://purl.org/dc/elements/1.1/"/>
    <ds:schemaRef ds:uri="5db7da12-e561-44f9-98ee-8a06c6ad4796"/>
    <ds:schemaRef ds:uri="http://schemas.microsoft.com/office/2006/documentManagement/types"/>
    <ds:schemaRef ds:uri="http://purl.org/dc/terms/"/>
    <ds:schemaRef ds:uri="http://schemas.microsoft.com/office/infopath/2007/PartnerControls"/>
    <ds:schemaRef ds:uri="3e02667f-0271-471b-bd6e-11a2e16def1d"/>
    <ds:schemaRef ds:uri="58a5be2a-df2e-4e7a-9248-f3f9aadc3453"/>
  </ds:schemaRefs>
</ds:datastoreItem>
</file>

<file path=customXml/itemProps3.xml><?xml version="1.0" encoding="utf-8"?>
<ds:datastoreItem xmlns:ds="http://schemas.openxmlformats.org/officeDocument/2006/customXml" ds:itemID="{A6598ECC-EE56-476A-8493-AE9111A50995}"/>
</file>

<file path=docProps/app.xml><?xml version="1.0" encoding="utf-8"?>
<Properties xmlns="http://schemas.openxmlformats.org/officeDocument/2006/extended-properties" xmlns:vt="http://schemas.openxmlformats.org/officeDocument/2006/docPropsVTypes">
  <TotalTime>1253</TotalTime>
  <Words>4420</Words>
  <Application>Microsoft Macintosh PowerPoint</Application>
  <PresentationFormat>Widescreen</PresentationFormat>
  <Paragraphs>384</Paragraphs>
  <Slides>27</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Symbol</vt:lpstr>
      <vt:lpstr>Arial</vt:lpstr>
      <vt:lpstr>Calibri</vt:lpstr>
      <vt:lpstr>Courier New</vt:lpstr>
      <vt:lpstr>Office Theme</vt:lpstr>
      <vt:lpstr>Data Bootcamp Session 1: Segmentation</vt:lpstr>
      <vt:lpstr>Agenda</vt:lpstr>
      <vt:lpstr>Definition of “Digital”</vt:lpstr>
      <vt:lpstr>Examples of traditional vs digital channels</vt:lpstr>
      <vt:lpstr>Examples of traditional vs digital customers</vt:lpstr>
      <vt:lpstr>Dashboards Walk-through</vt:lpstr>
      <vt:lpstr>Client Growth: Customer Acquisition by Channel</vt:lpstr>
      <vt:lpstr>Client Transaction Behavior: Activity Levels</vt:lpstr>
      <vt:lpstr>Client Transaction Behavior: Customer Journey</vt:lpstr>
      <vt:lpstr>Client Deposit Behavior: Depositors by Deposit Balance</vt:lpstr>
      <vt:lpstr>Client Borrowing Behavior: 6-month Follow-up Loan Rate</vt:lpstr>
      <vt:lpstr>Segmentation</vt:lpstr>
      <vt:lpstr>Segmentation</vt:lpstr>
      <vt:lpstr>Digital customers: Examples</vt:lpstr>
      <vt:lpstr>Segmentation</vt:lpstr>
      <vt:lpstr>Digital customers: Examples</vt:lpstr>
      <vt:lpstr>Tips for segmentation</vt:lpstr>
      <vt:lpstr>ad</vt:lpstr>
      <vt:lpstr>Segmentation</vt:lpstr>
      <vt:lpstr>Segmentation</vt:lpstr>
      <vt:lpstr>Segmentation</vt:lpstr>
      <vt:lpstr>Additional Segmentation Criteria: Examples</vt:lpstr>
      <vt:lpstr>Homework</vt:lpstr>
      <vt:lpstr>Data bootcamp Homework</vt:lpstr>
      <vt:lpstr>Q&amp;A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Data Bootcamp</dc:title>
  <dc:creator>Michael Rizzo</dc:creator>
  <cp:lastModifiedBy>Isabelle Barres</cp:lastModifiedBy>
  <cp:revision>69</cp:revision>
  <dcterms:created xsi:type="dcterms:W3CDTF">2017-09-13T16:31:41Z</dcterms:created>
  <dcterms:modified xsi:type="dcterms:W3CDTF">2024-10-08T17:53:48Z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0x010100743130C983C27547A8665D36E4897842</vt:lpwstr>
  </property>
  <property fmtid="{D5CDD505-2E9C-101B-9397-08002B2CF9AE}" pid="3" name="AuthorIds_UIVersion_1536">
    <vt:lpwstr>53</vt:lpwstr>
  </property>
  <property fmtid="{D5CDD505-2E9C-101B-9397-08002B2CF9AE}" pid="4" name="MediaServiceImageTags">
    <vt:lpwstr/>
  </property>
</Properties>
</file>