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Lst>
  <p:notesMasterIdLst>
    <p:notesMasterId r:id="rId27"/>
  </p:notesMasterIdLst>
  <p:sldIdLst>
    <p:sldId id="9262" r:id="rId5"/>
    <p:sldId id="292" r:id="rId6"/>
    <p:sldId id="293" r:id="rId7"/>
    <p:sldId id="294" r:id="rId8"/>
    <p:sldId id="258" r:id="rId9"/>
    <p:sldId id="295" r:id="rId10"/>
    <p:sldId id="296" r:id="rId11"/>
    <p:sldId id="297" r:id="rId12"/>
    <p:sldId id="298" r:id="rId13"/>
    <p:sldId id="299" r:id="rId14"/>
    <p:sldId id="300" r:id="rId15"/>
    <p:sldId id="301" r:id="rId16"/>
    <p:sldId id="302" r:id="rId17"/>
    <p:sldId id="303" r:id="rId18"/>
    <p:sldId id="305" r:id="rId19"/>
    <p:sldId id="304" r:id="rId20"/>
    <p:sldId id="306" r:id="rId21"/>
    <p:sldId id="307" r:id="rId22"/>
    <p:sldId id="308" r:id="rId23"/>
    <p:sldId id="9261" r:id="rId24"/>
    <p:sldId id="290" r:id="rId25"/>
    <p:sldId id="289" r:id="rId26"/>
  </p:sldIdLst>
  <p:sldSz cx="12192000" cy="6858000"/>
  <p:notesSz cx="6858000" cy="9144000"/>
  <p:embeddedFontLst>
    <p:embeddedFont>
      <p:font typeface="Arimo" panose="020B0604020202020204" pitchFamily="34" charset="0"/>
      <p:regular r:id="rId28"/>
      <p:bold r:id="rId29"/>
      <p:italic r:id="rId30"/>
      <p:boldItalic r:id="rId31"/>
    </p:embeddedFont>
    <p:embeddedFont>
      <p:font typeface="Helvetica Neue" panose="02000503000000020004" pitchFamily="2"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7" roundtripDataSignature="AMtx7mi/pGdhRX9Y17MKUX3wRZNreR9NN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AE9622E-4360-49E7-9D5E-C8D9D18D8922}">
  <a:tblStyle styleId="{5AE9622E-4360-49E7-9D5E-C8D9D18D8922}"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721508D7-EA72-45D4-A6BA-0EBBF8B358A0}" styleName="Table_1">
    <a:wholeTbl>
      <a:tcTxStyle b="off" i="off">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23"/>
    <p:restoredTop sz="50794"/>
  </p:normalViewPr>
  <p:slideViewPr>
    <p:cSldViewPr snapToGrid="0">
      <p:cViewPr varScale="1">
        <p:scale>
          <a:sx n="76" d="100"/>
          <a:sy n="76" d="100"/>
        </p:scale>
        <p:origin x="2848"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font" Target="fonts/font7.fntdata"/><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2.fntdata"/><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5.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69" Type="http://schemas.openxmlformats.org/officeDocument/2006/relationships/viewProps" Target="viewProps.xml"/><Relationship Id="rId8" Type="http://schemas.openxmlformats.org/officeDocument/2006/relationships/slide" Target="slides/slide4.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6.fntdata"/><Relationship Id="rId67" Type="http://customschemas.google.com/relationships/presentationmetadata" Target="meta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abelle Agnes Barres" userId="S::ibarres@worldbank.org::7a5967c0-0a79-4d7d-af76-3aa3957b1a88" providerId="AD" clId="Web-{042A5493-803D-2152-5CEB-5828B379E85F}"/>
    <pc:docChg chg="modSld">
      <pc:chgData name="Isabelle Agnes Barres" userId="S::ibarres@worldbank.org::7a5967c0-0a79-4d7d-af76-3aa3957b1a88" providerId="AD" clId="Web-{042A5493-803D-2152-5CEB-5828B379E85F}" dt="2022-12-20T21:49:01.839" v="79" actId="20577"/>
      <pc:docMkLst>
        <pc:docMk/>
      </pc:docMkLst>
      <pc:sldChg chg="modSp">
        <pc:chgData name="Isabelle Agnes Barres" userId="S::ibarres@worldbank.org::7a5967c0-0a79-4d7d-af76-3aa3957b1a88" providerId="AD" clId="Web-{042A5493-803D-2152-5CEB-5828B379E85F}" dt="2022-12-20T21:46:23.302" v="59"/>
        <pc:sldMkLst>
          <pc:docMk/>
          <pc:sldMk cId="0" sldId="257"/>
        </pc:sldMkLst>
        <pc:graphicFrameChg chg="mod modGraphic">
          <ac:chgData name="Isabelle Agnes Barres" userId="S::ibarres@worldbank.org::7a5967c0-0a79-4d7d-af76-3aa3957b1a88" providerId="AD" clId="Web-{042A5493-803D-2152-5CEB-5828B379E85F}" dt="2022-12-20T21:46:23.302" v="59"/>
          <ac:graphicFrameMkLst>
            <pc:docMk/>
            <pc:sldMk cId="0" sldId="257"/>
            <ac:graphicFrameMk id="176" creationId="{00000000-0000-0000-0000-000000000000}"/>
          </ac:graphicFrameMkLst>
        </pc:graphicFrameChg>
      </pc:sldChg>
      <pc:sldChg chg="modSp">
        <pc:chgData name="Isabelle Agnes Barres" userId="S::ibarres@worldbank.org::7a5967c0-0a79-4d7d-af76-3aa3957b1a88" providerId="AD" clId="Web-{042A5493-803D-2152-5CEB-5828B379E85F}" dt="2022-12-20T21:49:01.839" v="79" actId="20577"/>
        <pc:sldMkLst>
          <pc:docMk/>
          <pc:sldMk cId="0" sldId="270"/>
        </pc:sldMkLst>
        <pc:spChg chg="mod">
          <ac:chgData name="Isabelle Agnes Barres" userId="S::ibarres@worldbank.org::7a5967c0-0a79-4d7d-af76-3aa3957b1a88" providerId="AD" clId="Web-{042A5493-803D-2152-5CEB-5828B379E85F}" dt="2022-12-20T21:49:01.839" v="79" actId="20577"/>
          <ac:spMkLst>
            <pc:docMk/>
            <pc:sldMk cId="0" sldId="270"/>
            <ac:spMk id="288" creationId="{00000000-0000-0000-0000-000000000000}"/>
          </ac:spMkLst>
        </pc:spChg>
      </pc:sldChg>
      <pc:sldChg chg="addSp delSp modSp">
        <pc:chgData name="Isabelle Agnes Barres" userId="S::ibarres@worldbank.org::7a5967c0-0a79-4d7d-af76-3aa3957b1a88" providerId="AD" clId="Web-{042A5493-803D-2152-5CEB-5828B379E85F}" dt="2022-12-20T21:48:21.978" v="64" actId="14100"/>
        <pc:sldMkLst>
          <pc:docMk/>
          <pc:sldMk cId="0" sldId="280"/>
        </pc:sldMkLst>
        <pc:picChg chg="add mod">
          <ac:chgData name="Isabelle Agnes Barres" userId="S::ibarres@worldbank.org::7a5967c0-0a79-4d7d-af76-3aa3957b1a88" providerId="AD" clId="Web-{042A5493-803D-2152-5CEB-5828B379E85F}" dt="2022-12-20T21:48:21.978" v="64" actId="14100"/>
          <ac:picMkLst>
            <pc:docMk/>
            <pc:sldMk cId="0" sldId="280"/>
            <ac:picMk id="2" creationId="{ABB775E7-F5ED-A305-3FBE-FDA25F31E6B5}"/>
          </ac:picMkLst>
        </pc:picChg>
        <pc:picChg chg="del">
          <ac:chgData name="Isabelle Agnes Barres" userId="S::ibarres@worldbank.org::7a5967c0-0a79-4d7d-af76-3aa3957b1a88" providerId="AD" clId="Web-{042A5493-803D-2152-5CEB-5828B379E85F}" dt="2022-12-20T21:48:10.743" v="60"/>
          <ac:picMkLst>
            <pc:docMk/>
            <pc:sldMk cId="0" sldId="280"/>
            <ac:picMk id="380" creationId="{00000000-0000-0000-0000-000000000000}"/>
          </ac:picMkLst>
        </pc:picChg>
      </pc:sldChg>
    </pc:docChg>
  </pc:docChgLst>
  <pc:docChgLst>
    <pc:chgData name="Isabelle Agnes Barres" userId="7a5967c0-0a79-4d7d-af76-3aa3957b1a88" providerId="ADAL" clId="{AD12297F-138E-4E89-8A16-525AA8B8BF1A}"/>
    <pc:docChg chg="custSel delSld modSld sldOrd">
      <pc:chgData name="Isabelle Agnes Barres" userId="7a5967c0-0a79-4d7d-af76-3aa3957b1a88" providerId="ADAL" clId="{AD12297F-138E-4E89-8A16-525AA8B8BF1A}" dt="2023-06-02T22:40:17.928" v="66" actId="113"/>
      <pc:docMkLst>
        <pc:docMk/>
      </pc:docMkLst>
      <pc:sldChg chg="addSp delSp modSp mod">
        <pc:chgData name="Isabelle Agnes Barres" userId="7a5967c0-0a79-4d7d-af76-3aa3957b1a88" providerId="ADAL" clId="{AD12297F-138E-4E89-8A16-525AA8B8BF1A}" dt="2023-06-02T22:31:57.962" v="44" actId="478"/>
        <pc:sldMkLst>
          <pc:docMk/>
          <pc:sldMk cId="0" sldId="256"/>
        </pc:sldMkLst>
        <pc:spChg chg="add mod">
          <ac:chgData name="Isabelle Agnes Barres" userId="7a5967c0-0a79-4d7d-af76-3aa3957b1a88" providerId="ADAL" clId="{AD12297F-138E-4E89-8A16-525AA8B8BF1A}" dt="2023-06-02T22:31:52.063" v="43" actId="478"/>
          <ac:spMkLst>
            <pc:docMk/>
            <pc:sldMk cId="0" sldId="256"/>
            <ac:spMk id="3" creationId="{851D6333-C6E9-1996-4282-8995210895B2}"/>
          </ac:spMkLst>
        </pc:spChg>
        <pc:spChg chg="add mod">
          <ac:chgData name="Isabelle Agnes Barres" userId="7a5967c0-0a79-4d7d-af76-3aa3957b1a88" providerId="ADAL" clId="{AD12297F-138E-4E89-8A16-525AA8B8BF1A}" dt="2023-06-02T22:31:57.962" v="44" actId="478"/>
          <ac:spMkLst>
            <pc:docMk/>
            <pc:sldMk cId="0" sldId="256"/>
            <ac:spMk id="5" creationId="{68227049-A849-61D0-679E-B30B5096F517}"/>
          </ac:spMkLst>
        </pc:spChg>
        <pc:spChg chg="mod">
          <ac:chgData name="Isabelle Agnes Barres" userId="7a5967c0-0a79-4d7d-af76-3aa3957b1a88" providerId="ADAL" clId="{AD12297F-138E-4E89-8A16-525AA8B8BF1A}" dt="2023-06-02T22:31:48.442" v="42" actId="20577"/>
          <ac:spMkLst>
            <pc:docMk/>
            <pc:sldMk cId="0" sldId="256"/>
            <ac:spMk id="167" creationId="{00000000-0000-0000-0000-000000000000}"/>
          </ac:spMkLst>
        </pc:spChg>
        <pc:spChg chg="del">
          <ac:chgData name="Isabelle Agnes Barres" userId="7a5967c0-0a79-4d7d-af76-3aa3957b1a88" providerId="ADAL" clId="{AD12297F-138E-4E89-8A16-525AA8B8BF1A}" dt="2023-06-02T22:31:57.962" v="44" actId="478"/>
          <ac:spMkLst>
            <pc:docMk/>
            <pc:sldMk cId="0" sldId="256"/>
            <ac:spMk id="168" creationId="{00000000-0000-0000-0000-000000000000}"/>
          </ac:spMkLst>
        </pc:spChg>
        <pc:spChg chg="del">
          <ac:chgData name="Isabelle Agnes Barres" userId="7a5967c0-0a79-4d7d-af76-3aa3957b1a88" providerId="ADAL" clId="{AD12297F-138E-4E89-8A16-525AA8B8BF1A}" dt="2023-06-02T22:31:52.063" v="43" actId="478"/>
          <ac:spMkLst>
            <pc:docMk/>
            <pc:sldMk cId="0" sldId="256"/>
            <ac:spMk id="169" creationId="{00000000-0000-0000-0000-000000000000}"/>
          </ac:spMkLst>
        </pc:spChg>
      </pc:sldChg>
      <pc:sldChg chg="modSp mod">
        <pc:chgData name="Isabelle Agnes Barres" userId="7a5967c0-0a79-4d7d-af76-3aa3957b1a88" providerId="ADAL" clId="{AD12297F-138E-4E89-8A16-525AA8B8BF1A}" dt="2023-06-02T22:36:08.438" v="65" actId="21"/>
        <pc:sldMkLst>
          <pc:docMk/>
          <pc:sldMk cId="0" sldId="257"/>
        </pc:sldMkLst>
        <pc:graphicFrameChg chg="modGraphic">
          <ac:chgData name="Isabelle Agnes Barres" userId="7a5967c0-0a79-4d7d-af76-3aa3957b1a88" providerId="ADAL" clId="{AD12297F-138E-4E89-8A16-525AA8B8BF1A}" dt="2023-06-02T22:36:08.438" v="65" actId="21"/>
          <ac:graphicFrameMkLst>
            <pc:docMk/>
            <pc:sldMk cId="0" sldId="257"/>
            <ac:graphicFrameMk id="176" creationId="{00000000-0000-0000-0000-000000000000}"/>
          </ac:graphicFrameMkLst>
        </pc:graphicFrameChg>
      </pc:sldChg>
      <pc:sldChg chg="del">
        <pc:chgData name="Isabelle Agnes Barres" userId="7a5967c0-0a79-4d7d-af76-3aa3957b1a88" providerId="ADAL" clId="{AD12297F-138E-4E89-8A16-525AA8B8BF1A}" dt="2023-06-02T22:33:21.089" v="46" actId="47"/>
        <pc:sldMkLst>
          <pc:docMk/>
          <pc:sldMk cId="802802658" sldId="258"/>
        </pc:sldMkLst>
      </pc:sldChg>
      <pc:sldChg chg="del">
        <pc:chgData name="Isabelle Agnes Barres" userId="7a5967c0-0a79-4d7d-af76-3aa3957b1a88" providerId="ADAL" clId="{AD12297F-138E-4E89-8A16-525AA8B8BF1A}" dt="2023-06-02T22:32:23.520" v="45" actId="2696"/>
        <pc:sldMkLst>
          <pc:docMk/>
          <pc:sldMk cId="0" sldId="287"/>
        </pc:sldMkLst>
      </pc:sldChg>
      <pc:sldChg chg="del">
        <pc:chgData name="Isabelle Agnes Barres" userId="7a5967c0-0a79-4d7d-af76-3aa3957b1a88" providerId="ADAL" clId="{AD12297F-138E-4E89-8A16-525AA8B8BF1A}" dt="2023-06-02T22:32:23.520" v="45" actId="2696"/>
        <pc:sldMkLst>
          <pc:docMk/>
          <pc:sldMk cId="0" sldId="288"/>
        </pc:sldMkLst>
      </pc:sldChg>
      <pc:sldChg chg="modSp mod">
        <pc:chgData name="Isabelle Agnes Barres" userId="7a5967c0-0a79-4d7d-af76-3aa3957b1a88" providerId="ADAL" clId="{AD12297F-138E-4E89-8A16-525AA8B8BF1A}" dt="2023-06-02T22:40:17.928" v="66" actId="113"/>
        <pc:sldMkLst>
          <pc:docMk/>
          <pc:sldMk cId="0" sldId="289"/>
        </pc:sldMkLst>
        <pc:spChg chg="mod">
          <ac:chgData name="Isabelle Agnes Barres" userId="7a5967c0-0a79-4d7d-af76-3aa3957b1a88" providerId="ADAL" clId="{AD12297F-138E-4E89-8A16-525AA8B8BF1A}" dt="2023-06-02T22:40:17.928" v="66" actId="113"/>
          <ac:spMkLst>
            <pc:docMk/>
            <pc:sldMk cId="0" sldId="289"/>
            <ac:spMk id="460" creationId="{00000000-0000-0000-0000-000000000000}"/>
          </ac:spMkLst>
        </pc:spChg>
      </pc:sldChg>
      <pc:sldChg chg="ord">
        <pc:chgData name="Isabelle Agnes Barres" userId="7a5967c0-0a79-4d7d-af76-3aa3957b1a88" providerId="ADAL" clId="{AD12297F-138E-4E89-8A16-525AA8B8BF1A}" dt="2023-06-02T22:35:46.854" v="50"/>
        <pc:sldMkLst>
          <pc:docMk/>
          <pc:sldMk cId="0" sldId="290"/>
        </pc:sldMkLst>
      </pc:sldChg>
      <pc:sldChg chg="del">
        <pc:chgData name="Isabelle Agnes Barres" userId="7a5967c0-0a79-4d7d-af76-3aa3957b1a88" providerId="ADAL" clId="{AD12297F-138E-4E89-8A16-525AA8B8BF1A}" dt="2023-06-02T22:33:30.679" v="47" actId="47"/>
        <pc:sldMkLst>
          <pc:docMk/>
          <pc:sldMk cId="1619993127" sldId="388"/>
        </pc:sldMkLst>
      </pc:sldChg>
      <pc:sldChg chg="del">
        <pc:chgData name="Isabelle Agnes Barres" userId="7a5967c0-0a79-4d7d-af76-3aa3957b1a88" providerId="ADAL" clId="{AD12297F-138E-4E89-8A16-525AA8B8BF1A}" dt="2023-06-02T22:33:39.059" v="48" actId="2696"/>
        <pc:sldMkLst>
          <pc:docMk/>
          <pc:sldMk cId="1861740612" sldId="391"/>
        </pc:sldMkLst>
      </pc:sldChg>
      <pc:sldChg chg="del">
        <pc:chgData name="Isabelle Agnes Barres" userId="7a5967c0-0a79-4d7d-af76-3aa3957b1a88" providerId="ADAL" clId="{AD12297F-138E-4E89-8A16-525AA8B8BF1A}" dt="2023-06-02T22:33:21.089" v="46" actId="47"/>
        <pc:sldMkLst>
          <pc:docMk/>
          <pc:sldMk cId="2460963228" sldId="392"/>
        </pc:sldMkLst>
      </pc:sldChg>
      <pc:sldMasterChg chg="delSldLayout">
        <pc:chgData name="Isabelle Agnes Barres" userId="7a5967c0-0a79-4d7d-af76-3aa3957b1a88" providerId="ADAL" clId="{AD12297F-138E-4E89-8A16-525AA8B8BF1A}" dt="2023-06-02T22:33:39.059" v="48" actId="2696"/>
        <pc:sldMasterMkLst>
          <pc:docMk/>
          <pc:sldMasterMk cId="0" sldId="2147483648"/>
        </pc:sldMasterMkLst>
        <pc:sldLayoutChg chg="del">
          <pc:chgData name="Isabelle Agnes Barres" userId="7a5967c0-0a79-4d7d-af76-3aa3957b1a88" providerId="ADAL" clId="{AD12297F-138E-4E89-8A16-525AA8B8BF1A}" dt="2023-06-02T22:33:39.059" v="48" actId="2696"/>
          <pc:sldLayoutMkLst>
            <pc:docMk/>
            <pc:sldMasterMk cId="0" sldId="2147483648"/>
            <pc:sldLayoutMk cId="2013278050" sldId="2147483679"/>
          </pc:sldLayoutMkLst>
        </pc:sldLayoutChg>
        <pc:sldLayoutChg chg="del">
          <pc:chgData name="Isabelle Agnes Barres" userId="7a5967c0-0a79-4d7d-af76-3aa3957b1a88" providerId="ADAL" clId="{AD12297F-138E-4E89-8A16-525AA8B8BF1A}" dt="2023-06-02T22:33:30.679" v="47" actId="47"/>
          <pc:sldLayoutMkLst>
            <pc:docMk/>
            <pc:sldMasterMk cId="0" sldId="2147483648"/>
            <pc:sldLayoutMk cId="3283972627" sldId="214748368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5" name="Google Shape;16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44071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15915369887_0_2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We will spend a few minutes today sort of rehearsing what some of these validation discussions look like.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When we will look at your graphs, we are like the product owner or your managers, who will look at the graph and have questions.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For example, if the graph doesn't look right to us, or we see a discrepancy between one graph and another graph, etc., that is exactly the kind of response that you will get when you start showing your dashboards to your business team and your management.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We will walk through the different dashboards and talk about some of some of the issues that came up frequently in the draft dashboards. This is trying to anticipate the questions that your business team might have for you.</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To start, we’ll go over some high-level observations about each of the graphs.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79" name="Google Shape;179;g15915369887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19b4b019e43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g19b4b019e43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You see 2 examples here.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First, let’s point out the difference between showing someone the cumulative numbers versus showing the monthly numbers.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The blue graph on the upper right is showing cumulative numbers. You can see that this company moves from 150,000 to 300,000 customers and you can see the segmentation between new to bank existing to bank and traditional customers.</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cs typeface="Calibri" panose="020F0502020204030204" pitchFamily="34" charset="0"/>
              </a:rPr>
              <a:t>The graph on the left is a company that has about as many clients as the upper right graph, but they are only showing monthly customer acquisition.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Both of these graphs are useful, but all of the other graphs that we're using in the dashboards further on are all cumulative numbers so its’s important that you're showing the cumulative numbers here in the beginning because that gives everyone an overview and it orients them to the graphs that you're going to show them later on.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Make sure that you're using cumulative numbers.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Now let’s flag something that comes up in some companies.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b="1" u="sng" dirty="0">
                <a:effectLst/>
                <a:latin typeface="Calibri" panose="020F0502020204030204" pitchFamily="34" charset="0"/>
                <a:ea typeface="Times New Roman" panose="02020603050405020304" pitchFamily="18" charset="0"/>
                <a:cs typeface="Calibri" panose="020F0502020204030204" pitchFamily="34" charset="0"/>
              </a:rPr>
              <a:t>Dropout rates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Some companies have large dropout rates, and that means that you acquire the customers but then they withdraw, they closed their accounts.</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cs typeface="Calibri" panose="020F0502020204030204" pitchFamily="34" charset="0"/>
              </a:rPr>
              <a:t>And if that happens, there will be a big difference between your customer acquisition graph and your activity dashboard.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For example, let's say that you over a long period of time have acquired 1,000,000 customers, but 300,000 of those customers closed their accounts.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In all the rest of your graphs, you're going to be showing activity rates, deposit rates, and loan rates on 700,000 customers. But your acquisition graph is going to show 1,000,000 customers, and it's important that you let everybody know what happened to the other 300,000 customers.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Make sure you tell people because when you show people dashboards and the numbers don't match, it immediately raises questions in their mind about whether or not your numbers are right.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lgn="l" rtl="0">
              <a:lnSpc>
                <a:spcPct val="100000"/>
              </a:lnSpc>
              <a:spcBef>
                <a:spcPts val="0"/>
              </a:spcBef>
              <a:spcAft>
                <a:spcPts val="0"/>
              </a:spcAft>
              <a:buSzPts val="1400"/>
              <a:buNone/>
            </a:pPr>
            <a:endParaRPr dirty="0"/>
          </a:p>
        </p:txBody>
      </p:sp>
      <p:sp>
        <p:nvSpPr>
          <p:cNvPr id="199" name="Google Shape;199;g19b4b019e43_0_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19b4b019e43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g19b4b019e43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This is the second dashboard: the client activity by segment. This is the first place that you can make a check to make sure that you are including all of your customers in all of your dashboards.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The first acquisition graph establishes a total number of customers. The second set of graphs that you show are the activity graphs for digital and traditional. And you have to take a look at those and make sure that the sum of those two graphs equals your acquisition graph.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This company has around 500,000 customers on the acquisition graph. The second shows the digital clients (about 300,000). There are 200,000 total on the third one, so the total matches. </a:t>
            </a: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So again, this is just simply the1st place you can check because I promise you if your business team looks at that and see it doesn't see it equaling, then they will have questions and you will immediately need to go back to the data to find out what happened.</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b="1" dirty="0">
                <a:effectLst/>
                <a:latin typeface="Calibri" panose="020F0502020204030204" pitchFamily="34" charset="0"/>
                <a:ea typeface="Times New Roman" panose="02020603050405020304" pitchFamily="18" charset="0"/>
                <a:cs typeface="Calibri" panose="020F0502020204030204" pitchFamily="34" charset="0"/>
              </a:rPr>
              <a:t>It's also very helpful on this activity graph to remind people that you're only counting monetary transactions</a:t>
            </a:r>
            <a:r>
              <a:rPr lang="en-US" sz="1800" dirty="0">
                <a:effectLst/>
                <a:latin typeface="Calibri" panose="020F0502020204030204" pitchFamily="34" charset="0"/>
                <a:ea typeface="Times New Roman" panose="02020603050405020304" pitchFamily="18" charset="0"/>
                <a:cs typeface="Calibri" panose="020F0502020204030204" pitchFamily="34" charset="0"/>
              </a:rPr>
              <a:t>. That that question will come up because some people associate other transactions as being relevant, which they can't be. But this is strictly about monetary transactions.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lgn="l" rtl="0">
              <a:lnSpc>
                <a:spcPct val="100000"/>
              </a:lnSpc>
              <a:spcBef>
                <a:spcPts val="0"/>
              </a:spcBef>
              <a:spcAft>
                <a:spcPts val="0"/>
              </a:spcAft>
              <a:buSzPts val="1400"/>
              <a:buNone/>
            </a:pPr>
            <a:endParaRPr dirty="0"/>
          </a:p>
        </p:txBody>
      </p:sp>
      <p:sp>
        <p:nvSpPr>
          <p:cNvPr id="199" name="Google Shape;199;g19b4b019e43_0_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12626228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19b4b019e43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g19b4b019e43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latin typeface="Calibri" panose="020F0502020204030204" pitchFamily="34" charset="0"/>
                <a:ea typeface="Times New Roman" panose="02020603050405020304" pitchFamily="18" charset="0"/>
                <a:cs typeface="Calibri" panose="020F0502020204030204" pitchFamily="34" charset="0"/>
              </a:rPr>
              <a:t>This is the first conversation that you have in your validation conversations and you will need to make sure that the numbers match.</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endParaRPr lang="en-US" sz="1800" dirty="0">
              <a:effectLst/>
              <a:latin typeface="Calibri" panose="020F0502020204030204" pitchFamily="34" charset="0"/>
              <a:ea typeface="Times New Roman" panose="02020603050405020304" pitchFamily="18" charset="0"/>
              <a:cs typeface="Calibri" panose="020F0502020204030204" pitchFamily="34"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Here is an example of what happens in an extreme case where you have a lot of dropouts and there's a big difference between the number of customers that you're showing on all of your dashboards – the difference between that and the acquisition dashboard.</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br>
              <a:rPr lang="en-US" sz="1800" dirty="0">
                <a:effectLst/>
                <a:latin typeface="Calibri" panose="020F0502020204030204" pitchFamily="34" charset="0"/>
                <a:ea typeface="Times New Roman" panose="02020603050405020304" pitchFamily="18" charset="0"/>
                <a:cs typeface="Calibri" panose="020F0502020204030204" pitchFamily="34" charset="0"/>
              </a:rPr>
            </a:br>
            <a:r>
              <a:rPr lang="en-US" sz="1800" dirty="0">
                <a:effectLst/>
                <a:latin typeface="Calibri" panose="020F0502020204030204" pitchFamily="34" charset="0"/>
                <a:ea typeface="Times New Roman" panose="02020603050405020304" pitchFamily="18" charset="0"/>
                <a:cs typeface="Calibri" panose="020F0502020204030204" pitchFamily="34" charset="0"/>
              </a:rPr>
              <a:t>This is a company that is showing that from the year 2000 to 2020 (20 years) it acquired 6 million customers.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br>
              <a:rPr lang="en-US" sz="1800" dirty="0">
                <a:effectLst/>
                <a:latin typeface="Calibri" panose="020F0502020204030204" pitchFamily="34" charset="0"/>
                <a:ea typeface="Times New Roman" panose="02020603050405020304" pitchFamily="18" charset="0"/>
                <a:cs typeface="Calibri" panose="020F0502020204030204" pitchFamily="34" charset="0"/>
              </a:rPr>
            </a:br>
            <a:r>
              <a:rPr lang="en-US" sz="1800" dirty="0">
                <a:effectLst/>
                <a:latin typeface="Calibri" panose="020F0502020204030204" pitchFamily="34" charset="0"/>
                <a:ea typeface="Times New Roman" panose="02020603050405020304" pitchFamily="18" charset="0"/>
                <a:cs typeface="Calibri" panose="020F0502020204030204" pitchFamily="34" charset="0"/>
              </a:rPr>
              <a:t>The graph on the left is the acquisition graph. But during that time, this company had a lot of customers leave or close their accounts.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The graph on the right is a customer retention graph. You will notice that the grey area on the bottom shows all the customers that left. The purple on the top shows you that this </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c</a:t>
            </a:r>
            <a:r>
              <a:rPr lang="en-US" sz="1800" dirty="0">
                <a:effectLst/>
                <a:latin typeface="Calibri" panose="020F0502020204030204" pitchFamily="34" charset="0"/>
                <a:ea typeface="Times New Roman" panose="02020603050405020304" pitchFamily="18" charset="0"/>
                <a:cs typeface="Calibri" panose="020F0502020204030204" pitchFamily="34" charset="0"/>
              </a:rPr>
              <a:t>ompany has a large number of customers come in, but today it has only 380,000 at current customers with accounts. The acquisition graph shows 6 million acquired customers, but the other graphs (activity graphs: deposit graphs, credit graphs) only show 382,000 customers. </a:t>
            </a:r>
          </a:p>
          <a:p>
            <a:pPr marL="0" marR="0">
              <a:spcBef>
                <a:spcPts val="0"/>
              </a:spcBef>
              <a:spcAft>
                <a:spcPts val="0"/>
              </a:spcAft>
            </a:pPr>
            <a:endParaRPr lang="en-US" sz="1800" dirty="0">
              <a:effectLst/>
              <a:latin typeface="Calibri" panose="020F0502020204030204" pitchFamily="34" charset="0"/>
              <a:ea typeface="Times New Roman" panose="02020603050405020304" pitchFamily="18" charset="0"/>
              <a:cs typeface="Calibri" panose="020F0502020204030204" pitchFamily="34"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It’s very helpful for the data team to show how much effort we've put into acquiring clients over the past 20 years, but today that number is much smaller. There's this drop-out that will generate an important discussion. In all of our other graphs, we will only be looking at our current customers.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lgn="l" rtl="0">
              <a:lnSpc>
                <a:spcPct val="100000"/>
              </a:lnSpc>
              <a:spcBef>
                <a:spcPts val="0"/>
              </a:spcBef>
              <a:spcAft>
                <a:spcPts val="0"/>
              </a:spcAft>
              <a:buSzPts val="1400"/>
              <a:buNone/>
            </a:pPr>
            <a:endParaRPr dirty="0"/>
          </a:p>
        </p:txBody>
      </p:sp>
      <p:sp>
        <p:nvSpPr>
          <p:cNvPr id="199" name="Google Shape;199;g19b4b019e43_0_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6654810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19b4b019e43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g19b4b019e43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When you're showing the client activity by segment, there are different visualization options. </a:t>
            </a:r>
          </a:p>
          <a:p>
            <a:pPr marL="0" marR="0">
              <a:spcBef>
                <a:spcPts val="0"/>
              </a:spcBef>
              <a:spcAft>
                <a:spcPts val="0"/>
              </a:spcAft>
            </a:pPr>
            <a:endParaRPr lang="en-US" sz="1800" dirty="0">
              <a:effectLst/>
              <a:latin typeface="Calibri" panose="020F0502020204030204" pitchFamily="34" charset="0"/>
              <a:ea typeface="Times New Roman" panose="02020603050405020304" pitchFamily="18" charset="0"/>
              <a:cs typeface="Calibri" panose="020F0502020204030204" pitchFamily="34"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You will always want to use visualizations that your company understands and typically uses. You will be establishing a visual library as you introduce these graphs, and you'll have choices to make.</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cs typeface="Calibri" panose="020F0502020204030204" pitchFamily="34" charset="0"/>
              </a:rPr>
              <a:t>And there are lots of good choices to make. We are going to look at what happens with some of the visualization options.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The graph on the lower left puts the negative numbers - the inactive customers that don't do any transactions - below the line on the black bars. Sometimes, this is confusing to people because they don't understand why there is a negative number. The reason we do it is that when you put the inactive customers below the line and negative, it's easier to see the movement in the positive customers. </a:t>
            </a:r>
          </a:p>
          <a:p>
            <a:pPr marL="0" marR="0">
              <a:spcBef>
                <a:spcPts val="0"/>
              </a:spcBef>
              <a:spcAft>
                <a:spcPts val="0"/>
              </a:spcAft>
            </a:pPr>
            <a:endParaRPr lang="en-US" sz="1800" dirty="0">
              <a:effectLst/>
              <a:latin typeface="Calibri" panose="020F0502020204030204" pitchFamily="34" charset="0"/>
              <a:ea typeface="Times New Roman" panose="02020603050405020304" pitchFamily="18" charset="0"/>
              <a:cs typeface="Calibri" panose="020F0502020204030204" pitchFamily="34"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For example, on that graph in the lower left you see a gradual increase in the orange bars. You see the growth in the active customer, you see it growing gradually over time and it's fairly easy to see that most of the growth is coming in that orange category of 1-2 transactions.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By comparison, look to the graph in the lower right that has the large yellow bars on it: that graph is clearly growing, but it's not that easy to see which of the active categories are growing. You see the blue begin to appear down at the bottom, and those are the inactive customers. Those are the 0 transaction customers, and when you put the 0 transactions group down on the bottom, it moves the graphs up.</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cs typeface="Calibri" panose="020F0502020204030204" pitchFamily="34" charset="0"/>
              </a:rPr>
              <a:t>It looks like it's growing, but what's really growing are your inactive customers and it's harder to see exactly which category is growing. </a:t>
            </a:r>
          </a:p>
          <a:p>
            <a:pPr marL="0" marR="0">
              <a:spcBef>
                <a:spcPts val="0"/>
              </a:spcBef>
              <a:spcAft>
                <a:spcPts val="0"/>
              </a:spcAft>
            </a:pPr>
            <a:endParaRPr lang="en-US" sz="1800" dirty="0">
              <a:effectLst/>
              <a:latin typeface="Calibri" panose="020F0502020204030204" pitchFamily="34" charset="0"/>
              <a:ea typeface="Times New Roman" panose="02020603050405020304" pitchFamily="18" charset="0"/>
              <a:cs typeface="Calibri" panose="020F0502020204030204" pitchFamily="34"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This is the only reason for moving the 0 transactions below the line. It can help with visualization clarity.</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The upper graph on the right is interesting because what this company did is they inverted the graph so that the category of people doing 5 transactions or more is on the bottom of the graph and the zero transactions are on the top, and what this allows you to see is the movement in your most important category (on the bottom). In this case, you can see that the category of people that were doing 5 transactions or more is fairly stable throughout the year and then it drops off in September, October, November.</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cs typeface="Calibri" panose="020F0502020204030204" pitchFamily="34" charset="0"/>
              </a:rPr>
              <a:t>Again, sometimes your best visualization approach is to take the category you care about the most and put that on the bottom of the stacked bar. It’s simply for visualization. </a:t>
            </a:r>
          </a:p>
          <a:p>
            <a:pPr marL="0" marR="0">
              <a:spcBef>
                <a:spcPts val="0"/>
              </a:spcBef>
              <a:spcAft>
                <a:spcPts val="0"/>
              </a:spcAft>
            </a:pPr>
            <a:endParaRPr lang="en-US" sz="1800" dirty="0">
              <a:effectLst/>
              <a:latin typeface="Calibri" panose="020F0502020204030204" pitchFamily="34" charset="0"/>
              <a:ea typeface="Times New Roman" panose="02020603050405020304" pitchFamily="18" charset="0"/>
              <a:cs typeface="Calibri" panose="020F0502020204030204" pitchFamily="34"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When you’re speaking and you're doing a PowerPoint presentation or when someone is reading a report, it's visually much easier for them to see the category you are talking about on the bottom.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lgn="l" rtl="0">
              <a:lnSpc>
                <a:spcPct val="100000"/>
              </a:lnSpc>
              <a:spcBef>
                <a:spcPts val="0"/>
              </a:spcBef>
              <a:spcAft>
                <a:spcPts val="0"/>
              </a:spcAft>
              <a:buSzPts val="1400"/>
              <a:buNone/>
            </a:pPr>
            <a:endParaRPr dirty="0"/>
          </a:p>
        </p:txBody>
      </p:sp>
      <p:sp>
        <p:nvSpPr>
          <p:cNvPr id="199" name="Google Shape;199;g19b4b019e43_0_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14</a:t>
            </a:fld>
            <a:endParaRPr/>
          </a:p>
        </p:txBody>
      </p:sp>
    </p:spTree>
    <p:extLst>
      <p:ext uri="{BB962C8B-B14F-4D97-AF65-F5344CB8AC3E}">
        <p14:creationId xmlns:p14="http://schemas.microsoft.com/office/powerpoint/2010/main" val="1366211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15b58aca5ef_0_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What is challenging about the journey month graph is that you can't really compare it easily to other graphs and have it make sense, because all the other graphs are showing you total numbers of customers in their segments, but the customer journey graph often takes people a while to understand, and there's no easy way to quickly look at another graph and see a data problem.</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br>
              <a:rPr lang="en-US" sz="1800" dirty="0">
                <a:effectLst/>
                <a:latin typeface="Calibri" panose="020F0502020204030204" pitchFamily="34" charset="0"/>
                <a:ea typeface="Times New Roman" panose="02020603050405020304" pitchFamily="18" charset="0"/>
                <a:cs typeface="Calibri" panose="020F0502020204030204" pitchFamily="34" charset="0"/>
              </a:rPr>
            </a:br>
            <a:r>
              <a:rPr lang="en-US" sz="1800" dirty="0">
                <a:effectLst/>
                <a:latin typeface="Calibri" panose="020F0502020204030204" pitchFamily="34" charset="0"/>
                <a:ea typeface="Times New Roman" panose="02020603050405020304" pitchFamily="18" charset="0"/>
                <a:cs typeface="Calibri" panose="020F0502020204030204" pitchFamily="34" charset="0"/>
              </a:rPr>
              <a:t>We’ll walk through a couple of things: when you look at these graphs, what are the kind of questions that might come up, what are the kinds of questions you can ask to see if there's a data problem?</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br>
              <a:rPr lang="en-US" sz="1800" dirty="0">
                <a:effectLst/>
                <a:latin typeface="Calibri" panose="020F0502020204030204" pitchFamily="34" charset="0"/>
                <a:ea typeface="Times New Roman" panose="02020603050405020304" pitchFamily="18" charset="0"/>
                <a:cs typeface="Calibri" panose="020F0502020204030204" pitchFamily="34" charset="0"/>
              </a:rPr>
            </a:br>
            <a:r>
              <a:rPr lang="en-US" sz="1800" dirty="0">
                <a:effectLst/>
                <a:latin typeface="Calibri" panose="020F0502020204030204" pitchFamily="34" charset="0"/>
                <a:ea typeface="Times New Roman" panose="02020603050405020304" pitchFamily="18" charset="0"/>
                <a:cs typeface="Calibri" panose="020F0502020204030204" pitchFamily="34" charset="0"/>
              </a:rPr>
              <a:t>The first the first question is very broad, but is a commonsense question: </a:t>
            </a:r>
            <a:r>
              <a:rPr lang="en-US" sz="1800" b="1" dirty="0">
                <a:effectLst/>
                <a:latin typeface="Calibri" panose="020F0502020204030204" pitchFamily="34" charset="0"/>
                <a:ea typeface="Times New Roman" panose="02020603050405020304" pitchFamily="18" charset="0"/>
                <a:cs typeface="Calibri" panose="020F0502020204030204" pitchFamily="34" charset="0"/>
              </a:rPr>
              <a:t>Does the dashboard align with what you know about your business?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br>
              <a:rPr lang="en-US" sz="1800" dirty="0">
                <a:effectLst/>
                <a:latin typeface="Calibri" panose="020F0502020204030204" pitchFamily="34" charset="0"/>
                <a:ea typeface="Times New Roman" panose="02020603050405020304" pitchFamily="18" charset="0"/>
                <a:cs typeface="Calibri" panose="020F0502020204030204" pitchFamily="34" charset="0"/>
              </a:rPr>
            </a:br>
            <a:r>
              <a:rPr lang="en-US" sz="1800" dirty="0">
                <a:effectLst/>
                <a:latin typeface="Calibri" panose="020F0502020204030204" pitchFamily="34" charset="0"/>
                <a:ea typeface="Times New Roman" panose="02020603050405020304" pitchFamily="18" charset="0"/>
                <a:cs typeface="Calibri" panose="020F0502020204030204" pitchFamily="34" charset="0"/>
              </a:rPr>
              <a:t>For example, let's say that you introduce a new digital loan product and that those customers are doing 3 transactions a month and your traditional customers only repay once a month.</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br>
              <a:rPr lang="en-US" sz="1800" dirty="0">
                <a:effectLst/>
                <a:latin typeface="Calibri" panose="020F0502020204030204" pitchFamily="34" charset="0"/>
                <a:ea typeface="Times New Roman" panose="02020603050405020304" pitchFamily="18" charset="0"/>
                <a:cs typeface="Calibri" panose="020F0502020204030204" pitchFamily="34" charset="0"/>
              </a:rPr>
            </a:br>
            <a:r>
              <a:rPr lang="en-US" sz="1800" dirty="0">
                <a:effectLst/>
                <a:latin typeface="Calibri" panose="020F0502020204030204" pitchFamily="34" charset="0"/>
                <a:ea typeface="Times New Roman" panose="02020603050405020304" pitchFamily="18" charset="0"/>
                <a:cs typeface="Calibri" panose="020F0502020204030204" pitchFamily="34" charset="0"/>
              </a:rPr>
              <a:t>You would automatically expect that the digital graph to show more transactions because we know that our digital customers make 3 transaction, 3 repayment transactions in the month and the traditional ones only do one. At a very high level, you need to look at this graph and ask yourself common sense questions, because that's likely what your business team is going to do. They're going to flag whether the graphs make sense or not, especially where there are big differences between traditional and digital.</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br>
              <a:rPr lang="en-US" sz="1800" dirty="0">
                <a:effectLst/>
                <a:latin typeface="Calibri" panose="020F0502020204030204" pitchFamily="34" charset="0"/>
                <a:ea typeface="Times New Roman" panose="02020603050405020304" pitchFamily="18" charset="0"/>
                <a:cs typeface="Calibri" panose="020F0502020204030204" pitchFamily="34" charset="0"/>
              </a:rPr>
            </a:br>
            <a:r>
              <a:rPr lang="en-US" sz="1800" dirty="0">
                <a:effectLst/>
                <a:latin typeface="Calibri" panose="020F0502020204030204" pitchFamily="34" charset="0"/>
                <a:ea typeface="Times New Roman" panose="02020603050405020304" pitchFamily="18" charset="0"/>
                <a:cs typeface="Calibri" panose="020F0502020204030204" pitchFamily="34" charset="0"/>
              </a:rPr>
              <a:t>If those are very big differences, you can be sure that your business team will be thinking: is that consistent with what we know?</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cs typeface="Calibri" panose="020F0502020204030204" pitchFamily="34" charset="0"/>
              </a:rPr>
              <a:t>All of these examples are going to immediately provoke questions from your business team. </a:t>
            </a:r>
          </a:p>
          <a:p>
            <a:pPr marL="0" marR="0">
              <a:spcBef>
                <a:spcPts val="0"/>
              </a:spcBef>
              <a:spcAft>
                <a:spcPts val="0"/>
              </a:spcAft>
            </a:pPr>
            <a:endParaRPr lang="en-US" sz="1800" dirty="0">
              <a:effectLst/>
              <a:latin typeface="Calibri" panose="020F0502020204030204" pitchFamily="34" charset="0"/>
              <a:ea typeface="Times New Roman" panose="02020603050405020304" pitchFamily="18" charset="0"/>
              <a:cs typeface="Calibri" panose="020F0502020204030204" pitchFamily="34" charset="0"/>
            </a:endParaRPr>
          </a:p>
          <a:p>
            <a:pPr marL="0" marR="0">
              <a:spcBef>
                <a:spcPts val="0"/>
              </a:spcBef>
              <a:spcAft>
                <a:spcPts val="0"/>
              </a:spcAft>
            </a:pPr>
            <a:r>
              <a:rPr lang="en-US" sz="1800" b="1" u="sng" dirty="0">
                <a:effectLst/>
                <a:latin typeface="Calibri" panose="020F0502020204030204" pitchFamily="34" charset="0"/>
                <a:ea typeface="Times New Roman" panose="02020603050405020304" pitchFamily="18" charset="0"/>
                <a:cs typeface="Calibri" panose="020F0502020204030204" pitchFamily="34" charset="0"/>
              </a:rPr>
              <a:t>LOWER LEFT GRAPH </a:t>
            </a: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For example, on the lower left, you see that the average transaction of traditional clients shows a big drop in transaction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organge</a:t>
            </a:r>
            <a:r>
              <a:rPr lang="en-US" sz="1800" dirty="0">
                <a:effectLst/>
                <a:latin typeface="Calibri" panose="020F0502020204030204" pitchFamily="34" charset="0"/>
                <a:ea typeface="Times New Roman" panose="02020603050405020304" pitchFamily="18" charset="0"/>
                <a:cs typeface="Calibri" panose="020F0502020204030204" pitchFamily="34" charset="0"/>
              </a:rPr>
              <a:t> line, lower graph). </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W</a:t>
            </a:r>
            <a:r>
              <a:rPr lang="en-US" sz="1800" dirty="0">
                <a:effectLst/>
                <a:latin typeface="Calibri" panose="020F0502020204030204" pitchFamily="34" charset="0"/>
                <a:ea typeface="Times New Roman" panose="02020603050405020304" pitchFamily="18" charset="0"/>
                <a:cs typeface="Calibri" panose="020F0502020204030204" pitchFamily="34" charset="0"/>
              </a:rPr>
              <a:t>henever you see that, you should go back now and look at your data set to see what is causing that drop, because if you have a drop like that, it's going to raise questions, and if they ask you those questions and then you say there was a data problem, that undermines their confidence in your numbers. If there's something glaring and obvious, there may be a good reason for that, but make sure that you can explain it when you have a big drop like that.</a:t>
            </a:r>
          </a:p>
          <a:p>
            <a:pPr marL="0" marR="0">
              <a:spcBef>
                <a:spcPts val="0"/>
              </a:spcBef>
              <a:spcAft>
                <a:spcPts val="0"/>
              </a:spcAft>
            </a:pPr>
            <a:br>
              <a:rPr lang="en-US" sz="1800" dirty="0">
                <a:effectLst/>
                <a:latin typeface="Calibri" panose="020F0502020204030204" pitchFamily="34" charset="0"/>
                <a:ea typeface="Times New Roman" panose="02020603050405020304" pitchFamily="18" charset="0"/>
                <a:cs typeface="Calibri" panose="020F0502020204030204" pitchFamily="34" charset="0"/>
              </a:rPr>
            </a:br>
            <a:r>
              <a:rPr lang="en-US" sz="1800" b="1" u="sng"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UPPER RIGHT GRAPH </a:t>
            </a:r>
            <a:endParaRPr lang="en-US" sz="1800"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If we look at the upper right graph, we can see that the traditional customers maintain a very consistent behavior over 34 months. The 1st 34 months that there with your company.</a:t>
            </a:r>
            <a:r>
              <a:rPr lang="en-US" sz="1800" dirty="0">
                <a:effectLst/>
                <a:highlight>
                  <a:srgbClr val="FF00FF"/>
                </a:highligh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That's probably easily explainable: your traditional customers do transactions, they make a loan repayment, they do one withdrawal, one deposit. It doesn't raise any questions.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b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br>
            <a:r>
              <a:rPr lang="en-US" sz="1800" b="1"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For the blue line</a:t>
            </a:r>
            <a:r>
              <a:rPr lang="en-US" sz="1800" b="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 a</a:t>
            </a: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ll the digital customers are doing many more transactions than the traditional ones and it's changing quite a bit. It doubles from 7 to 14 in a few months, and then there's a gradual decline. And when you see something like that, be prepared that your business team is going to question that. </a:t>
            </a:r>
            <a:r>
              <a:rPr lang="en-US" sz="1800" dirty="0">
                <a:effectLst/>
                <a:highlight>
                  <a:srgbClr val="FF00FF"/>
                </a:highlight>
                <a:latin typeface="Calibri" panose="020F0502020204030204" pitchFamily="34" charset="0"/>
                <a:ea typeface="Times New Roman" panose="02020603050405020304" pitchFamily="18" charset="0"/>
                <a:cs typeface="Times New Roman" panose="02020603050405020304" pitchFamily="18" charset="0"/>
              </a:rPr>
              <a:t>And you will </a:t>
            </a: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want to go back over your data and see why is that happening.</a:t>
            </a:r>
            <a:r>
              <a:rPr lang="en-US" sz="1800" dirty="0">
                <a:effectLst/>
                <a:highlight>
                  <a:srgbClr val="FF00FF"/>
                </a:highligh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What could be happening here for example is that you only introduced your digital products two years ago, and a large number of your customers entered the company at the same time, and then you ran a huge promotion. </a:t>
            </a:r>
          </a:p>
          <a:p>
            <a:pPr marL="0" marR="0">
              <a:spcBef>
                <a:spcPts val="0"/>
              </a:spcBef>
              <a:spcAft>
                <a:spcPts val="0"/>
              </a:spcAft>
            </a:pPr>
            <a:endPar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endParaRP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Let’s say that you were selling air time for a bonus and so many customers made many transactions in their first eight months buying airtime, so it made this huge jump in in the average number of transactions in a month and then it started to decline. Anytime you have big movements in the graphs like this, you will get questions, and it will be important to have very good to have answers ready for them.</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b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br>
            <a:r>
              <a:rPr lang="en-US" sz="1800" b="1" u="sng"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LOWER RIGHT GRAPH </a:t>
            </a:r>
            <a:endParaRPr lang="en-US" sz="1800" u="sng"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A similar thing shows up on the lower right-hand graph where you have a huge spike between months 1 and 3, and then the behavior is fairly consistent, except for that little spike at month 12. Once again, when you see things like, go back and look at your data set.</a:t>
            </a:r>
            <a:r>
              <a:rPr lang="en-US" sz="1800" dirty="0">
                <a:effectLst/>
                <a:highlight>
                  <a:srgbClr val="FF00FF"/>
                </a:highligh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Maybe it's a data anomaly where you have two or three customers that did an outrageous number of  transactions and it makes a spike, and then you're simply going to have to decide what to do with it. You might want to remove the anomalies from the data set.</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Once again, when you show this, you should be able to look at that graph and understand it. </a:t>
            </a:r>
            <a:endParaRPr dirty="0"/>
          </a:p>
        </p:txBody>
      </p:sp>
      <p:sp>
        <p:nvSpPr>
          <p:cNvPr id="243" name="Google Shape;243;g15b58aca5e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65406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15b58aca5ef_0_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On the customer deposits, again start by making sure the numbers match and equal your acquisition numbers, the same way we just did in the activity graphs.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If they don't match because of dropouts, be clear about that. In this graph, we see percentages and absolute values. Either are fine, but you’ll notice that the graphs are a bit different when you use one or the other.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When you use numbers instead of percentages, it's easier to quickly catch any mistakes in the data, because if you do the deposit graph and it only shows 200,000 clients and your activity graph shows 300,000 clients (for deposits), you know you have data problem. When looking only at percentages, you cannot catch that.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For some things, consistently using numbers or percentages is good because it allows people to have consistency when moving from graph to graph. They can track the numbers from one graph to the next. For example, they look at the acquisition graph and see that they’ve added 100,000 customers this year and then go to the activity graph and they see it increasing by 100,000 and they see the deposits increasing by 100,000. It helps people to follow what’s happened.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Percentages are fine and may even be preferable for some things, but it’s also very useful to use absolute numbers at this stage so that you can catch mistakes (i.e., if not all customers are included in the graph). [how fast it grows – not only how much]</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139700" lvl="0" indent="0" algn="l" rtl="0">
              <a:lnSpc>
                <a:spcPct val="100000"/>
              </a:lnSpc>
              <a:spcBef>
                <a:spcPts val="0"/>
              </a:spcBef>
              <a:spcAft>
                <a:spcPts val="0"/>
              </a:spcAft>
              <a:buSzPts val="1400"/>
              <a:buNone/>
            </a:pPr>
            <a:endParaRPr dirty="0"/>
          </a:p>
        </p:txBody>
      </p:sp>
      <p:sp>
        <p:nvSpPr>
          <p:cNvPr id="243" name="Google Shape;243;g15b58aca5e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15b58aca5ef_0_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The follow-up loan rate is another interesting graph where you have to apply some common sense to it.</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If you have a very, very high or a very, very low rate, you can ask yourself a general question: </a:t>
            </a:r>
            <a:r>
              <a:rPr lang="en-US" sz="1800" b="1" dirty="0">
                <a:effectLst/>
                <a:latin typeface="Calibri" panose="020F0502020204030204" pitchFamily="34" charset="0"/>
                <a:ea typeface="Times New Roman" panose="02020603050405020304" pitchFamily="18" charset="0"/>
                <a:cs typeface="Calibri" panose="020F0502020204030204" pitchFamily="34" charset="0"/>
              </a:rPr>
              <a:t>Does this align with the client activity dashboards? </a:t>
            </a:r>
          </a:p>
          <a:p>
            <a:pPr marL="0" marR="0">
              <a:spcBef>
                <a:spcPts val="0"/>
              </a:spcBef>
              <a:spcAft>
                <a:spcPts val="0"/>
              </a:spcAft>
            </a:pPr>
            <a:r>
              <a:rPr lang="en-US" sz="1800" b="1" u="none" strike="noStrike"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b="1" u="sng" dirty="0">
                <a:effectLst/>
                <a:latin typeface="Calibri" panose="020F0502020204030204" pitchFamily="34" charset="0"/>
                <a:ea typeface="Times New Roman" panose="02020603050405020304" pitchFamily="18" charset="0"/>
                <a:cs typeface="Calibri" panose="020F0502020204030204" pitchFamily="34" charset="0"/>
              </a:rPr>
              <a:t>LOWER LEFT GRAPH</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We have a company that is showing high rates (90) which says that almost all of their customers renew their loans.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Let's assume that these customers are making payments once a month.</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cs typeface="Calibri" panose="020F0502020204030204" pitchFamily="34" charset="0"/>
              </a:rPr>
              <a:t>That would mean that all of your borrowers  are making are either taking a loan disbursement or they're making a loan payment almost every month.</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cs typeface="Calibri" panose="020F0502020204030204" pitchFamily="34" charset="0"/>
              </a:rPr>
              <a:t>But if we look at the activity dashboards on the right hand side, the top is traditional and the bottom is digital and we see that in both cases there's very large numbers of customers that are inactive.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br>
              <a:rPr lang="en-US" sz="1800" dirty="0">
                <a:effectLst/>
                <a:latin typeface="Calibri" panose="020F0502020204030204" pitchFamily="34" charset="0"/>
                <a:ea typeface="Times New Roman" panose="02020603050405020304" pitchFamily="18" charset="0"/>
                <a:cs typeface="Calibri" panose="020F0502020204030204" pitchFamily="34" charset="0"/>
              </a:rPr>
            </a:br>
            <a:r>
              <a:rPr lang="en-US" sz="1800" dirty="0">
                <a:effectLst/>
                <a:latin typeface="Calibri" panose="020F0502020204030204" pitchFamily="34" charset="0"/>
                <a:ea typeface="Times New Roman" panose="02020603050405020304" pitchFamily="18" charset="0"/>
                <a:cs typeface="Calibri" panose="020F0502020204030204" pitchFamily="34" charset="0"/>
              </a:rPr>
              <a:t>Then immediately you have to ask: If all of the customers are renewing their loans, why is there such a high inactivity rate?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Does that match?</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cs typeface="Calibri" panose="020F0502020204030204" pitchFamily="34" charset="0"/>
              </a:rPr>
              <a:t>There may be a good reason for it, but this is one thing you want to look at because an astute observer on your business team would would ask that question. The answer in this case could be that you have a lot of savings clients that are not borrowing, and that what you're seeing in the inactivity graph are they savings clients.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139700" lvl="0" indent="0" algn="l" rtl="0">
              <a:lnSpc>
                <a:spcPct val="100000"/>
              </a:lnSpc>
              <a:spcBef>
                <a:spcPts val="0"/>
              </a:spcBef>
              <a:spcAft>
                <a:spcPts val="0"/>
              </a:spcAft>
              <a:buSzPts val="1400"/>
              <a:buNone/>
            </a:pPr>
            <a:endParaRPr dirty="0"/>
          </a:p>
        </p:txBody>
      </p:sp>
      <p:sp>
        <p:nvSpPr>
          <p:cNvPr id="243" name="Google Shape;243;g15b58aca5e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986823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15b58aca5ef_0_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This is another place where you can catch big data anomalies. </a:t>
            </a:r>
            <a:r>
              <a:rPr lang="en-US" sz="1800" b="0" u="none" dirty="0">
                <a:effectLst/>
                <a:latin typeface="Calibri" panose="020F0502020204030204" pitchFamily="34" charset="0"/>
                <a:ea typeface="Times New Roman" panose="02020603050405020304" pitchFamily="18" charset="0"/>
                <a:cs typeface="Calibri" panose="020F0502020204030204" pitchFamily="34" charset="0"/>
              </a:rPr>
              <a:t>Just pay attention if you have very big changes in your follow up loan rate.</a:t>
            </a:r>
            <a:endParaRPr lang="en-US" sz="1800" b="0" u="none"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b="0" u="none" dirty="0">
                <a:effectLst/>
                <a:latin typeface="Calibri" panose="020F0502020204030204" pitchFamily="34" charset="0"/>
                <a:ea typeface="Times New Roman" panose="02020603050405020304" pitchFamily="18" charset="0"/>
                <a:cs typeface="Calibri" panose="020F0502020204030204" pitchFamily="34" charset="0"/>
              </a:rPr>
              <a:t>it's another signal, and very often it can be a data problem, b</a:t>
            </a:r>
            <a:r>
              <a:rPr lang="en-US" sz="1800" dirty="0">
                <a:effectLst/>
                <a:latin typeface="Calibri" panose="020F0502020204030204" pitchFamily="34" charset="0"/>
                <a:ea typeface="Times New Roman" panose="02020603050405020304" pitchFamily="18" charset="0"/>
                <a:cs typeface="Calibri" panose="020F0502020204030204" pitchFamily="34" charset="0"/>
              </a:rPr>
              <a:t>ecause you remember that your follow up loan rate is a moving six month average, so there should not be any abrupt changes unless you introduced a new loan product that you know behaved radically different than your previous loan products.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For example, you see this graph on the left and it is showing 100% follow up loan rates for traditional and zero for digital. Both of those numbers are worth investigating because they're strange numbers.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And then all of a sudden the two start mirroring each other. The traditional customers are falling at exactly the same rate as the digital customers, and if you see something like this that is a good clue. Go back and check your data. You would normally not expect customer behavior to look like that.</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b="1" u="sng" dirty="0">
                <a:effectLst/>
                <a:latin typeface="Calibri" panose="020F0502020204030204" pitchFamily="34" charset="0"/>
                <a:ea typeface="Times New Roman" panose="02020603050405020304" pitchFamily="18" charset="0"/>
                <a:cs typeface="Calibri" panose="020F0502020204030204" pitchFamily="34" charset="0"/>
              </a:rPr>
              <a:t>UPPER RIGHT GRAPH</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Again, this shows a mirroring.</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cs typeface="Calibri" panose="020F0502020204030204" pitchFamily="34" charset="0"/>
              </a:rPr>
              <a:t>The traditional customers are jumping up at the same rate as the digital customers are moving down, and that could be the case, but it is worth checking the data. Those kinds of movements don't quite look right, and that's very often what a data problem looks like.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sng" dirty="0">
                <a:effectLst/>
                <a:latin typeface="Calibri" panose="020F0502020204030204" pitchFamily="34" charset="0"/>
                <a:ea typeface="Times New Roman" panose="02020603050405020304" pitchFamily="18" charset="0"/>
                <a:cs typeface="Calibri" panose="020F0502020204030204" pitchFamily="34" charset="0"/>
              </a:rPr>
              <a:t>LOWER RIGHT GRAPH</a:t>
            </a:r>
            <a:br>
              <a:rPr lang="en-US" sz="1800" dirty="0">
                <a:effectLst/>
                <a:latin typeface="Calibri" panose="020F0502020204030204" pitchFamily="34" charset="0"/>
                <a:ea typeface="Times New Roman" panose="02020603050405020304" pitchFamily="18" charset="0"/>
                <a:cs typeface="Calibri" panose="020F0502020204030204" pitchFamily="34" charset="0"/>
              </a:rPr>
            </a:br>
            <a:r>
              <a:rPr lang="en-US" sz="1800" dirty="0">
                <a:effectLst/>
                <a:latin typeface="Calibri" panose="020F0502020204030204" pitchFamily="34" charset="0"/>
                <a:ea typeface="Times New Roman" panose="02020603050405020304" pitchFamily="18" charset="0"/>
                <a:cs typeface="Calibri" panose="020F0502020204030204" pitchFamily="34" charset="0"/>
              </a:rPr>
              <a:t>You see traditional customers improving. You see an increase in follow-up loans roughly from 30 to over 60, that's doubling the number of your traditional customers. Your credit officers will know if that looks right. There we have a lot more customers now who are taking follow up loans, and that's a doubling of in your traditional customers.</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cs typeface="Calibri" panose="020F0502020204030204" pitchFamily="34" charset="0"/>
              </a:rPr>
              <a:t>I would suspect that's a data problem with digital. Can’t be over 100, and also it falls really fast (180 to 40).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You'd have to ask what happened with our digital customers that they dropped so fast in a fairly short period of time. It's between June and November. You may have launched a product and then suspended the product. That happened during COVID for example. So there could well be explanations for that, but just be prepared and go back and check your data in this case because it says 180%. It's probably the fact that you're double counting. Probably they have a very, very high rate and the same customer is actually maybe taking out two-month loans and paying them off, and taking out another loan, so in the six month period you have one customer being counted as three.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br>
              <a:rPr lang="en-US" sz="1800" dirty="0">
                <a:effectLst/>
                <a:latin typeface="Calibri" panose="020F0502020204030204" pitchFamily="34" charset="0"/>
                <a:ea typeface="Times New Roman" panose="02020603050405020304" pitchFamily="18" charset="0"/>
                <a:cs typeface="Calibri" panose="020F0502020204030204" pitchFamily="34" charset="0"/>
              </a:rPr>
            </a:br>
            <a:endParaRPr dirty="0"/>
          </a:p>
        </p:txBody>
      </p:sp>
      <p:sp>
        <p:nvSpPr>
          <p:cNvPr id="243" name="Google Shape;243;g15b58aca5e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803458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15b58aca5ef_0_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b="1" u="sng"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LEFT GRAPH</a:t>
            </a: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Why do traditional customers have a higher rate than our digital customers? The traditional customer segment is where all of their solidarity group loans were, and the solidarity group loans have this sort of automatic loan step up program, so when customers are in the solidarity group program, they renew almost automatically. </a:t>
            </a:r>
          </a:p>
          <a:p>
            <a:pPr marL="0" marR="0">
              <a:spcBef>
                <a:spcPts val="0"/>
              </a:spcBef>
              <a:spcAft>
                <a:spcPts val="0"/>
              </a:spcAft>
            </a:pP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b="1" u="sng"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RIGHT GRAPH</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In the right hand graph, this FI removed the solidarity groups, and now you're just looking at individual loans and you'll notice that the orange moves to the bottom and the blue moves to the top, so the results are exactly the opposite.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This company also notices that there's not a significant difference between these traditional and digital customers. There is a difference; it's not a really big one, but they couldn't see that until they removed the solidarity group.</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rPr>
              <a:t>This is a more sophisticated use of the graph. </a:t>
            </a:r>
          </a:p>
          <a:p>
            <a:pPr marL="0" marR="0">
              <a:spcBef>
                <a:spcPts val="0"/>
              </a:spcBef>
              <a:spcAft>
                <a:spcPts val="0"/>
              </a:spcAft>
            </a:pPr>
            <a:endParaRPr lang="en-US" sz="1800" dirty="0">
              <a:effectLst/>
              <a:highlight>
                <a:srgbClr val="FF00FF"/>
              </a:highlight>
              <a:latin typeface="Calibri" panose="020F0502020204030204" pitchFamily="34" charset="0"/>
              <a:ea typeface="Times New Roman" panose="02020603050405020304" pitchFamily="18" charset="0"/>
              <a:cs typeface="Calibri" panose="020F0502020204030204" pitchFamily="34" charset="0"/>
            </a:endParaRPr>
          </a:p>
          <a:p>
            <a:pPr marL="139700" lvl="0" indent="0" algn="l" rtl="0">
              <a:lnSpc>
                <a:spcPct val="100000"/>
              </a:lnSpc>
              <a:spcBef>
                <a:spcPts val="0"/>
              </a:spcBef>
              <a:spcAft>
                <a:spcPts val="0"/>
              </a:spcAft>
              <a:buSzPts val="1400"/>
              <a:buNone/>
            </a:pPr>
            <a:endParaRPr dirty="0"/>
          </a:p>
        </p:txBody>
      </p:sp>
      <p:sp>
        <p:nvSpPr>
          <p:cNvPr id="243" name="Google Shape;243;g15b58aca5e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46152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15915369887_0_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200" dirty="0">
                <a:effectLst/>
                <a:latin typeface="Calibri" panose="020F0502020204030204" pitchFamily="34" charset="0"/>
                <a:ea typeface="Times New Roman" panose="02020603050405020304" pitchFamily="18" charset="0"/>
                <a:cs typeface="Calibri" panose="020F0502020204030204" pitchFamily="34" charset="0"/>
              </a:rPr>
              <a:t>This session is about the communication stage, where we will look at internal communication (validation). This is where the institution makes the link between the data team and the business team, and external audiences.</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endParaRPr lang="en-US" sz="1200" dirty="0">
              <a:effectLst/>
              <a:latin typeface="Calibri" panose="020F0502020204030204" pitchFamily="34" charset="0"/>
              <a:ea typeface="Times New Roman" panose="02020603050405020304" pitchFamily="18" charset="0"/>
              <a:cs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Times New Roman" panose="02020603050405020304" pitchFamily="18" charset="0"/>
                <a:cs typeface="Calibri" panose="020F0502020204030204" pitchFamily="34" charset="0"/>
              </a:rPr>
              <a:t>Finally, we will look at external communication (deployment and publishing). the last phase.</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p>
            <a:pPr marL="139700" lvl="0" indent="0" algn="l" rtl="0">
              <a:lnSpc>
                <a:spcPct val="100000"/>
              </a:lnSpc>
              <a:spcBef>
                <a:spcPts val="0"/>
              </a:spcBef>
              <a:spcAft>
                <a:spcPts val="0"/>
              </a:spcAft>
              <a:buSzPts val="1400"/>
              <a:buNone/>
            </a:pPr>
            <a:endParaRPr dirty="0"/>
          </a:p>
        </p:txBody>
      </p:sp>
      <p:sp>
        <p:nvSpPr>
          <p:cNvPr id="172" name="Google Shape;172;g15915369887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15915369887_0_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2" name="Google Shape;302;g15915369887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872005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4" name="Google Shape;464;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5" name="Google Shape;465;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Thank you very much and that’s all from me. Do you have any questions?</a:t>
            </a:r>
            <a:endParaRPr/>
          </a:p>
        </p:txBody>
      </p:sp>
      <p:sp>
        <p:nvSpPr>
          <p:cNvPr id="457" name="Google Shape;457;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4400" dirty="0"/>
              <a:t>We are now </a:t>
            </a:r>
            <a:r>
              <a:rPr lang="en-US" sz="1800" dirty="0">
                <a:effectLst/>
                <a:latin typeface="Calibri" panose="020F0502020204030204" pitchFamily="34" charset="0"/>
                <a:ea typeface="Times New Roman" panose="02020603050405020304" pitchFamily="18" charset="0"/>
                <a:cs typeface="Calibri" panose="020F0502020204030204" pitchFamily="34" charset="0"/>
              </a:rPr>
              <a:t>at the last three stages of the data analyst journey, where we validate, deploy and we publish the reports.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139700" lvl="0" indent="0" algn="l" rtl="0">
              <a:lnSpc>
                <a:spcPct val="100000"/>
              </a:lnSpc>
              <a:spcBef>
                <a:spcPts val="0"/>
              </a:spcBef>
              <a:spcAft>
                <a:spcPts val="0"/>
              </a:spcAft>
              <a:buSzPts val="1400"/>
              <a:buNone/>
            </a:pPr>
            <a:endParaRPr dirty="0"/>
          </a:p>
        </p:txBody>
      </p:sp>
      <p:sp>
        <p:nvSpPr>
          <p:cNvPr id="191" name="Google Shape;191;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44180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1883d8440c1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800" dirty="0">
                <a:effectLst/>
                <a:latin typeface="Calibri" panose="020F0502020204030204" pitchFamily="34" charset="0"/>
                <a:ea typeface="Times New Roman" panose="02020603050405020304" pitchFamily="18" charset="0"/>
              </a:rPr>
              <a:t>This is the stage where the key stakeholders are invited to validate the dashboard or the data and provide feedback to improve the visual or to improve the report itself.</a:t>
            </a:r>
            <a:endParaRPr dirty="0"/>
          </a:p>
        </p:txBody>
      </p:sp>
      <p:sp>
        <p:nvSpPr>
          <p:cNvPr id="172" name="Google Shape;172;g1883d8440c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19b4b019e43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g19b4b019e43_0_7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The key take-away for the validation stage is to begin with a small group. If the product owner requested the mobile app data usage report, then invite that product and walk him or her through the steps taken, the definitions, assumptions and key insights discovered. It's always good to start with a small group and then expand to a larger number of people.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First, the person who requested the data must be OK with the assumptions and the steps that you have taken to clean the data. Next, you need to ensure that there is no concern on the data validation or the data accuracy. In case there are such data issues (i.e., missing data) you can go back and assess the data that is available to you.</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lgn="l" rtl="0">
              <a:lnSpc>
                <a:spcPct val="100000"/>
              </a:lnSpc>
              <a:spcBef>
                <a:spcPts val="0"/>
              </a:spcBef>
              <a:spcAft>
                <a:spcPts val="0"/>
              </a:spcAft>
              <a:buSzPts val="1400"/>
              <a:buNone/>
            </a:pPr>
            <a:endParaRPr dirty="0"/>
          </a:p>
        </p:txBody>
      </p:sp>
      <p:sp>
        <p:nvSpPr>
          <p:cNvPr id="179" name="Google Shape;179;g19b4b019e43_0_7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This summarizes common issues we see at this stage, and there are good steps to follow through. Before meeting the product owners or before you meet with the stakeholders to validate your report, first make sure that the totals in your dashboards align across the dashboards and that there are no errors in the calculations.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Review the definition of your segmentation between digital and traditional and have your product owners confirm that if those definitions are aligned with what they are expecting.</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cs typeface="Calibri" panose="020F0502020204030204" pitchFamily="34" charset="0"/>
              </a:rPr>
              <a:t>Then another key component of the dashboard is going to be the insights it generates. Point out the obvious findings like the stark differences between the various segments, abrupt change, and trends.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And remember that there might be questions that you can answer straight away, but there also might questions that you might not be able to answer on the spot and require you to go back to the data. It’s ok for this phase to be an iterative process.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And then, the final stage is getting a sign off on the dashboards (the data, the visuals). Once you get the greenlight, you can proceed to the next step in the analytics journey.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139700" lvl="0" indent="0" algn="l" rtl="0">
              <a:lnSpc>
                <a:spcPct val="100000"/>
              </a:lnSpc>
              <a:spcBef>
                <a:spcPts val="0"/>
              </a:spcBef>
              <a:spcAft>
                <a:spcPts val="0"/>
              </a:spcAft>
              <a:buSzPts val="1400"/>
              <a:buNone/>
            </a:pPr>
            <a:endParaRPr dirty="0"/>
          </a:p>
        </p:txBody>
      </p:sp>
      <p:sp>
        <p:nvSpPr>
          <p:cNvPr id="191" name="Google Shape;191;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84880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1cb5c59a2a2_0_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800" dirty="0">
                <a:effectLst/>
                <a:latin typeface="Calibri" panose="020F0502020204030204" pitchFamily="34" charset="0"/>
                <a:ea typeface="Times New Roman" panose="02020603050405020304" pitchFamily="18" charset="0"/>
              </a:rPr>
              <a:t>The deployment and Publishing phase comes after the validation. This is when we deploy the reports and then engage with the bigger audience to focus on the follow up actions that might entailed. </a:t>
            </a:r>
            <a:endParaRPr dirty="0"/>
          </a:p>
        </p:txBody>
      </p:sp>
      <p:sp>
        <p:nvSpPr>
          <p:cNvPr id="187" name="Google Shape;187;g1cb5c59a2a2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1cb5c59a2a2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Google Shape;193;g1cb5c59a2a2_0_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The Publishing phase could take place in different forms, including but not limited to the ones presented here.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One obvious way to present the report is meeting with the senior management and the product owner. It could be with or without the data analyst. What normally happens is that the product owner requests the data from the data analyst and the data analyst presents it to the product owner, and then product owner presents it to the senior management.</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The report could also be circulated directly to the senior management (or other people within the company).</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lgn="l" rtl="0">
              <a:lnSpc>
                <a:spcPct val="100000"/>
              </a:lnSpc>
              <a:spcBef>
                <a:spcPts val="0"/>
              </a:spcBef>
              <a:spcAft>
                <a:spcPts val="0"/>
              </a:spcAft>
              <a:buSzPts val="1400"/>
              <a:buNone/>
            </a:pPr>
            <a:endParaRPr dirty="0"/>
          </a:p>
        </p:txBody>
      </p:sp>
      <p:sp>
        <p:nvSpPr>
          <p:cNvPr id="194" name="Google Shape;194;g1cb5c59a2a2_0_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1cb5c59a2a2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g1cb5c59a2a2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There are different types of publishing formats to present the content. The presentation format, used for verbal presentation, can be heavy on visuals and contain less text or written explanation, because you can explain verbally to the audience. However, if you will circulate the findings in a report format, you need to include the detailed written explanation of your insights and the proposed follow-up actions.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The written text in the report and the visuals in the presentation can also complement each other.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br>
              <a:rPr lang="en-US" sz="1800" dirty="0">
                <a:effectLst/>
                <a:latin typeface="Calibri" panose="020F0502020204030204" pitchFamily="34" charset="0"/>
                <a:ea typeface="Times New Roman" panose="02020603050405020304" pitchFamily="18" charset="0"/>
                <a:cs typeface="Calibri" panose="020F0502020204030204" pitchFamily="34" charset="0"/>
              </a:rPr>
            </a:br>
            <a:r>
              <a:rPr lang="en-US" sz="1800" dirty="0">
                <a:effectLst/>
                <a:latin typeface="Calibri" panose="020F0502020204030204" pitchFamily="34" charset="0"/>
                <a:ea typeface="Times New Roman" panose="02020603050405020304" pitchFamily="18" charset="0"/>
                <a:cs typeface="Calibri" panose="020F0502020204030204" pitchFamily="34" charset="0"/>
              </a:rPr>
              <a:t>For the feedback, we need to make sure that we ask the feedback on the report refresh schedule. We normally do monthly report refresh, or sometimes the senior management or the product owner may find it critical to monitor the trends in a weekly or the daily report.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Make sure that at the end of the meeting, you ask if they want the report refresh schedule to remain monthly or if they want to change it. Most of the time, they want to see it with more frequency.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03" name="Google Shape;203;g1cb5c59a2a2_0_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Blue) ">
  <p:cSld name="Title Slide (Blue) ">
    <p:spTree>
      <p:nvGrpSpPr>
        <p:cNvPr id="1" name="Shape 14"/>
        <p:cNvGrpSpPr/>
        <p:nvPr/>
      </p:nvGrpSpPr>
      <p:grpSpPr>
        <a:xfrm>
          <a:off x="0" y="0"/>
          <a:ext cx="0" cy="0"/>
          <a:chOff x="0" y="0"/>
          <a:chExt cx="0" cy="0"/>
        </a:xfrm>
      </p:grpSpPr>
      <p:sp>
        <p:nvSpPr>
          <p:cNvPr id="15" name="Google Shape;15;p44"/>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 name="Google Shape;16;p44"/>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44"/>
          <p:cNvSpPr txBox="1">
            <a:spLocks noGrp="1"/>
          </p:cNvSpPr>
          <p:nvPr>
            <p:ph type="body" idx="1"/>
          </p:nvPr>
        </p:nvSpPr>
        <p:spPr>
          <a:xfrm>
            <a:off x="609600" y="3977640"/>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8" name="Google Shape;18;p44"/>
          <p:cNvSpPr txBox="1">
            <a:spLocks noGrp="1"/>
          </p:cNvSpPr>
          <p:nvPr>
            <p:ph type="body" idx="2"/>
          </p:nvPr>
        </p:nvSpPr>
        <p:spPr>
          <a:xfrm>
            <a:off x="609600" y="4462272"/>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19" name="Google Shape;19;p44" descr="A close up of a logo&#10;&#10;Description generated with very high confidence"/>
          <p:cNvPicPr preferRelativeResize="0"/>
          <p:nvPr/>
        </p:nvPicPr>
        <p:blipFill rotWithShape="1">
          <a:blip r:embed="rId2">
            <a:alphaModFix/>
          </a:blip>
          <a:srcRect/>
          <a:stretch/>
        </p:blipFill>
        <p:spPr>
          <a:xfrm>
            <a:off x="8839194" y="3892943"/>
            <a:ext cx="2743206" cy="105156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w/ logo">
  <p:cSld name="Blank w/ logo">
    <p:spTree>
      <p:nvGrpSpPr>
        <p:cNvPr id="1" name="Shape 59"/>
        <p:cNvGrpSpPr/>
        <p:nvPr/>
      </p:nvGrpSpPr>
      <p:grpSpPr>
        <a:xfrm>
          <a:off x="0" y="0"/>
          <a:ext cx="0" cy="0"/>
          <a:chOff x="0" y="0"/>
          <a:chExt cx="0" cy="0"/>
        </a:xfrm>
      </p:grpSpPr>
      <p:sp>
        <p:nvSpPr>
          <p:cNvPr id="60" name="Google Shape;60;p63"/>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61" name="Google Shape;61;p63"/>
          <p:cNvSpPr/>
          <p:nvPr/>
        </p:nvSpPr>
        <p:spPr>
          <a:xfrm>
            <a:off x="0" y="6135758"/>
            <a:ext cx="12192000" cy="72224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62" name="Google Shape;62;p63" descr="A close up of a logo&#10;&#10;Description generated with very high confidence"/>
          <p:cNvPicPr preferRelativeResize="0"/>
          <p:nvPr/>
        </p:nvPicPr>
        <p:blipFill rotWithShape="1">
          <a:blip r:embed="rId2">
            <a:alphaModFix/>
          </a:blip>
          <a:srcRect/>
          <a:stretch/>
        </p:blipFill>
        <p:spPr>
          <a:xfrm>
            <a:off x="362855" y="6144768"/>
            <a:ext cx="1400632" cy="536909"/>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Pull quote (white)">
  <p:cSld name="Pull quote (white)">
    <p:bg>
      <p:bgPr>
        <a:solidFill>
          <a:schemeClr val="lt1"/>
        </a:solidFill>
        <a:effectLst/>
      </p:bgPr>
    </p:bg>
    <p:spTree>
      <p:nvGrpSpPr>
        <p:cNvPr id="1" name="Shape 63"/>
        <p:cNvGrpSpPr/>
        <p:nvPr/>
      </p:nvGrpSpPr>
      <p:grpSpPr>
        <a:xfrm>
          <a:off x="0" y="0"/>
          <a:ext cx="0" cy="0"/>
          <a:chOff x="0" y="0"/>
          <a:chExt cx="0" cy="0"/>
        </a:xfrm>
      </p:grpSpPr>
      <p:sp>
        <p:nvSpPr>
          <p:cNvPr id="64" name="Google Shape;64;p61"/>
          <p:cNvSpPr txBox="1">
            <a:spLocks noGrp="1"/>
          </p:cNvSpPr>
          <p:nvPr>
            <p:ph type="title"/>
          </p:nvPr>
        </p:nvSpPr>
        <p:spPr>
          <a:xfrm>
            <a:off x="899673" y="4624605"/>
            <a:ext cx="10375675" cy="615526"/>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chemeClr val="accent4"/>
              </a:buClr>
              <a:buSzPts val="1800"/>
              <a:buFont typeface="Arial"/>
              <a:buNone/>
              <a:defRPr sz="1800" b="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65" name="Google Shape;65;p61"/>
          <p:cNvGrpSpPr/>
          <p:nvPr/>
        </p:nvGrpSpPr>
        <p:grpSpPr>
          <a:xfrm>
            <a:off x="904048" y="1732950"/>
            <a:ext cx="10373553" cy="2672550"/>
            <a:chOff x="914400" y="1732950"/>
            <a:chExt cx="7316788" cy="2672550"/>
          </a:xfrm>
        </p:grpSpPr>
        <p:cxnSp>
          <p:nvCxnSpPr>
            <p:cNvPr id="66" name="Google Shape;66;p61"/>
            <p:cNvCxnSpPr/>
            <p:nvPr/>
          </p:nvCxnSpPr>
          <p:spPr>
            <a:xfrm>
              <a:off x="914400" y="1732950"/>
              <a:ext cx="7315200" cy="0"/>
            </a:xfrm>
            <a:prstGeom prst="straightConnector1">
              <a:avLst/>
            </a:prstGeom>
            <a:noFill/>
            <a:ln w="9525" cap="flat" cmpd="sng">
              <a:solidFill>
                <a:srgbClr val="B6B0AF"/>
              </a:solidFill>
              <a:prstDash val="solid"/>
              <a:round/>
              <a:headEnd type="none" w="sm" len="sm"/>
              <a:tailEnd type="none" w="sm" len="sm"/>
            </a:ln>
          </p:spPr>
        </p:cxnSp>
        <p:sp>
          <p:nvSpPr>
            <p:cNvPr id="67" name="Google Shape;67;p61"/>
            <p:cNvSpPr/>
            <p:nvPr/>
          </p:nvSpPr>
          <p:spPr>
            <a:xfrm>
              <a:off x="915988" y="4302313"/>
              <a:ext cx="7315200" cy="103187"/>
            </a:xfrm>
            <a:custGeom>
              <a:avLst/>
              <a:gdLst/>
              <a:ahLst/>
              <a:cxnLst/>
              <a:rect l="l" t="t" r="r" b="b"/>
              <a:pathLst>
                <a:path w="4608" h="65" extrusionOk="0">
                  <a:moveTo>
                    <a:pt x="0" y="0"/>
                  </a:moveTo>
                  <a:lnTo>
                    <a:pt x="224" y="0"/>
                  </a:lnTo>
                  <a:lnTo>
                    <a:pt x="286" y="65"/>
                  </a:lnTo>
                  <a:lnTo>
                    <a:pt x="349" y="0"/>
                  </a:lnTo>
                  <a:lnTo>
                    <a:pt x="4608" y="0"/>
                  </a:lnTo>
                </a:path>
              </a:pathLst>
            </a:custGeom>
            <a:noFill/>
            <a:ln w="9525" cap="flat" cmpd="sng">
              <a:solidFill>
                <a:srgbClr val="B6B0A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68" name="Google Shape;68;p61"/>
          <p:cNvSpPr txBox="1">
            <a:spLocks noGrp="1"/>
          </p:cNvSpPr>
          <p:nvPr>
            <p:ph type="body" idx="1"/>
          </p:nvPr>
        </p:nvSpPr>
        <p:spPr>
          <a:xfrm>
            <a:off x="905934" y="2017649"/>
            <a:ext cx="10369551" cy="1984248"/>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640"/>
              </a:spcBef>
              <a:spcAft>
                <a:spcPts val="0"/>
              </a:spcAft>
              <a:buSzPts val="3200"/>
              <a:buNone/>
              <a:defRPr sz="3200">
                <a:solidFill>
                  <a:schemeClr val="accent4"/>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69" name="Google Shape;69;p61" descr="A close up of a logo&#10;&#10;Description generated with very high confidence"/>
          <p:cNvPicPr preferRelativeResize="0"/>
          <p:nvPr/>
        </p:nvPicPr>
        <p:blipFill rotWithShape="1">
          <a:blip r:embed="rId2">
            <a:alphaModFix/>
          </a:blip>
          <a:srcRect/>
          <a:stretch/>
        </p:blipFill>
        <p:spPr>
          <a:xfrm>
            <a:off x="362855" y="6145847"/>
            <a:ext cx="1400632" cy="536909"/>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Slide (Photo) ">
  <p:cSld name="Title Slide (Photo) ">
    <p:spTree>
      <p:nvGrpSpPr>
        <p:cNvPr id="1" name="Shape 70"/>
        <p:cNvGrpSpPr/>
        <p:nvPr/>
      </p:nvGrpSpPr>
      <p:grpSpPr>
        <a:xfrm>
          <a:off x="0" y="0"/>
          <a:ext cx="0" cy="0"/>
          <a:chOff x="0" y="0"/>
          <a:chExt cx="0" cy="0"/>
        </a:xfrm>
      </p:grpSpPr>
      <p:sp>
        <p:nvSpPr>
          <p:cNvPr id="71" name="Google Shape;71;p43"/>
          <p:cNvSpPr>
            <a:spLocks noGrp="1"/>
          </p:cNvSpPr>
          <p:nvPr>
            <p:ph type="pic" idx="2"/>
          </p:nvPr>
        </p:nvSpPr>
        <p:spPr>
          <a:xfrm>
            <a:off x="0" y="-1"/>
            <a:ext cx="12192000" cy="4738511"/>
          </a:xfrm>
          <a:prstGeom prst="rect">
            <a:avLst/>
          </a:prstGeom>
          <a:noFill/>
          <a:ln>
            <a:noFill/>
          </a:ln>
        </p:spPr>
      </p:sp>
      <p:sp>
        <p:nvSpPr>
          <p:cNvPr id="72" name="Google Shape;72;p43"/>
          <p:cNvSpPr txBox="1">
            <a:spLocks noGrp="1"/>
          </p:cNvSpPr>
          <p:nvPr>
            <p:ph type="title"/>
          </p:nvPr>
        </p:nvSpPr>
        <p:spPr>
          <a:xfrm>
            <a:off x="609600" y="342900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43"/>
          <p:cNvSpPr txBox="1">
            <a:spLocks noGrp="1"/>
          </p:cNvSpPr>
          <p:nvPr>
            <p:ph type="body" idx="1"/>
          </p:nvPr>
        </p:nvSpPr>
        <p:spPr>
          <a:xfrm>
            <a:off x="609600" y="5376672"/>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4" name="Google Shape;74;p43"/>
          <p:cNvSpPr txBox="1">
            <a:spLocks noGrp="1"/>
          </p:cNvSpPr>
          <p:nvPr>
            <p:ph type="body" idx="3"/>
          </p:nvPr>
        </p:nvSpPr>
        <p:spPr>
          <a:xfrm>
            <a:off x="609600" y="5826078"/>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75" name="Google Shape;75;p43" descr="A close up of a logo&#10;&#10;Description generated with very high confidence"/>
          <p:cNvPicPr preferRelativeResize="0"/>
          <p:nvPr/>
        </p:nvPicPr>
        <p:blipFill rotWithShape="1">
          <a:blip r:embed="rId2">
            <a:alphaModFix/>
          </a:blip>
          <a:srcRect/>
          <a:stretch/>
        </p:blipFill>
        <p:spPr>
          <a:xfrm>
            <a:off x="8839194" y="5300297"/>
            <a:ext cx="2743206" cy="105156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break w/ image (blue)">
  <p:cSld name="Section break w/ image (blue)">
    <p:spTree>
      <p:nvGrpSpPr>
        <p:cNvPr id="1" name="Shape 76"/>
        <p:cNvGrpSpPr/>
        <p:nvPr/>
      </p:nvGrpSpPr>
      <p:grpSpPr>
        <a:xfrm>
          <a:off x="0" y="0"/>
          <a:ext cx="0" cy="0"/>
          <a:chOff x="0" y="0"/>
          <a:chExt cx="0" cy="0"/>
        </a:xfrm>
      </p:grpSpPr>
      <p:sp>
        <p:nvSpPr>
          <p:cNvPr id="77" name="Google Shape;77;p57"/>
          <p:cNvSpPr txBox="1">
            <a:spLocks noGrp="1"/>
          </p:cNvSpPr>
          <p:nvPr>
            <p:ph type="sldNum" idx="12"/>
          </p:nvPr>
        </p:nvSpPr>
        <p:spPr>
          <a:xfrm>
            <a:off x="9245600" y="6298578"/>
            <a:ext cx="28448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78" name="Google Shape;78;p57"/>
          <p:cNvSpPr/>
          <p:nvPr/>
        </p:nvSpPr>
        <p:spPr>
          <a:xfrm>
            <a:off x="0" y="4736591"/>
            <a:ext cx="12192000" cy="2121410"/>
          </a:xfrm>
          <a:prstGeom prst="rect">
            <a:avLst/>
          </a:prstGeom>
          <a:solidFill>
            <a:schemeClr val="accent1"/>
          </a:solidFill>
          <a:ln w="9525" cap="flat" cmpd="sng">
            <a:solidFill>
              <a:srgbClr val="003948"/>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9" name="Google Shape;79;p57"/>
          <p:cNvSpPr txBox="1">
            <a:spLocks noGrp="1"/>
          </p:cNvSpPr>
          <p:nvPr>
            <p:ph type="title"/>
          </p:nvPr>
        </p:nvSpPr>
        <p:spPr>
          <a:xfrm>
            <a:off x="609600" y="5106683"/>
            <a:ext cx="10972800" cy="779736"/>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57"/>
          <p:cNvSpPr txBox="1">
            <a:spLocks noGrp="1"/>
          </p:cNvSpPr>
          <p:nvPr>
            <p:ph type="body" idx="1"/>
          </p:nvPr>
        </p:nvSpPr>
        <p:spPr>
          <a:xfrm>
            <a:off x="609600" y="5886419"/>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accent4"/>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81" name="Google Shape;81;p57"/>
          <p:cNvSpPr>
            <a:spLocks noGrp="1"/>
          </p:cNvSpPr>
          <p:nvPr>
            <p:ph type="pic" idx="2"/>
          </p:nvPr>
        </p:nvSpPr>
        <p:spPr>
          <a:xfrm>
            <a:off x="0" y="-1"/>
            <a:ext cx="12192000" cy="4736592"/>
          </a:xfrm>
          <a:prstGeom prst="rect">
            <a:avLst/>
          </a:prstGeom>
          <a:noFill/>
          <a:ln>
            <a:noFill/>
          </a:ln>
        </p:spPr>
      </p:sp>
      <p:pic>
        <p:nvPicPr>
          <p:cNvPr id="82" name="Google Shape;82;p57"/>
          <p:cNvPicPr preferRelativeResize="0"/>
          <p:nvPr/>
        </p:nvPicPr>
        <p:blipFill rotWithShape="1">
          <a:blip r:embed="rId2">
            <a:alphaModFix/>
          </a:blip>
          <a:srcRect/>
          <a:stretch/>
        </p:blipFill>
        <p:spPr>
          <a:xfrm>
            <a:off x="10580914" y="6104280"/>
            <a:ext cx="1306286" cy="500743"/>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Section Break (Orange) ">
  <p:cSld name="Section Break (Orange) ">
    <p:bg>
      <p:bgPr>
        <a:solidFill>
          <a:schemeClr val="lt1"/>
        </a:solidFill>
        <a:effectLst/>
      </p:bgPr>
    </p:bg>
    <p:spTree>
      <p:nvGrpSpPr>
        <p:cNvPr id="1" name="Shape 83"/>
        <p:cNvGrpSpPr/>
        <p:nvPr/>
      </p:nvGrpSpPr>
      <p:grpSpPr>
        <a:xfrm>
          <a:off x="0" y="0"/>
          <a:ext cx="0" cy="0"/>
          <a:chOff x="0" y="0"/>
          <a:chExt cx="0" cy="0"/>
        </a:xfrm>
      </p:grpSpPr>
      <p:sp>
        <p:nvSpPr>
          <p:cNvPr id="84" name="Google Shape;84;p58"/>
          <p:cNvSpPr txBox="1">
            <a:spLocks noGrp="1"/>
          </p:cNvSpPr>
          <p:nvPr>
            <p:ph type="title"/>
          </p:nvPr>
        </p:nvSpPr>
        <p:spPr>
          <a:xfrm>
            <a:off x="609600" y="3192086"/>
            <a:ext cx="10972800" cy="788049"/>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4800"/>
              <a:buFont typeface="Arial"/>
              <a:buNone/>
              <a:defRPr sz="48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58"/>
          <p:cNvSpPr txBox="1">
            <a:spLocks noGrp="1"/>
          </p:cNvSpPr>
          <p:nvPr>
            <p:ph type="body" idx="1"/>
          </p:nvPr>
        </p:nvSpPr>
        <p:spPr>
          <a:xfrm>
            <a:off x="609600" y="3978750"/>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accent1"/>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pic>
        <p:nvPicPr>
          <p:cNvPr id="86" name="Google Shape;86;p58" descr="A close up of a logo&#10;&#10;Description generated with very high confidence"/>
          <p:cNvPicPr preferRelativeResize="0"/>
          <p:nvPr/>
        </p:nvPicPr>
        <p:blipFill rotWithShape="1">
          <a:blip r:embed="rId2">
            <a:alphaModFix/>
          </a:blip>
          <a:srcRect/>
          <a:stretch/>
        </p:blipFill>
        <p:spPr>
          <a:xfrm>
            <a:off x="362855" y="6145847"/>
            <a:ext cx="1400632" cy="53690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break w/ image (orange)">
  <p:cSld name="Section break w/ image (orange)">
    <p:spTree>
      <p:nvGrpSpPr>
        <p:cNvPr id="1" name="Shape 87"/>
        <p:cNvGrpSpPr/>
        <p:nvPr/>
      </p:nvGrpSpPr>
      <p:grpSpPr>
        <a:xfrm>
          <a:off x="0" y="0"/>
          <a:ext cx="0" cy="0"/>
          <a:chOff x="0" y="0"/>
          <a:chExt cx="0" cy="0"/>
        </a:xfrm>
      </p:grpSpPr>
      <p:sp>
        <p:nvSpPr>
          <p:cNvPr id="88" name="Google Shape;88;p59"/>
          <p:cNvSpPr/>
          <p:nvPr/>
        </p:nvSpPr>
        <p:spPr>
          <a:xfrm>
            <a:off x="0" y="4736591"/>
            <a:ext cx="12192000" cy="2121410"/>
          </a:xfrm>
          <a:prstGeom prst="rect">
            <a:avLst/>
          </a:prstGeom>
          <a:solidFill>
            <a:schemeClr val="accent4"/>
          </a:solidFill>
          <a:ln w="9525" cap="flat" cmpd="sng">
            <a:solidFill>
              <a:srgbClr val="003948"/>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9" name="Google Shape;89;p59"/>
          <p:cNvSpPr>
            <a:spLocks noGrp="1"/>
          </p:cNvSpPr>
          <p:nvPr>
            <p:ph type="pic" idx="2"/>
          </p:nvPr>
        </p:nvSpPr>
        <p:spPr>
          <a:xfrm>
            <a:off x="0" y="-1"/>
            <a:ext cx="12192000" cy="4738511"/>
          </a:xfrm>
          <a:prstGeom prst="rect">
            <a:avLst/>
          </a:prstGeom>
          <a:noFill/>
          <a:ln>
            <a:noFill/>
          </a:ln>
        </p:spPr>
      </p:sp>
      <p:sp>
        <p:nvSpPr>
          <p:cNvPr id="90" name="Google Shape;90;p59"/>
          <p:cNvSpPr txBox="1">
            <a:spLocks noGrp="1"/>
          </p:cNvSpPr>
          <p:nvPr>
            <p:ph type="title"/>
          </p:nvPr>
        </p:nvSpPr>
        <p:spPr>
          <a:xfrm>
            <a:off x="609600" y="5106683"/>
            <a:ext cx="10972800" cy="779736"/>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59"/>
          <p:cNvSpPr txBox="1">
            <a:spLocks noGrp="1"/>
          </p:cNvSpPr>
          <p:nvPr>
            <p:ph type="body" idx="1"/>
          </p:nvPr>
        </p:nvSpPr>
        <p:spPr>
          <a:xfrm>
            <a:off x="609600" y="5886419"/>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lt1"/>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pic>
        <p:nvPicPr>
          <p:cNvPr id="92" name="Google Shape;92;p59"/>
          <p:cNvPicPr preferRelativeResize="0"/>
          <p:nvPr/>
        </p:nvPicPr>
        <p:blipFill rotWithShape="1">
          <a:blip r:embed="rId2">
            <a:alphaModFix/>
          </a:blip>
          <a:srcRect/>
          <a:stretch/>
        </p:blipFill>
        <p:spPr>
          <a:xfrm>
            <a:off x="10580914" y="6104280"/>
            <a:ext cx="1306286" cy="500743"/>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Quotation &amp; Callouts">
  <p:cSld name="Quotation &amp; Callouts">
    <p:spTree>
      <p:nvGrpSpPr>
        <p:cNvPr id="1" name="Shape 93"/>
        <p:cNvGrpSpPr/>
        <p:nvPr/>
      </p:nvGrpSpPr>
      <p:grpSpPr>
        <a:xfrm>
          <a:off x="0" y="0"/>
          <a:ext cx="0" cy="0"/>
          <a:chOff x="0" y="0"/>
          <a:chExt cx="0" cy="0"/>
        </a:xfrm>
      </p:grpSpPr>
      <p:sp>
        <p:nvSpPr>
          <p:cNvPr id="94" name="Google Shape;94;p64"/>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95" name="Google Shape;95;p64"/>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64"/>
          <p:cNvSpPr txBox="1">
            <a:spLocks noGrp="1"/>
          </p:cNvSpPr>
          <p:nvPr>
            <p:ph type="body" idx="1"/>
          </p:nvPr>
        </p:nvSpPr>
        <p:spPr>
          <a:xfrm>
            <a:off x="609599" y="864393"/>
            <a:ext cx="10972800"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w/ logo (grey)">
  <p:cSld name="Blank w/ logo (grey)">
    <p:bg>
      <p:bgPr>
        <a:blipFill rotWithShape="1">
          <a:blip r:embed="rId2">
            <a:alphaModFix/>
          </a:blip>
          <a:tile tx="0" ty="0" sx="100000" sy="100000" flip="none" algn="tl"/>
        </a:blipFill>
        <a:effectLst/>
      </p:bgPr>
    </p:bg>
    <p:spTree>
      <p:nvGrpSpPr>
        <p:cNvPr id="1" name="Shape 97"/>
        <p:cNvGrpSpPr/>
        <p:nvPr/>
      </p:nvGrpSpPr>
      <p:grpSpPr>
        <a:xfrm>
          <a:off x="0" y="0"/>
          <a:ext cx="0" cy="0"/>
          <a:chOff x="0" y="0"/>
          <a:chExt cx="0" cy="0"/>
        </a:xfrm>
      </p:grpSpPr>
      <p:sp>
        <p:nvSpPr>
          <p:cNvPr id="98" name="Google Shape;98;p67"/>
          <p:cNvSpPr txBox="1">
            <a:spLocks noGrp="1"/>
          </p:cNvSpPr>
          <p:nvPr>
            <p:ph type="sldNum" idx="12"/>
          </p:nvPr>
        </p:nvSpPr>
        <p:spPr>
          <a:xfrm>
            <a:off x="8836689" y="6295016"/>
            <a:ext cx="28448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ntent Slide w/Vertical Photo">
  <p:cSld name="Content Slide w/Vertical Photo">
    <p:spTree>
      <p:nvGrpSpPr>
        <p:cNvPr id="1" name="Shape 99"/>
        <p:cNvGrpSpPr/>
        <p:nvPr/>
      </p:nvGrpSpPr>
      <p:grpSpPr>
        <a:xfrm>
          <a:off x="0" y="0"/>
          <a:ext cx="0" cy="0"/>
          <a:chOff x="0" y="0"/>
          <a:chExt cx="0" cy="0"/>
        </a:xfrm>
      </p:grpSpPr>
      <p:sp>
        <p:nvSpPr>
          <p:cNvPr id="100" name="Google Shape;100;p54"/>
          <p:cNvSpPr txBox="1">
            <a:spLocks noGrp="1"/>
          </p:cNvSpPr>
          <p:nvPr>
            <p:ph type="body" idx="1"/>
          </p:nvPr>
        </p:nvSpPr>
        <p:spPr>
          <a:xfrm>
            <a:off x="609599" y="1401402"/>
            <a:ext cx="67056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01" name="Google Shape;101;p54"/>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02" name="Google Shape;102;p54"/>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54"/>
          <p:cNvSpPr>
            <a:spLocks noGrp="1"/>
          </p:cNvSpPr>
          <p:nvPr>
            <p:ph type="pic" idx="2"/>
          </p:nvPr>
        </p:nvSpPr>
        <p:spPr>
          <a:xfrm>
            <a:off x="7768166" y="1410251"/>
            <a:ext cx="3814233" cy="4295414"/>
          </a:xfrm>
          <a:prstGeom prst="rect">
            <a:avLst/>
          </a:prstGeom>
          <a:noFill/>
          <a:ln>
            <a:noFill/>
          </a:ln>
        </p:spPr>
      </p:sp>
      <p:sp>
        <p:nvSpPr>
          <p:cNvPr id="104" name="Google Shape;104;p54"/>
          <p:cNvSpPr txBox="1">
            <a:spLocks noGrp="1"/>
          </p:cNvSpPr>
          <p:nvPr>
            <p:ph type="body" idx="3"/>
          </p:nvPr>
        </p:nvSpPr>
        <p:spPr>
          <a:xfrm>
            <a:off x="7766303" y="5760721"/>
            <a:ext cx="3816096" cy="29467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60"/>
              </a:spcBef>
              <a:spcAft>
                <a:spcPts val="0"/>
              </a:spcAft>
              <a:buSzPts val="800"/>
              <a:buNone/>
              <a:defRPr sz="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bjective Slide">
  <p:cSld name="Objective Slide">
    <p:spTree>
      <p:nvGrpSpPr>
        <p:cNvPr id="1" name="Shape 105"/>
        <p:cNvGrpSpPr/>
        <p:nvPr/>
      </p:nvGrpSpPr>
      <p:grpSpPr>
        <a:xfrm>
          <a:off x="0" y="0"/>
          <a:ext cx="0" cy="0"/>
          <a:chOff x="0" y="0"/>
          <a:chExt cx="0" cy="0"/>
        </a:xfrm>
      </p:grpSpPr>
      <p:sp>
        <p:nvSpPr>
          <p:cNvPr id="106" name="Google Shape;106;p51"/>
          <p:cNvSpPr txBox="1">
            <a:spLocks noGrp="1"/>
          </p:cNvSpPr>
          <p:nvPr>
            <p:ph type="body" idx="1"/>
          </p:nvPr>
        </p:nvSpPr>
        <p:spPr>
          <a:xfrm>
            <a:off x="609600" y="1401402"/>
            <a:ext cx="109728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68300" algn="l">
              <a:lnSpc>
                <a:spcPct val="100000"/>
              </a:lnSpc>
              <a:spcBef>
                <a:spcPts val="440"/>
              </a:spcBef>
              <a:spcAft>
                <a:spcPts val="0"/>
              </a:spcAft>
              <a:buSzPts val="2200"/>
              <a:buChar char="•"/>
              <a:defRPr sz="2200">
                <a:solidFill>
                  <a:schemeClr val="accent1"/>
                </a:solidFill>
              </a:defRPr>
            </a:lvl2pPr>
            <a:lvl3pPr marL="1371600" lvl="2" indent="-368300" algn="l">
              <a:lnSpc>
                <a:spcPct val="100000"/>
              </a:lnSpc>
              <a:spcBef>
                <a:spcPts val="440"/>
              </a:spcBef>
              <a:spcAft>
                <a:spcPts val="0"/>
              </a:spcAft>
              <a:buSzPts val="2200"/>
              <a:buChar char="•"/>
              <a:defRPr sz="2200">
                <a:solidFill>
                  <a:schemeClr val="accent1"/>
                </a:solidFill>
              </a:defRPr>
            </a:lvl3pPr>
            <a:lvl4pPr marL="1828800" lvl="3" indent="-368300" algn="l">
              <a:lnSpc>
                <a:spcPct val="100000"/>
              </a:lnSpc>
              <a:spcBef>
                <a:spcPts val="440"/>
              </a:spcBef>
              <a:spcAft>
                <a:spcPts val="0"/>
              </a:spcAft>
              <a:buSzPts val="2200"/>
              <a:buChar char="•"/>
              <a:defRPr sz="2200">
                <a:solidFill>
                  <a:schemeClr val="accent1"/>
                </a:solidFill>
              </a:defRPr>
            </a:lvl4pPr>
            <a:lvl5pPr marL="2286000" lvl="4" indent="-368300" algn="l">
              <a:lnSpc>
                <a:spcPct val="100000"/>
              </a:lnSpc>
              <a:spcBef>
                <a:spcPts val="440"/>
              </a:spcBef>
              <a:spcAft>
                <a:spcPts val="0"/>
              </a:spcAft>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07" name="Google Shape;107;p51"/>
          <p:cNvSpPr txBox="1">
            <a:spLocks noGrp="1"/>
          </p:cNvSpPr>
          <p:nvPr>
            <p:ph type="sldNum" idx="12"/>
          </p:nvPr>
        </p:nvSpPr>
        <p:spPr>
          <a:xfrm>
            <a:off x="9347200" y="6626417"/>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08" name="Google Shape;108;p51"/>
          <p:cNvSpPr txBox="1">
            <a:spLocks noGrp="1"/>
          </p:cNvSpPr>
          <p:nvPr>
            <p:ph type="title"/>
          </p:nvPr>
        </p:nvSpPr>
        <p:spPr>
          <a:xfrm>
            <a:off x="609600" y="329184"/>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genda Slide">
  <p:cSld name="Agenda Slide">
    <p:spTree>
      <p:nvGrpSpPr>
        <p:cNvPr id="1" name="Shape 20"/>
        <p:cNvGrpSpPr/>
        <p:nvPr/>
      </p:nvGrpSpPr>
      <p:grpSpPr>
        <a:xfrm>
          <a:off x="0" y="0"/>
          <a:ext cx="0" cy="0"/>
          <a:chOff x="0" y="0"/>
          <a:chExt cx="0" cy="0"/>
        </a:xfrm>
      </p:grpSpPr>
      <p:sp>
        <p:nvSpPr>
          <p:cNvPr id="21" name="Google Shape;21;p50"/>
          <p:cNvSpPr txBox="1">
            <a:spLocks noGrp="1"/>
          </p:cNvSpPr>
          <p:nvPr>
            <p:ph type="sldNum" idx="12"/>
          </p:nvPr>
        </p:nvSpPr>
        <p:spPr>
          <a:xfrm>
            <a:off x="9347200" y="6682631"/>
            <a:ext cx="2844800" cy="18256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22" name="Google Shape;22;p50"/>
          <p:cNvSpPr txBox="1">
            <a:spLocks noGrp="1"/>
          </p:cNvSpPr>
          <p:nvPr>
            <p:ph type="title"/>
          </p:nvPr>
        </p:nvSpPr>
        <p:spPr>
          <a:xfrm>
            <a:off x="609600" y="330993"/>
            <a:ext cx="10972800" cy="533400"/>
          </a:xfrm>
          <a:prstGeom prst="rect">
            <a:avLst/>
          </a:prstGeom>
          <a:solidFill>
            <a:schemeClr val="lt1"/>
          </a:solid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50"/>
          <p:cNvSpPr txBox="1"/>
          <p:nvPr/>
        </p:nvSpPr>
        <p:spPr>
          <a:xfrm>
            <a:off x="6736573" y="6317506"/>
            <a:ext cx="21336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US" sz="1000" b="0" i="0" u="none" strike="noStrike" cap="none">
                <a:solidFill>
                  <a:srgbClr val="FFFFFF"/>
                </a:solidFill>
                <a:latin typeface="Arial"/>
                <a:ea typeface="Arial"/>
                <a:cs typeface="Arial"/>
                <a:sym typeface="Arial"/>
              </a:rPr>
              <a:t>‹#›</a:t>
            </a:fld>
            <a:endParaRPr sz="100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Slide w/Horizontal Photo">
  <p:cSld name="Content Slide w/Horizontal Photo">
    <p:spTree>
      <p:nvGrpSpPr>
        <p:cNvPr id="1" name="Shape 109"/>
        <p:cNvGrpSpPr/>
        <p:nvPr/>
      </p:nvGrpSpPr>
      <p:grpSpPr>
        <a:xfrm>
          <a:off x="0" y="0"/>
          <a:ext cx="0" cy="0"/>
          <a:chOff x="0" y="0"/>
          <a:chExt cx="0" cy="0"/>
        </a:xfrm>
      </p:grpSpPr>
      <p:sp>
        <p:nvSpPr>
          <p:cNvPr id="110" name="Google Shape;110;p55"/>
          <p:cNvSpPr txBox="1">
            <a:spLocks noGrp="1"/>
          </p:cNvSpPr>
          <p:nvPr>
            <p:ph type="body" idx="1"/>
          </p:nvPr>
        </p:nvSpPr>
        <p:spPr>
          <a:xfrm>
            <a:off x="609599" y="1401402"/>
            <a:ext cx="5416412"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1" name="Google Shape;111;p55"/>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12" name="Google Shape;112;p55"/>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55"/>
          <p:cNvSpPr>
            <a:spLocks noGrp="1"/>
          </p:cNvSpPr>
          <p:nvPr>
            <p:ph type="pic" idx="2"/>
          </p:nvPr>
        </p:nvSpPr>
        <p:spPr>
          <a:xfrm>
            <a:off x="6095999" y="1410251"/>
            <a:ext cx="5486400" cy="2512392"/>
          </a:xfrm>
          <a:prstGeom prst="rect">
            <a:avLst/>
          </a:prstGeom>
          <a:noFill/>
          <a:ln>
            <a:noFill/>
          </a:ln>
        </p:spPr>
      </p:sp>
      <p:sp>
        <p:nvSpPr>
          <p:cNvPr id="114" name="Google Shape;114;p55"/>
          <p:cNvSpPr txBox="1">
            <a:spLocks noGrp="1"/>
          </p:cNvSpPr>
          <p:nvPr>
            <p:ph type="body" idx="3"/>
          </p:nvPr>
        </p:nvSpPr>
        <p:spPr>
          <a:xfrm>
            <a:off x="6095999" y="4024687"/>
            <a:ext cx="5486400" cy="29467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60"/>
              </a:spcBef>
              <a:spcAft>
                <a:spcPts val="0"/>
              </a:spcAft>
              <a:buSzPts val="800"/>
              <a:buNone/>
              <a:defRPr sz="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Title Slide (Orange) ">
  <p:cSld name="Title Slide (Orange) ">
    <p:spTree>
      <p:nvGrpSpPr>
        <p:cNvPr id="1" name="Shape 115"/>
        <p:cNvGrpSpPr/>
        <p:nvPr/>
      </p:nvGrpSpPr>
      <p:grpSpPr>
        <a:xfrm>
          <a:off x="0" y="0"/>
          <a:ext cx="0" cy="0"/>
          <a:chOff x="0" y="0"/>
          <a:chExt cx="0" cy="0"/>
        </a:xfrm>
      </p:grpSpPr>
      <p:sp>
        <p:nvSpPr>
          <p:cNvPr id="116" name="Google Shape;116;p45"/>
          <p:cNvSpPr/>
          <p:nvPr/>
        </p:nvSpPr>
        <p:spPr>
          <a:xfrm>
            <a:off x="-2" y="0"/>
            <a:ext cx="12192001" cy="3429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7" name="Google Shape;117;p45"/>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8" name="Google Shape;118;p45"/>
          <p:cNvSpPr txBox="1">
            <a:spLocks noGrp="1"/>
          </p:cNvSpPr>
          <p:nvPr>
            <p:ph type="body" idx="1"/>
          </p:nvPr>
        </p:nvSpPr>
        <p:spPr>
          <a:xfrm>
            <a:off x="609600" y="3977640"/>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9" name="Google Shape;119;p45"/>
          <p:cNvSpPr txBox="1">
            <a:spLocks noGrp="1"/>
          </p:cNvSpPr>
          <p:nvPr>
            <p:ph type="body" idx="2"/>
          </p:nvPr>
        </p:nvSpPr>
        <p:spPr>
          <a:xfrm>
            <a:off x="609600" y="4462272"/>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120" name="Google Shape;120;p45" descr="A close up of a logo&#10;&#10;Description generated with very high confidence"/>
          <p:cNvPicPr preferRelativeResize="0"/>
          <p:nvPr/>
        </p:nvPicPr>
        <p:blipFill rotWithShape="1">
          <a:blip r:embed="rId2">
            <a:alphaModFix/>
          </a:blip>
          <a:srcRect/>
          <a:stretch/>
        </p:blipFill>
        <p:spPr>
          <a:xfrm>
            <a:off x="8839194" y="3892943"/>
            <a:ext cx="2743206" cy="1051562"/>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Title Slide (Order) w/Partner Logos">
  <p:cSld name="Title Slide (Order) w/Partner Logos">
    <p:spTree>
      <p:nvGrpSpPr>
        <p:cNvPr id="1" name="Shape 121"/>
        <p:cNvGrpSpPr/>
        <p:nvPr/>
      </p:nvGrpSpPr>
      <p:grpSpPr>
        <a:xfrm>
          <a:off x="0" y="0"/>
          <a:ext cx="0" cy="0"/>
          <a:chOff x="0" y="0"/>
          <a:chExt cx="0" cy="0"/>
        </a:xfrm>
      </p:grpSpPr>
      <p:sp>
        <p:nvSpPr>
          <p:cNvPr id="122" name="Google Shape;122;p46"/>
          <p:cNvSpPr txBox="1">
            <a:spLocks noGrp="1"/>
          </p:cNvSpPr>
          <p:nvPr>
            <p:ph type="body" idx="1"/>
          </p:nvPr>
        </p:nvSpPr>
        <p:spPr>
          <a:xfrm>
            <a:off x="8839194" y="5077324"/>
            <a:ext cx="2743206" cy="685800"/>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3" name="Google Shape;123;p46"/>
          <p:cNvSpPr txBox="1">
            <a:spLocks noGrp="1"/>
          </p:cNvSpPr>
          <p:nvPr>
            <p:ph type="body" idx="2"/>
          </p:nvPr>
        </p:nvSpPr>
        <p:spPr>
          <a:xfrm>
            <a:off x="8839194" y="5823284"/>
            <a:ext cx="2743206" cy="685800"/>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4" name="Google Shape;124;p46"/>
          <p:cNvSpPr/>
          <p:nvPr/>
        </p:nvSpPr>
        <p:spPr>
          <a:xfrm>
            <a:off x="-2" y="0"/>
            <a:ext cx="12192001" cy="3429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5" name="Google Shape;125;p46"/>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p46"/>
          <p:cNvSpPr txBox="1">
            <a:spLocks noGrp="1"/>
          </p:cNvSpPr>
          <p:nvPr>
            <p:ph type="body" idx="3"/>
          </p:nvPr>
        </p:nvSpPr>
        <p:spPr>
          <a:xfrm>
            <a:off x="609600" y="3977640"/>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7" name="Google Shape;127;p46"/>
          <p:cNvSpPr txBox="1">
            <a:spLocks noGrp="1"/>
          </p:cNvSpPr>
          <p:nvPr>
            <p:ph type="body" idx="4"/>
          </p:nvPr>
        </p:nvSpPr>
        <p:spPr>
          <a:xfrm>
            <a:off x="609600" y="4462272"/>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128" name="Google Shape;128;p46" descr="A close up of a logo&#10;&#10;Description generated with very high confidence"/>
          <p:cNvPicPr preferRelativeResize="0"/>
          <p:nvPr/>
        </p:nvPicPr>
        <p:blipFill rotWithShape="1">
          <a:blip r:embed="rId2">
            <a:alphaModFix/>
          </a:blip>
          <a:srcRect/>
          <a:stretch/>
        </p:blipFill>
        <p:spPr>
          <a:xfrm>
            <a:off x="8839194" y="3892943"/>
            <a:ext cx="2743206" cy="1051562"/>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peaker w/Single Photo">
  <p:cSld name="Speaker w/Single Photo">
    <p:spTree>
      <p:nvGrpSpPr>
        <p:cNvPr id="1" name="Shape 129"/>
        <p:cNvGrpSpPr/>
        <p:nvPr/>
      </p:nvGrpSpPr>
      <p:grpSpPr>
        <a:xfrm>
          <a:off x="0" y="0"/>
          <a:ext cx="0" cy="0"/>
          <a:chOff x="0" y="0"/>
          <a:chExt cx="0" cy="0"/>
        </a:xfrm>
      </p:grpSpPr>
      <p:sp>
        <p:nvSpPr>
          <p:cNvPr id="130" name="Google Shape;130;p47"/>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1" name="Google Shape;131;p47"/>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47"/>
          <p:cNvSpPr txBox="1">
            <a:spLocks noGrp="1"/>
          </p:cNvSpPr>
          <p:nvPr>
            <p:ph type="body" idx="1"/>
          </p:nvPr>
        </p:nvSpPr>
        <p:spPr>
          <a:xfrm>
            <a:off x="4270785"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3" name="Google Shape;133;p47"/>
          <p:cNvSpPr txBox="1">
            <a:spLocks noGrp="1"/>
          </p:cNvSpPr>
          <p:nvPr>
            <p:ph type="body" idx="2"/>
          </p:nvPr>
        </p:nvSpPr>
        <p:spPr>
          <a:xfrm>
            <a:off x="4270785"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peaker w/Triple Photo">
  <p:cSld name="Speaker w/Triple Photo">
    <p:spTree>
      <p:nvGrpSpPr>
        <p:cNvPr id="1" name="Shape 134"/>
        <p:cNvGrpSpPr/>
        <p:nvPr/>
      </p:nvGrpSpPr>
      <p:grpSpPr>
        <a:xfrm>
          <a:off x="0" y="0"/>
          <a:ext cx="0" cy="0"/>
          <a:chOff x="0" y="0"/>
          <a:chExt cx="0" cy="0"/>
        </a:xfrm>
      </p:grpSpPr>
      <p:sp>
        <p:nvSpPr>
          <p:cNvPr id="135" name="Google Shape;135;p49"/>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6" name="Google Shape;136;p49"/>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7" name="Google Shape;137;p49"/>
          <p:cNvSpPr txBox="1">
            <a:spLocks noGrp="1"/>
          </p:cNvSpPr>
          <p:nvPr>
            <p:ph type="body" idx="1"/>
          </p:nvPr>
        </p:nvSpPr>
        <p:spPr>
          <a:xfrm>
            <a:off x="448233"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8" name="Google Shape;138;p49"/>
          <p:cNvSpPr txBox="1">
            <a:spLocks noGrp="1"/>
          </p:cNvSpPr>
          <p:nvPr>
            <p:ph type="body" idx="2"/>
          </p:nvPr>
        </p:nvSpPr>
        <p:spPr>
          <a:xfrm>
            <a:off x="448233"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9" name="Google Shape;139;p49"/>
          <p:cNvSpPr txBox="1">
            <a:spLocks noGrp="1"/>
          </p:cNvSpPr>
          <p:nvPr>
            <p:ph type="body" idx="3"/>
          </p:nvPr>
        </p:nvSpPr>
        <p:spPr>
          <a:xfrm>
            <a:off x="4270785"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0" name="Google Shape;140;p49"/>
          <p:cNvSpPr txBox="1">
            <a:spLocks noGrp="1"/>
          </p:cNvSpPr>
          <p:nvPr>
            <p:ph type="body" idx="4"/>
          </p:nvPr>
        </p:nvSpPr>
        <p:spPr>
          <a:xfrm>
            <a:off x="4270785"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1" name="Google Shape;141;p49"/>
          <p:cNvSpPr txBox="1">
            <a:spLocks noGrp="1"/>
          </p:cNvSpPr>
          <p:nvPr>
            <p:ph type="body" idx="5"/>
          </p:nvPr>
        </p:nvSpPr>
        <p:spPr>
          <a:xfrm>
            <a:off x="8086881"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2" name="Google Shape;142;p49"/>
          <p:cNvSpPr txBox="1">
            <a:spLocks noGrp="1"/>
          </p:cNvSpPr>
          <p:nvPr>
            <p:ph type="body" idx="6"/>
          </p:nvPr>
        </p:nvSpPr>
        <p:spPr>
          <a:xfrm>
            <a:off x="8086881"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ntent Slide">
  <p:cSld name="Content Slide">
    <p:spTree>
      <p:nvGrpSpPr>
        <p:cNvPr id="1" name="Shape 143"/>
        <p:cNvGrpSpPr/>
        <p:nvPr/>
      </p:nvGrpSpPr>
      <p:grpSpPr>
        <a:xfrm>
          <a:off x="0" y="0"/>
          <a:ext cx="0" cy="0"/>
          <a:chOff x="0" y="0"/>
          <a:chExt cx="0" cy="0"/>
        </a:xfrm>
      </p:grpSpPr>
      <p:sp>
        <p:nvSpPr>
          <p:cNvPr id="144" name="Google Shape;144;p52"/>
          <p:cNvSpPr txBox="1">
            <a:spLocks noGrp="1"/>
          </p:cNvSpPr>
          <p:nvPr>
            <p:ph type="body" idx="1"/>
          </p:nvPr>
        </p:nvSpPr>
        <p:spPr>
          <a:xfrm>
            <a:off x="609599" y="1401402"/>
            <a:ext cx="109728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5" name="Google Shape;145;p52"/>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46" name="Google Shape;146;p5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Blank Slide ">
  <p:cSld name="Blank Slide ">
    <p:spTree>
      <p:nvGrpSpPr>
        <p:cNvPr id="1" name="Shape 147"/>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48"/>
        <p:cNvGrpSpPr/>
        <p:nvPr/>
      </p:nvGrpSpPr>
      <p:grpSpPr>
        <a:xfrm>
          <a:off x="0" y="0"/>
          <a:ext cx="0" cy="0"/>
          <a:chOff x="0" y="0"/>
          <a:chExt cx="0" cy="0"/>
        </a:xfrm>
      </p:grpSpPr>
      <p:sp>
        <p:nvSpPr>
          <p:cNvPr id="149" name="Google Shape;149;p69"/>
          <p:cNvSpPr txBox="1">
            <a:spLocks noGrp="1"/>
          </p:cNvSpPr>
          <p:nvPr>
            <p:ph type="title"/>
          </p:nvPr>
        </p:nvSpPr>
        <p:spPr>
          <a:xfrm>
            <a:off x="609601" y="329184"/>
            <a:ext cx="11099487" cy="612371"/>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p69"/>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hart Slide">
  <p:cSld name="Chart Slide">
    <p:spTree>
      <p:nvGrpSpPr>
        <p:cNvPr id="1" name="Shape 151"/>
        <p:cNvGrpSpPr/>
        <p:nvPr/>
      </p:nvGrpSpPr>
      <p:grpSpPr>
        <a:xfrm>
          <a:off x="0" y="0"/>
          <a:ext cx="0" cy="0"/>
          <a:chOff x="0" y="0"/>
          <a:chExt cx="0" cy="0"/>
        </a:xfrm>
      </p:grpSpPr>
      <p:sp>
        <p:nvSpPr>
          <p:cNvPr id="152" name="Google Shape;152;p70"/>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53" name="Google Shape;153;p70"/>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4"/>
        <p:cNvGrpSpPr/>
        <p:nvPr/>
      </p:nvGrpSpPr>
      <p:grpSpPr>
        <a:xfrm>
          <a:off x="0" y="0"/>
          <a:ext cx="0" cy="0"/>
          <a:chOff x="0" y="0"/>
          <a:chExt cx="0" cy="0"/>
        </a:xfrm>
      </p:grpSpPr>
      <p:sp>
        <p:nvSpPr>
          <p:cNvPr id="155" name="Google Shape;155;p71"/>
          <p:cNvSpPr txBox="1">
            <a:spLocks noGrp="1"/>
          </p:cNvSpPr>
          <p:nvPr>
            <p:ph type="ctrTitle"/>
          </p:nvPr>
        </p:nvSpPr>
        <p:spPr>
          <a:xfrm>
            <a:off x="609600" y="1122363"/>
            <a:ext cx="10972800" cy="2387600"/>
          </a:xfrm>
          <a:prstGeom prst="rect">
            <a:avLst/>
          </a:prstGeom>
          <a:noFill/>
          <a:ln>
            <a:noFill/>
          </a:ln>
        </p:spPr>
        <p:txBody>
          <a:bodyPr spcFirstLastPara="1" wrap="square" lIns="0" tIns="0" rIns="0" bIns="0" anchor="b" anchorCtr="0">
            <a:noAutofit/>
          </a:bodyPr>
          <a:lstStyle>
            <a:lvl1pPr lvl="0" algn="ctr">
              <a:lnSpc>
                <a:spcPct val="100000"/>
              </a:lnSpc>
              <a:spcBef>
                <a:spcPts val="0"/>
              </a:spcBef>
              <a:spcAft>
                <a:spcPts val="0"/>
              </a:spcAft>
              <a:buClr>
                <a:schemeClr val="accent4"/>
              </a:buClr>
              <a:buSzPts val="4800"/>
              <a:buFont typeface="Arial"/>
              <a:buNone/>
              <a:defRPr sz="48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6" name="Google Shape;156;p71"/>
          <p:cNvSpPr txBox="1">
            <a:spLocks noGrp="1"/>
          </p:cNvSpPr>
          <p:nvPr>
            <p:ph type="subTitle" idx="1"/>
          </p:nvPr>
        </p:nvSpPr>
        <p:spPr>
          <a:xfrm>
            <a:off x="609600" y="3602038"/>
            <a:ext cx="10972800" cy="1655762"/>
          </a:xfrm>
          <a:prstGeom prst="rect">
            <a:avLst/>
          </a:prstGeom>
          <a:noFill/>
          <a:ln>
            <a:noFill/>
          </a:ln>
        </p:spPr>
        <p:txBody>
          <a:bodyPr spcFirstLastPara="1" wrap="square" lIns="0" tIns="0" rIns="0" bIns="0" anchor="t" anchorCtr="0">
            <a:noAutofit/>
          </a:bodyPr>
          <a:lstStyle>
            <a:lvl1pPr lvl="0" algn="ctr">
              <a:lnSpc>
                <a:spcPct val="100000"/>
              </a:lnSpc>
              <a:spcBef>
                <a:spcPts val="480"/>
              </a:spcBef>
              <a:spcAft>
                <a:spcPts val="0"/>
              </a:spcAft>
              <a:buSzPts val="2400"/>
              <a:buNone/>
              <a:defRPr sz="2400"/>
            </a:lvl1pPr>
            <a:lvl2pPr lvl="1" algn="ctr">
              <a:lnSpc>
                <a:spcPct val="100000"/>
              </a:lnSpc>
              <a:spcBef>
                <a:spcPts val="400"/>
              </a:spcBef>
              <a:spcAft>
                <a:spcPts val="0"/>
              </a:spcAft>
              <a:buSzPts val="2000"/>
              <a:buNone/>
              <a:defRPr sz="2000"/>
            </a:lvl2pPr>
            <a:lvl3pPr lvl="2" algn="ctr">
              <a:lnSpc>
                <a:spcPct val="100000"/>
              </a:lnSpc>
              <a:spcBef>
                <a:spcPts val="360"/>
              </a:spcBef>
              <a:spcAft>
                <a:spcPts val="0"/>
              </a:spcAft>
              <a:buSzPts val="1800"/>
              <a:buNone/>
              <a:defRPr sz="1800"/>
            </a:lvl3pPr>
            <a:lvl4pPr lvl="3" algn="ctr">
              <a:lnSpc>
                <a:spcPct val="100000"/>
              </a:lnSpc>
              <a:spcBef>
                <a:spcPts val="320"/>
              </a:spcBef>
              <a:spcAft>
                <a:spcPts val="0"/>
              </a:spcAft>
              <a:buSzPts val="1600"/>
              <a:buNone/>
              <a:defRPr sz="1600"/>
            </a:lvl4pPr>
            <a:lvl5pPr lvl="4" algn="ctr">
              <a:lnSpc>
                <a:spcPct val="100000"/>
              </a:lnSpc>
              <a:spcBef>
                <a:spcPts val="320"/>
              </a:spcBef>
              <a:spcAft>
                <a:spcPts val="0"/>
              </a:spcAft>
              <a:buSzPts val="1600"/>
              <a:buNone/>
              <a:defRPr sz="1600"/>
            </a:lvl5pPr>
            <a:lvl6pPr lvl="5" algn="ctr">
              <a:lnSpc>
                <a:spcPct val="100000"/>
              </a:lnSpc>
              <a:spcBef>
                <a:spcPts val="320"/>
              </a:spcBef>
              <a:spcAft>
                <a:spcPts val="0"/>
              </a:spcAft>
              <a:buClr>
                <a:schemeClr val="dk1"/>
              </a:buClr>
              <a:buSzPts val="1600"/>
              <a:buNone/>
              <a:defRPr sz="1600"/>
            </a:lvl6pPr>
            <a:lvl7pPr lvl="6" algn="ctr">
              <a:lnSpc>
                <a:spcPct val="100000"/>
              </a:lnSpc>
              <a:spcBef>
                <a:spcPts val="320"/>
              </a:spcBef>
              <a:spcAft>
                <a:spcPts val="0"/>
              </a:spcAft>
              <a:buClr>
                <a:schemeClr val="dk1"/>
              </a:buClr>
              <a:buSzPts val="1600"/>
              <a:buNone/>
              <a:defRPr sz="1600"/>
            </a:lvl7pPr>
            <a:lvl8pPr lvl="7" algn="ctr">
              <a:lnSpc>
                <a:spcPct val="100000"/>
              </a:lnSpc>
              <a:spcBef>
                <a:spcPts val="320"/>
              </a:spcBef>
              <a:spcAft>
                <a:spcPts val="0"/>
              </a:spcAft>
              <a:buClr>
                <a:schemeClr val="dk1"/>
              </a:buClr>
              <a:buSzPts val="1600"/>
              <a:buNone/>
              <a:defRPr sz="1600"/>
            </a:lvl8pPr>
            <a:lvl9pPr lvl="8" algn="ctr">
              <a:lnSpc>
                <a:spcPct val="100000"/>
              </a:lnSpc>
              <a:spcBef>
                <a:spcPts val="320"/>
              </a:spcBef>
              <a:spcAft>
                <a:spcPts val="0"/>
              </a:spcAft>
              <a:buClr>
                <a:schemeClr val="dk1"/>
              </a:buClr>
              <a:buSzPts val="1600"/>
              <a:buNone/>
              <a:defRPr sz="1600"/>
            </a:lvl9pPr>
          </a:lstStyle>
          <a:p>
            <a:endParaRPr/>
          </a:p>
        </p:txBody>
      </p:sp>
      <p:sp>
        <p:nvSpPr>
          <p:cNvPr id="157" name="Google Shape;157;p71"/>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Break (Blue) ">
  <p:cSld name="Section Break (Blue) ">
    <p:bg>
      <p:bgPr>
        <a:solidFill>
          <a:schemeClr val="accent1"/>
        </a:solidFill>
        <a:effectLst/>
      </p:bgPr>
    </p:bg>
    <p:spTree>
      <p:nvGrpSpPr>
        <p:cNvPr id="1" name="Shape 24"/>
        <p:cNvGrpSpPr/>
        <p:nvPr/>
      </p:nvGrpSpPr>
      <p:grpSpPr>
        <a:xfrm>
          <a:off x="0" y="0"/>
          <a:ext cx="0" cy="0"/>
          <a:chOff x="0" y="0"/>
          <a:chExt cx="0" cy="0"/>
        </a:xfrm>
      </p:grpSpPr>
      <p:sp>
        <p:nvSpPr>
          <p:cNvPr id="25" name="Google Shape;25;p56"/>
          <p:cNvSpPr txBox="1">
            <a:spLocks noGrp="1"/>
          </p:cNvSpPr>
          <p:nvPr>
            <p:ph type="title"/>
          </p:nvPr>
        </p:nvSpPr>
        <p:spPr>
          <a:xfrm>
            <a:off x="609600" y="2649264"/>
            <a:ext cx="10972800" cy="779736"/>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56"/>
          <p:cNvSpPr txBox="1">
            <a:spLocks noGrp="1"/>
          </p:cNvSpPr>
          <p:nvPr>
            <p:ph type="body" idx="1"/>
          </p:nvPr>
        </p:nvSpPr>
        <p:spPr>
          <a:xfrm>
            <a:off x="609600" y="3429000"/>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accent4"/>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pic>
        <p:nvPicPr>
          <p:cNvPr id="27" name="Google Shape;27;p56"/>
          <p:cNvPicPr preferRelativeResize="0"/>
          <p:nvPr/>
        </p:nvPicPr>
        <p:blipFill rotWithShape="1">
          <a:blip r:embed="rId2">
            <a:alphaModFix/>
          </a:blip>
          <a:srcRect/>
          <a:stretch/>
        </p:blipFill>
        <p:spPr>
          <a:xfrm>
            <a:off x="365760" y="6144768"/>
            <a:ext cx="1399032" cy="536296"/>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1_Objective Slide">
  <p:cSld name="1_Objective Slide">
    <p:spTree>
      <p:nvGrpSpPr>
        <p:cNvPr id="1" name="Shape 158"/>
        <p:cNvGrpSpPr/>
        <p:nvPr/>
      </p:nvGrpSpPr>
      <p:grpSpPr>
        <a:xfrm>
          <a:off x="0" y="0"/>
          <a:ext cx="0" cy="0"/>
          <a:chOff x="0" y="0"/>
          <a:chExt cx="0" cy="0"/>
        </a:xfrm>
      </p:grpSpPr>
      <p:sp>
        <p:nvSpPr>
          <p:cNvPr id="159" name="Google Shape;159;p72"/>
          <p:cNvSpPr txBox="1">
            <a:spLocks noGrp="1"/>
          </p:cNvSpPr>
          <p:nvPr>
            <p:ph type="body" idx="1"/>
          </p:nvPr>
        </p:nvSpPr>
        <p:spPr>
          <a:xfrm>
            <a:off x="587023" y="1401402"/>
            <a:ext cx="10843021"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81000" algn="l">
              <a:lnSpc>
                <a:spcPct val="100000"/>
              </a:lnSpc>
              <a:spcBef>
                <a:spcPts val="480"/>
              </a:spcBef>
              <a:spcAft>
                <a:spcPts val="0"/>
              </a:spcAft>
              <a:buSzPts val="2400"/>
              <a:buChar char="•"/>
              <a:defRPr sz="2400">
                <a:solidFill>
                  <a:schemeClr val="accent1"/>
                </a:solidFill>
              </a:defRPr>
            </a:lvl2pPr>
            <a:lvl3pPr marL="1371600" lvl="2" indent="-381000" algn="l">
              <a:lnSpc>
                <a:spcPct val="100000"/>
              </a:lnSpc>
              <a:spcBef>
                <a:spcPts val="480"/>
              </a:spcBef>
              <a:spcAft>
                <a:spcPts val="0"/>
              </a:spcAft>
              <a:buSzPts val="2400"/>
              <a:buChar char="•"/>
              <a:defRPr sz="2400">
                <a:solidFill>
                  <a:schemeClr val="accent1"/>
                </a:solidFill>
              </a:defRPr>
            </a:lvl3pPr>
            <a:lvl4pPr marL="1828800" lvl="3" indent="-381000" algn="l">
              <a:lnSpc>
                <a:spcPct val="100000"/>
              </a:lnSpc>
              <a:spcBef>
                <a:spcPts val="480"/>
              </a:spcBef>
              <a:spcAft>
                <a:spcPts val="0"/>
              </a:spcAft>
              <a:buSzPts val="2400"/>
              <a:buChar char="•"/>
              <a:defRPr sz="2400">
                <a:solidFill>
                  <a:schemeClr val="accent1"/>
                </a:solidFill>
              </a:defRPr>
            </a:lvl4pPr>
            <a:lvl5pPr marL="2286000" lvl="4" indent="-381000" algn="l">
              <a:lnSpc>
                <a:spcPct val="100000"/>
              </a:lnSpc>
              <a:spcBef>
                <a:spcPts val="480"/>
              </a:spcBef>
              <a:spcAft>
                <a:spcPts val="0"/>
              </a:spcAft>
              <a:buSzPts val="2400"/>
              <a:buChar char="•"/>
              <a:defRPr sz="24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0" name="Google Shape;160;p72"/>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61" name="Google Shape;161;p72"/>
          <p:cNvSpPr txBox="1">
            <a:spLocks noGrp="1"/>
          </p:cNvSpPr>
          <p:nvPr>
            <p:ph type="body" idx="2"/>
          </p:nvPr>
        </p:nvSpPr>
        <p:spPr>
          <a:xfrm>
            <a:off x="587022" y="864393"/>
            <a:ext cx="10843021"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2" name="Google Shape;162;p72"/>
          <p:cNvSpPr txBox="1">
            <a:spLocks noGrp="1"/>
          </p:cNvSpPr>
          <p:nvPr>
            <p:ph type="title"/>
          </p:nvPr>
        </p:nvSpPr>
        <p:spPr>
          <a:xfrm>
            <a:off x="587022" y="330993"/>
            <a:ext cx="10843021"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t Slide w/Subhead">
  <p:cSld name="Content Slide w/Subhead">
    <p:spTree>
      <p:nvGrpSpPr>
        <p:cNvPr id="1" name="Shape 28"/>
        <p:cNvGrpSpPr/>
        <p:nvPr/>
      </p:nvGrpSpPr>
      <p:grpSpPr>
        <a:xfrm>
          <a:off x="0" y="0"/>
          <a:ext cx="0" cy="0"/>
          <a:chOff x="0" y="0"/>
          <a:chExt cx="0" cy="0"/>
        </a:xfrm>
      </p:grpSpPr>
      <p:sp>
        <p:nvSpPr>
          <p:cNvPr id="29" name="Google Shape;29;p53"/>
          <p:cNvSpPr txBox="1">
            <a:spLocks noGrp="1"/>
          </p:cNvSpPr>
          <p:nvPr>
            <p:ph type="body" idx="1"/>
          </p:nvPr>
        </p:nvSpPr>
        <p:spPr>
          <a:xfrm>
            <a:off x="609599" y="1401402"/>
            <a:ext cx="109728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0" name="Google Shape;30;p53"/>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31" name="Google Shape;31;p53"/>
          <p:cNvSpPr txBox="1">
            <a:spLocks noGrp="1"/>
          </p:cNvSpPr>
          <p:nvPr>
            <p:ph type="body" idx="2"/>
          </p:nvPr>
        </p:nvSpPr>
        <p:spPr>
          <a:xfrm>
            <a:off x="609599" y="864393"/>
            <a:ext cx="10972800"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2" name="Google Shape;32;p53"/>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w/ logo (blue)">
  <p:cSld name="Blank w/ logo (blue)">
    <p:spTree>
      <p:nvGrpSpPr>
        <p:cNvPr id="1" name="Shape 33"/>
        <p:cNvGrpSpPr/>
        <p:nvPr/>
      </p:nvGrpSpPr>
      <p:grpSpPr>
        <a:xfrm>
          <a:off x="0" y="0"/>
          <a:ext cx="0" cy="0"/>
          <a:chOff x="0" y="0"/>
          <a:chExt cx="0" cy="0"/>
        </a:xfrm>
      </p:grpSpPr>
      <p:sp>
        <p:nvSpPr>
          <p:cNvPr id="34" name="Google Shape;34;p62"/>
          <p:cNvSpPr/>
          <p:nvPr/>
        </p:nvSpPr>
        <p:spPr>
          <a:xfrm>
            <a:off x="0" y="0"/>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35" name="Google Shape;35;p62"/>
          <p:cNvPicPr preferRelativeResize="0"/>
          <p:nvPr/>
        </p:nvPicPr>
        <p:blipFill rotWithShape="1">
          <a:blip r:embed="rId2">
            <a:alphaModFix/>
          </a:blip>
          <a:srcRect/>
          <a:stretch/>
        </p:blipFill>
        <p:spPr>
          <a:xfrm>
            <a:off x="365760" y="6144768"/>
            <a:ext cx="1399032" cy="53629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Logo Slide">
  <p:cSld name="Logo Slide">
    <p:spTree>
      <p:nvGrpSpPr>
        <p:cNvPr id="1" name="Shape 36"/>
        <p:cNvGrpSpPr/>
        <p:nvPr/>
      </p:nvGrpSpPr>
      <p:grpSpPr>
        <a:xfrm>
          <a:off x="0" y="0"/>
          <a:ext cx="0" cy="0"/>
          <a:chOff x="0" y="0"/>
          <a:chExt cx="0" cy="0"/>
        </a:xfrm>
      </p:grpSpPr>
      <p:sp>
        <p:nvSpPr>
          <p:cNvPr id="37" name="Google Shape;37;p66"/>
          <p:cNvSpPr/>
          <p:nvPr/>
        </p:nvSpPr>
        <p:spPr>
          <a:xfrm>
            <a:off x="-12345" y="0"/>
            <a:ext cx="12204345" cy="89405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38" name="Google Shape;38;p66"/>
          <p:cNvSpPr txBox="1"/>
          <p:nvPr/>
        </p:nvSpPr>
        <p:spPr>
          <a:xfrm>
            <a:off x="8227257" y="275858"/>
            <a:ext cx="3484876" cy="316569"/>
          </a:xfrm>
          <a:prstGeom prst="rect">
            <a:avLst/>
          </a:prstGeom>
          <a:noFill/>
          <a:ln>
            <a:noFill/>
          </a:ln>
        </p:spPr>
        <p:txBody>
          <a:bodyPr spcFirstLastPara="1" wrap="square" lIns="0" tIns="0" rIns="0" bIns="0" anchor="t" anchorCtr="0">
            <a:noAutofit/>
          </a:bodyPr>
          <a:lstStyle/>
          <a:p>
            <a:pPr marL="0" marR="0" lvl="2" indent="0" algn="r" rtl="0">
              <a:lnSpc>
                <a:spcPct val="120000"/>
              </a:lnSpc>
              <a:spcBef>
                <a:spcPts val="0"/>
              </a:spcBef>
              <a:spcAft>
                <a:spcPts val="0"/>
              </a:spcAft>
              <a:buClr>
                <a:srgbClr val="FFFFFF"/>
              </a:buClr>
              <a:buSzPts val="1800"/>
              <a:buFont typeface="Calibri"/>
              <a:buNone/>
            </a:pPr>
            <a:r>
              <a:rPr lang="en-US" sz="1800" b="0" i="0" u="none" strike="noStrike" cap="none">
                <a:solidFill>
                  <a:srgbClr val="FFFFFF"/>
                </a:solidFill>
                <a:latin typeface="Arimo"/>
                <a:ea typeface="Arimo"/>
                <a:cs typeface="Arimo"/>
                <a:sym typeface="Arimo"/>
              </a:rPr>
              <a:t>www.cgap.org</a:t>
            </a:r>
            <a:br>
              <a:rPr lang="en-US" sz="1800" b="0" i="0" u="none" strike="noStrike" cap="none">
                <a:solidFill>
                  <a:srgbClr val="FFFFFF"/>
                </a:solidFill>
                <a:latin typeface="Arimo"/>
                <a:ea typeface="Arimo"/>
                <a:cs typeface="Arimo"/>
                <a:sym typeface="Arimo"/>
              </a:rPr>
            </a:br>
            <a:endParaRPr sz="1800" b="0" i="0" u="sng" strike="noStrike" cap="none">
              <a:solidFill>
                <a:srgbClr val="FFFFFF"/>
              </a:solidFill>
              <a:latin typeface="Arimo"/>
              <a:ea typeface="Arimo"/>
              <a:cs typeface="Arimo"/>
              <a:sym typeface="Arimo"/>
            </a:endParaRPr>
          </a:p>
        </p:txBody>
      </p:sp>
      <p:sp>
        <p:nvSpPr>
          <p:cNvPr id="39" name="Google Shape;39;p66"/>
          <p:cNvSpPr/>
          <p:nvPr/>
        </p:nvSpPr>
        <p:spPr>
          <a:xfrm>
            <a:off x="0" y="6135758"/>
            <a:ext cx="12192000" cy="72224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40" name="Google Shape;40;p66"/>
          <p:cNvPicPr preferRelativeResize="0"/>
          <p:nvPr/>
        </p:nvPicPr>
        <p:blipFill rotWithShape="1">
          <a:blip r:embed="rId2">
            <a:alphaModFix/>
          </a:blip>
          <a:srcRect/>
          <a:stretch/>
        </p:blipFill>
        <p:spPr>
          <a:xfrm>
            <a:off x="427328" y="183770"/>
            <a:ext cx="1306286" cy="50074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peaker w/Double Photo">
  <p:cSld name="Speaker w/Double Photo">
    <p:spTree>
      <p:nvGrpSpPr>
        <p:cNvPr id="1" name="Shape 41"/>
        <p:cNvGrpSpPr/>
        <p:nvPr/>
      </p:nvGrpSpPr>
      <p:grpSpPr>
        <a:xfrm>
          <a:off x="0" y="0"/>
          <a:ext cx="0" cy="0"/>
          <a:chOff x="0" y="0"/>
          <a:chExt cx="0" cy="0"/>
        </a:xfrm>
      </p:grpSpPr>
      <p:sp>
        <p:nvSpPr>
          <p:cNvPr id="42" name="Google Shape;42;p48"/>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3" name="Google Shape;43;p48"/>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48"/>
          <p:cNvSpPr txBox="1">
            <a:spLocks noGrp="1"/>
          </p:cNvSpPr>
          <p:nvPr>
            <p:ph type="body" idx="1"/>
          </p:nvPr>
        </p:nvSpPr>
        <p:spPr>
          <a:xfrm>
            <a:off x="2352347"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5" name="Google Shape;45;p48"/>
          <p:cNvSpPr txBox="1">
            <a:spLocks noGrp="1"/>
          </p:cNvSpPr>
          <p:nvPr>
            <p:ph type="body" idx="2"/>
          </p:nvPr>
        </p:nvSpPr>
        <p:spPr>
          <a:xfrm>
            <a:off x="2352347"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6" name="Google Shape;46;p48"/>
          <p:cNvSpPr txBox="1">
            <a:spLocks noGrp="1"/>
          </p:cNvSpPr>
          <p:nvPr>
            <p:ph type="body" idx="3"/>
          </p:nvPr>
        </p:nvSpPr>
        <p:spPr>
          <a:xfrm>
            <a:off x="6168443"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7" name="Google Shape;47;p48"/>
          <p:cNvSpPr txBox="1">
            <a:spLocks noGrp="1"/>
          </p:cNvSpPr>
          <p:nvPr>
            <p:ph type="body" idx="4"/>
          </p:nvPr>
        </p:nvSpPr>
        <p:spPr>
          <a:xfrm>
            <a:off x="6168443"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hart Slide w/Subhead">
  <p:cSld name="Chart Slide w/Subhead">
    <p:spTree>
      <p:nvGrpSpPr>
        <p:cNvPr id="1" name="Shape 48"/>
        <p:cNvGrpSpPr/>
        <p:nvPr/>
      </p:nvGrpSpPr>
      <p:grpSpPr>
        <a:xfrm>
          <a:off x="0" y="0"/>
          <a:ext cx="0" cy="0"/>
          <a:chOff x="0" y="0"/>
          <a:chExt cx="0" cy="0"/>
        </a:xfrm>
      </p:grpSpPr>
      <p:sp>
        <p:nvSpPr>
          <p:cNvPr id="49" name="Google Shape;49;p65"/>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50" name="Google Shape;50;p65"/>
          <p:cNvSpPr txBox="1">
            <a:spLocks noGrp="1"/>
          </p:cNvSpPr>
          <p:nvPr>
            <p:ph type="body" idx="1"/>
          </p:nvPr>
        </p:nvSpPr>
        <p:spPr>
          <a:xfrm>
            <a:off x="609599" y="864393"/>
            <a:ext cx="10972800"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51" name="Google Shape;51;p65"/>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Pull quote (blue)">
  <p:cSld name="Pull quote (blue)">
    <p:bg>
      <p:bgPr>
        <a:solidFill>
          <a:schemeClr val="accent1"/>
        </a:solidFill>
        <a:effectLst/>
      </p:bgPr>
    </p:bg>
    <p:spTree>
      <p:nvGrpSpPr>
        <p:cNvPr id="1" name="Shape 52"/>
        <p:cNvGrpSpPr/>
        <p:nvPr/>
      </p:nvGrpSpPr>
      <p:grpSpPr>
        <a:xfrm>
          <a:off x="0" y="0"/>
          <a:ext cx="0" cy="0"/>
          <a:chOff x="0" y="0"/>
          <a:chExt cx="0" cy="0"/>
        </a:xfrm>
      </p:grpSpPr>
      <p:sp>
        <p:nvSpPr>
          <p:cNvPr id="53" name="Google Shape;53;p60"/>
          <p:cNvSpPr txBox="1">
            <a:spLocks noGrp="1"/>
          </p:cNvSpPr>
          <p:nvPr>
            <p:ph type="title"/>
          </p:nvPr>
        </p:nvSpPr>
        <p:spPr>
          <a:xfrm>
            <a:off x="899673" y="4624605"/>
            <a:ext cx="10375675" cy="615526"/>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FFFFFF"/>
              </a:buClr>
              <a:buSzPts val="1800"/>
              <a:buFont typeface="Arial"/>
              <a:buNone/>
              <a:defRPr sz="1800" b="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54" name="Google Shape;54;p60"/>
          <p:cNvGrpSpPr/>
          <p:nvPr/>
        </p:nvGrpSpPr>
        <p:grpSpPr>
          <a:xfrm>
            <a:off x="904048" y="1732950"/>
            <a:ext cx="10373553" cy="2672550"/>
            <a:chOff x="914400" y="1732950"/>
            <a:chExt cx="7316788" cy="2672550"/>
          </a:xfrm>
        </p:grpSpPr>
        <p:cxnSp>
          <p:nvCxnSpPr>
            <p:cNvPr id="55" name="Google Shape;55;p60"/>
            <p:cNvCxnSpPr/>
            <p:nvPr/>
          </p:nvCxnSpPr>
          <p:spPr>
            <a:xfrm>
              <a:off x="914400" y="1732950"/>
              <a:ext cx="7315200" cy="0"/>
            </a:xfrm>
            <a:prstGeom prst="straightConnector1">
              <a:avLst/>
            </a:prstGeom>
            <a:noFill/>
            <a:ln w="9525" cap="flat" cmpd="sng">
              <a:solidFill>
                <a:srgbClr val="D8D8D8"/>
              </a:solidFill>
              <a:prstDash val="solid"/>
              <a:round/>
              <a:headEnd type="none" w="sm" len="sm"/>
              <a:tailEnd type="none" w="sm" len="sm"/>
            </a:ln>
          </p:spPr>
        </p:cxnSp>
        <p:sp>
          <p:nvSpPr>
            <p:cNvPr id="56" name="Google Shape;56;p60"/>
            <p:cNvSpPr/>
            <p:nvPr/>
          </p:nvSpPr>
          <p:spPr>
            <a:xfrm>
              <a:off x="915988" y="4302313"/>
              <a:ext cx="7315200" cy="103187"/>
            </a:xfrm>
            <a:custGeom>
              <a:avLst/>
              <a:gdLst/>
              <a:ahLst/>
              <a:cxnLst/>
              <a:rect l="l" t="t" r="r" b="b"/>
              <a:pathLst>
                <a:path w="4608" h="65" extrusionOk="0">
                  <a:moveTo>
                    <a:pt x="0" y="0"/>
                  </a:moveTo>
                  <a:lnTo>
                    <a:pt x="224" y="0"/>
                  </a:lnTo>
                  <a:lnTo>
                    <a:pt x="286" y="65"/>
                  </a:lnTo>
                  <a:lnTo>
                    <a:pt x="349" y="0"/>
                  </a:lnTo>
                  <a:lnTo>
                    <a:pt x="4608" y="0"/>
                  </a:lnTo>
                </a:path>
              </a:pathLst>
            </a:custGeom>
            <a:noFill/>
            <a:ln w="9525" cap="flat" cmpd="sng">
              <a:solidFill>
                <a:srgbClr val="D8D8D8"/>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57" name="Google Shape;57;p60"/>
          <p:cNvSpPr txBox="1">
            <a:spLocks noGrp="1"/>
          </p:cNvSpPr>
          <p:nvPr>
            <p:ph type="body" idx="1"/>
          </p:nvPr>
        </p:nvSpPr>
        <p:spPr>
          <a:xfrm>
            <a:off x="905934" y="2017651"/>
            <a:ext cx="10369551" cy="1984533"/>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640"/>
              </a:spcBef>
              <a:spcAft>
                <a:spcPts val="0"/>
              </a:spcAft>
              <a:buSzPts val="3200"/>
              <a:buNone/>
              <a:defRPr sz="3200">
                <a:solidFill>
                  <a:srgbClr val="FFFFF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58" name="Google Shape;58;p60"/>
          <p:cNvPicPr preferRelativeResize="0"/>
          <p:nvPr/>
        </p:nvPicPr>
        <p:blipFill rotWithShape="1">
          <a:blip r:embed="rId2">
            <a:alphaModFix/>
          </a:blip>
          <a:srcRect/>
          <a:stretch/>
        </p:blipFill>
        <p:spPr>
          <a:xfrm>
            <a:off x="365760" y="6144768"/>
            <a:ext cx="1399032" cy="53629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2"/>
          <p:cNvSpPr txBox="1">
            <a:spLocks noGrp="1"/>
          </p:cNvSpPr>
          <p:nvPr>
            <p:ph type="title"/>
          </p:nvPr>
        </p:nvSpPr>
        <p:spPr>
          <a:xfrm>
            <a:off x="609601" y="609601"/>
            <a:ext cx="11099487" cy="612371"/>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4"/>
              </a:buClr>
              <a:buSzPts val="3600"/>
              <a:buFont typeface="Arial"/>
              <a:buNone/>
              <a:defRPr sz="3600" b="0" i="0" u="none" strike="noStrike" cap="none">
                <a:solidFill>
                  <a:schemeClr val="accent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42"/>
          <p:cNvSpPr txBox="1">
            <a:spLocks noGrp="1"/>
          </p:cNvSpPr>
          <p:nvPr>
            <p:ph type="body" idx="1"/>
          </p:nvPr>
        </p:nvSpPr>
        <p:spPr>
          <a:xfrm>
            <a:off x="609601" y="1828800"/>
            <a:ext cx="11099487" cy="4114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480"/>
              </a:spcBef>
              <a:spcAft>
                <a:spcPts val="0"/>
              </a:spcAft>
              <a:buClr>
                <a:schemeClr val="accent1"/>
              </a:buClr>
              <a:buSzPts val="2400"/>
              <a:buFont typeface="Arial"/>
              <a:buNone/>
              <a:defRPr sz="2400" b="0" i="0" u="none" strike="noStrike" cap="none">
                <a:solidFill>
                  <a:schemeClr val="accent1"/>
                </a:solidFill>
                <a:latin typeface="Arial"/>
                <a:ea typeface="Arial"/>
                <a:cs typeface="Arial"/>
                <a:sym typeface="Arial"/>
              </a:defRPr>
            </a:lvl1pPr>
            <a:lvl2pPr marL="914400" marR="0" lvl="1"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2pPr>
            <a:lvl3pPr marL="1371600" marR="0" lvl="2"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3pPr>
            <a:lvl4pPr marL="1828800" marR="0" lvl="3"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4pPr>
            <a:lvl5pPr marL="2286000" marR="0" lvl="4"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42"/>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3" name="Google Shape;13;p42" descr="A close up of a logo&#10;&#10;Description generated with very high confidence"/>
          <p:cNvPicPr preferRelativeResize="0"/>
          <p:nvPr/>
        </p:nvPicPr>
        <p:blipFill rotWithShape="1">
          <a:blip r:embed="rId32">
            <a:alphaModFix/>
          </a:blip>
          <a:srcRect/>
          <a:stretch/>
        </p:blipFill>
        <p:spPr>
          <a:xfrm>
            <a:off x="165632" y="6550428"/>
            <a:ext cx="731520" cy="28041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3" Type="http://schemas.openxmlformats.org/officeDocument/2006/relationships/image" Target="../media/image38.png"/><Relationship Id="rId18" Type="http://schemas.openxmlformats.org/officeDocument/2006/relationships/image" Target="../media/image43.png"/><Relationship Id="rId26" Type="http://schemas.openxmlformats.org/officeDocument/2006/relationships/image" Target="../media/image51.jpg"/><Relationship Id="rId3" Type="http://schemas.openxmlformats.org/officeDocument/2006/relationships/image" Target="../media/image28.jpg"/><Relationship Id="rId21" Type="http://schemas.openxmlformats.org/officeDocument/2006/relationships/image" Target="../media/image46.png"/><Relationship Id="rId34" Type="http://schemas.openxmlformats.org/officeDocument/2006/relationships/image" Target="../media/image59.png"/><Relationship Id="rId7" Type="http://schemas.openxmlformats.org/officeDocument/2006/relationships/image" Target="../media/image32.jpg"/><Relationship Id="rId12" Type="http://schemas.openxmlformats.org/officeDocument/2006/relationships/image" Target="../media/image37.jpg"/><Relationship Id="rId17" Type="http://schemas.openxmlformats.org/officeDocument/2006/relationships/image" Target="../media/image42.png"/><Relationship Id="rId25" Type="http://schemas.openxmlformats.org/officeDocument/2006/relationships/image" Target="../media/image50.gif"/><Relationship Id="rId33" Type="http://schemas.openxmlformats.org/officeDocument/2006/relationships/image" Target="../media/image58.gif"/><Relationship Id="rId2" Type="http://schemas.openxmlformats.org/officeDocument/2006/relationships/notesSlide" Target="../notesSlides/notesSlide21.xml"/><Relationship Id="rId16" Type="http://schemas.openxmlformats.org/officeDocument/2006/relationships/image" Target="../media/image41.png"/><Relationship Id="rId20" Type="http://schemas.openxmlformats.org/officeDocument/2006/relationships/image" Target="../media/image45.png"/><Relationship Id="rId29" Type="http://schemas.openxmlformats.org/officeDocument/2006/relationships/image" Target="../media/image54.jpg"/><Relationship Id="rId1" Type="http://schemas.openxmlformats.org/officeDocument/2006/relationships/slideLayout" Target="../slideLayouts/slideLayout6.xml"/><Relationship Id="rId6" Type="http://schemas.openxmlformats.org/officeDocument/2006/relationships/image" Target="../media/image31.gif"/><Relationship Id="rId11" Type="http://schemas.openxmlformats.org/officeDocument/2006/relationships/image" Target="../media/image36.jpg"/><Relationship Id="rId24" Type="http://schemas.openxmlformats.org/officeDocument/2006/relationships/image" Target="../media/image49.jpg"/><Relationship Id="rId32" Type="http://schemas.openxmlformats.org/officeDocument/2006/relationships/image" Target="../media/image57.jpg"/><Relationship Id="rId5" Type="http://schemas.openxmlformats.org/officeDocument/2006/relationships/image" Target="../media/image30.png"/><Relationship Id="rId15" Type="http://schemas.openxmlformats.org/officeDocument/2006/relationships/image" Target="../media/image40.jpg"/><Relationship Id="rId23" Type="http://schemas.openxmlformats.org/officeDocument/2006/relationships/image" Target="../media/image48.png"/><Relationship Id="rId28" Type="http://schemas.openxmlformats.org/officeDocument/2006/relationships/image" Target="../media/image53.jpg"/><Relationship Id="rId36" Type="http://schemas.openxmlformats.org/officeDocument/2006/relationships/image" Target="../media/image61.png"/><Relationship Id="rId10" Type="http://schemas.openxmlformats.org/officeDocument/2006/relationships/image" Target="../media/image35.png"/><Relationship Id="rId19" Type="http://schemas.openxmlformats.org/officeDocument/2006/relationships/image" Target="../media/image44.png"/><Relationship Id="rId31" Type="http://schemas.openxmlformats.org/officeDocument/2006/relationships/image" Target="../media/image56.jpg"/><Relationship Id="rId4" Type="http://schemas.openxmlformats.org/officeDocument/2006/relationships/image" Target="../media/image29.gif"/><Relationship Id="rId9" Type="http://schemas.openxmlformats.org/officeDocument/2006/relationships/image" Target="../media/image34.jpg"/><Relationship Id="rId14" Type="http://schemas.openxmlformats.org/officeDocument/2006/relationships/image" Target="../media/image39.jpg"/><Relationship Id="rId22" Type="http://schemas.openxmlformats.org/officeDocument/2006/relationships/image" Target="../media/image47.jpg"/><Relationship Id="rId27" Type="http://schemas.openxmlformats.org/officeDocument/2006/relationships/image" Target="../media/image52.jpg"/><Relationship Id="rId30" Type="http://schemas.openxmlformats.org/officeDocument/2006/relationships/image" Target="../media/image55.jpg"/><Relationship Id="rId35" Type="http://schemas.openxmlformats.org/officeDocument/2006/relationships/image" Target="../media/image60.png"/><Relationship Id="rId8" Type="http://schemas.openxmlformats.org/officeDocument/2006/relationships/image" Target="../media/image33.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
          <p:cNvSpPr txBox="1">
            <a:spLocks noGrp="1"/>
          </p:cNvSpPr>
          <p:nvPr>
            <p:ph type="title"/>
          </p:nvPr>
        </p:nvSpPr>
        <p:spPr>
          <a:xfrm>
            <a:off x="532482" y="1807318"/>
            <a:ext cx="10972800" cy="1119236"/>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FFFFFF"/>
              </a:buClr>
              <a:buSzPts val="3600"/>
              <a:buFont typeface="Arial"/>
              <a:buNone/>
            </a:pPr>
            <a:r>
              <a:rPr lang="en-US" sz="4400" dirty="0"/>
              <a:t>Data Bootcamp Session 4: Communications</a:t>
            </a:r>
            <a:endParaRPr sz="4400" dirty="0"/>
          </a:p>
        </p:txBody>
      </p:sp>
    </p:spTree>
    <p:extLst>
      <p:ext uri="{BB962C8B-B14F-4D97-AF65-F5344CB8AC3E}">
        <p14:creationId xmlns:p14="http://schemas.microsoft.com/office/powerpoint/2010/main" val="2998054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15915369887_0_225"/>
          <p:cNvSpPr txBox="1">
            <a:spLocks noGrp="1"/>
          </p:cNvSpPr>
          <p:nvPr>
            <p:ph type="title"/>
          </p:nvPr>
        </p:nvSpPr>
        <p:spPr>
          <a:xfrm>
            <a:off x="609600" y="2651760"/>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a:t>Tips for Validating Dashboards</a:t>
            </a:r>
            <a:endParaRPr/>
          </a:p>
        </p:txBody>
      </p:sp>
      <p:sp>
        <p:nvSpPr>
          <p:cNvPr id="182" name="Google Shape;182;g15915369887_0_225"/>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a:solidFill>
                  <a:schemeClr val="accent1"/>
                </a:solidFill>
              </a:rPr>
              <a:t>Subhead</a:t>
            </a:r>
            <a:endParaRPr>
              <a:solidFill>
                <a:schemeClr val="accen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19b4b019e43_0_22"/>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000"/>
              <a:buFont typeface="Arial"/>
              <a:buNone/>
            </a:pPr>
            <a:fld id="{00000000-1234-1234-1234-123412341234}" type="slidenum">
              <a:rPr lang="en-US"/>
              <a:t>11</a:t>
            </a:fld>
            <a:endParaRPr/>
          </a:p>
        </p:txBody>
      </p:sp>
      <p:sp>
        <p:nvSpPr>
          <p:cNvPr id="203" name="Google Shape;203;g19b4b019e43_0_2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3200"/>
              <a:buNone/>
            </a:pPr>
            <a:r>
              <a:rPr lang="en-US" b="1" dirty="0"/>
              <a:t>Client Growth: Customer Acquisition by Channel</a:t>
            </a:r>
            <a:endParaRPr b="1" dirty="0"/>
          </a:p>
        </p:txBody>
      </p:sp>
      <p:sp>
        <p:nvSpPr>
          <p:cNvPr id="204" name="Google Shape;204;g19b4b019e43_0_22"/>
          <p:cNvSpPr txBox="1"/>
          <p:nvPr/>
        </p:nvSpPr>
        <p:spPr>
          <a:xfrm>
            <a:off x="609599" y="1330150"/>
            <a:ext cx="4970400" cy="1600408"/>
          </a:xfrm>
          <a:prstGeom prst="rect">
            <a:avLst/>
          </a:prstGeom>
          <a:noFill/>
          <a:ln>
            <a:noFill/>
          </a:ln>
        </p:spPr>
        <p:txBody>
          <a:bodyPr spcFirstLastPara="1" wrap="square" lIns="91425" tIns="91425" rIns="91425" bIns="91425" anchor="t" anchorCtr="0">
            <a:spAutoFit/>
          </a:bodyPr>
          <a:lstStyle/>
          <a:p>
            <a:pPr marL="342900" marR="0" lvl="0" indent="-342900" rtl="0">
              <a:lnSpc>
                <a:spcPct val="115000"/>
              </a:lnSpc>
              <a:spcBef>
                <a:spcPts val="0"/>
              </a:spcBef>
              <a:spcAft>
                <a:spcPts val="0"/>
              </a:spcAft>
              <a:buClr>
                <a:srgbClr val="000000"/>
              </a:buClr>
              <a:buSzPts val="1100"/>
              <a:buFont typeface="Wingdings" pitchFamily="2" charset="2"/>
              <a:buChar char="Ø"/>
            </a:pPr>
            <a:r>
              <a:rPr lang="en-US" sz="2000" i="0" strike="noStrike" cap="none" dirty="0">
                <a:solidFill>
                  <a:schemeClr val="dk2"/>
                </a:solidFill>
                <a:latin typeface="Arial"/>
                <a:ea typeface="Arial"/>
                <a:cs typeface="Arial"/>
                <a:sym typeface="Arial"/>
              </a:rPr>
              <a:t>Use </a:t>
            </a:r>
            <a:r>
              <a:rPr lang="en-US" sz="2000" i="0" strike="noStrike" cap="none" dirty="0" err="1">
                <a:solidFill>
                  <a:schemeClr val="dk2"/>
                </a:solidFill>
                <a:latin typeface="Arial"/>
                <a:ea typeface="Arial"/>
                <a:cs typeface="Arial"/>
                <a:sym typeface="Arial"/>
              </a:rPr>
              <a:t>cummulative</a:t>
            </a:r>
            <a:r>
              <a:rPr lang="en-US" sz="2000" i="0" strike="noStrike" cap="none" dirty="0">
                <a:solidFill>
                  <a:schemeClr val="dk2"/>
                </a:solidFill>
                <a:latin typeface="Arial"/>
                <a:ea typeface="Arial"/>
                <a:cs typeface="Arial"/>
                <a:sym typeface="Arial"/>
              </a:rPr>
              <a:t> numbers to show total customers by month</a:t>
            </a:r>
          </a:p>
          <a:p>
            <a:pPr marL="342900" marR="0" lvl="0" indent="-342900" rtl="0">
              <a:lnSpc>
                <a:spcPct val="115000"/>
              </a:lnSpc>
              <a:spcBef>
                <a:spcPts val="0"/>
              </a:spcBef>
              <a:spcAft>
                <a:spcPts val="0"/>
              </a:spcAft>
              <a:buClr>
                <a:srgbClr val="000000"/>
              </a:buClr>
              <a:buSzPts val="1100"/>
              <a:buFont typeface="Wingdings" pitchFamily="2" charset="2"/>
              <a:buChar char="Ø"/>
            </a:pPr>
            <a:r>
              <a:rPr lang="en-US" sz="2000" dirty="0">
                <a:solidFill>
                  <a:schemeClr val="dk2"/>
                </a:solidFill>
              </a:rPr>
              <a:t>Clearly define how you are counting drop out customers.</a:t>
            </a:r>
            <a:endParaRPr sz="2000" i="0" strike="noStrike" cap="none" dirty="0">
              <a:solidFill>
                <a:schemeClr val="dk2"/>
              </a:solidFill>
              <a:latin typeface="Arial"/>
              <a:ea typeface="Arial"/>
              <a:cs typeface="Arial"/>
              <a:sym typeface="Arial"/>
            </a:endParaRPr>
          </a:p>
        </p:txBody>
      </p:sp>
      <p:pic>
        <p:nvPicPr>
          <p:cNvPr id="1026" name="Picture 2">
            <a:extLst>
              <a:ext uri="{FF2B5EF4-FFF2-40B4-BE49-F238E27FC236}">
                <a16:creationId xmlns:a16="http://schemas.microsoft.com/office/drawing/2014/main" id="{9B55DC88-BDDD-300A-70E6-F801F34832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1699" y="1330150"/>
            <a:ext cx="4539168" cy="28702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0874325F-C1FB-B681-DDCF-109EE1DCEDC1}"/>
              </a:ext>
            </a:extLst>
          </p:cNvPr>
          <p:cNvPicPr>
            <a:picLocks noChangeAspect="1"/>
          </p:cNvPicPr>
          <p:nvPr/>
        </p:nvPicPr>
        <p:blipFill>
          <a:blip r:embed="rId4"/>
          <a:stretch>
            <a:fillRect/>
          </a:stretch>
        </p:blipFill>
        <p:spPr>
          <a:xfrm>
            <a:off x="609598" y="3513748"/>
            <a:ext cx="6642101" cy="2880393"/>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19b4b019e43_0_22"/>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000"/>
              <a:buFont typeface="Arial"/>
              <a:buNone/>
            </a:pPr>
            <a:fld id="{00000000-1234-1234-1234-123412341234}" type="slidenum">
              <a:rPr lang="en-US"/>
              <a:t>12</a:t>
            </a:fld>
            <a:endParaRPr/>
          </a:p>
        </p:txBody>
      </p:sp>
      <p:sp>
        <p:nvSpPr>
          <p:cNvPr id="203" name="Google Shape;203;g19b4b019e43_0_2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3200"/>
              <a:buNone/>
            </a:pPr>
            <a:r>
              <a:rPr lang="en-US" b="1" dirty="0"/>
              <a:t>Client Transaction Behavior: Activity Levels</a:t>
            </a:r>
            <a:endParaRPr b="1" dirty="0"/>
          </a:p>
        </p:txBody>
      </p:sp>
      <p:sp>
        <p:nvSpPr>
          <p:cNvPr id="204" name="Google Shape;204;g19b4b019e43_0_22"/>
          <p:cNvSpPr txBox="1"/>
          <p:nvPr/>
        </p:nvSpPr>
        <p:spPr>
          <a:xfrm>
            <a:off x="609598" y="1330150"/>
            <a:ext cx="10007601" cy="892522"/>
          </a:xfrm>
          <a:prstGeom prst="rect">
            <a:avLst/>
          </a:prstGeom>
          <a:noFill/>
          <a:ln>
            <a:noFill/>
          </a:ln>
        </p:spPr>
        <p:txBody>
          <a:bodyPr spcFirstLastPara="1" wrap="square" lIns="91425" tIns="91425" rIns="91425" bIns="91425" anchor="t" anchorCtr="0">
            <a:spAutoFit/>
          </a:bodyPr>
          <a:lstStyle/>
          <a:p>
            <a:pPr marL="342900" marR="0" lvl="0" indent="-342900" rtl="0">
              <a:lnSpc>
                <a:spcPct val="115000"/>
              </a:lnSpc>
              <a:spcBef>
                <a:spcPts val="0"/>
              </a:spcBef>
              <a:spcAft>
                <a:spcPts val="0"/>
              </a:spcAft>
              <a:buClr>
                <a:srgbClr val="000000"/>
              </a:buClr>
              <a:buSzPts val="1100"/>
              <a:buFont typeface="Wingdings" pitchFamily="2" charset="2"/>
              <a:buChar char="Ø"/>
            </a:pPr>
            <a:r>
              <a:rPr lang="en-US" sz="2000" i="0" strike="noStrike" cap="none" dirty="0">
                <a:solidFill>
                  <a:schemeClr val="dk2"/>
                </a:solidFill>
                <a:latin typeface="Arial"/>
                <a:ea typeface="Arial"/>
                <a:cs typeface="Arial"/>
                <a:sym typeface="Arial"/>
              </a:rPr>
              <a:t>Only count monetary transactions</a:t>
            </a:r>
          </a:p>
          <a:p>
            <a:pPr marL="342900" marR="0" lvl="0" indent="-342900" rtl="0">
              <a:lnSpc>
                <a:spcPct val="115000"/>
              </a:lnSpc>
              <a:spcBef>
                <a:spcPts val="0"/>
              </a:spcBef>
              <a:spcAft>
                <a:spcPts val="0"/>
              </a:spcAft>
              <a:buClr>
                <a:srgbClr val="000000"/>
              </a:buClr>
              <a:buSzPts val="1100"/>
              <a:buFont typeface="Wingdings" pitchFamily="2" charset="2"/>
              <a:buChar char="Ø"/>
            </a:pPr>
            <a:r>
              <a:rPr lang="en-US" sz="2000" dirty="0">
                <a:solidFill>
                  <a:schemeClr val="dk2"/>
                </a:solidFill>
              </a:rPr>
              <a:t>Verify that the activity segment totals = acquisition segment totals</a:t>
            </a:r>
            <a:endParaRPr sz="2000" i="0" strike="noStrike" cap="none" dirty="0">
              <a:solidFill>
                <a:schemeClr val="dk2"/>
              </a:solidFill>
              <a:latin typeface="Arial"/>
              <a:ea typeface="Arial"/>
              <a:cs typeface="Arial"/>
              <a:sym typeface="Arial"/>
            </a:endParaRPr>
          </a:p>
        </p:txBody>
      </p:sp>
      <p:pic>
        <p:nvPicPr>
          <p:cNvPr id="9" name="Picture 8">
            <a:extLst>
              <a:ext uri="{FF2B5EF4-FFF2-40B4-BE49-F238E27FC236}">
                <a16:creationId xmlns:a16="http://schemas.microsoft.com/office/drawing/2014/main" id="{5BB12E98-20C6-82CE-4D4E-5374FB07A811}"/>
              </a:ext>
            </a:extLst>
          </p:cNvPr>
          <p:cNvPicPr>
            <a:picLocks noChangeAspect="1"/>
          </p:cNvPicPr>
          <p:nvPr/>
        </p:nvPicPr>
        <p:blipFill>
          <a:blip r:embed="rId3"/>
          <a:stretch>
            <a:fillRect/>
          </a:stretch>
        </p:blipFill>
        <p:spPr>
          <a:xfrm>
            <a:off x="152398" y="3162299"/>
            <a:ext cx="3539603" cy="1815770"/>
          </a:xfrm>
          <a:prstGeom prst="rect">
            <a:avLst/>
          </a:prstGeom>
        </p:spPr>
      </p:pic>
      <p:sp>
        <p:nvSpPr>
          <p:cNvPr id="10" name="TextBox 9">
            <a:extLst>
              <a:ext uri="{FF2B5EF4-FFF2-40B4-BE49-F238E27FC236}">
                <a16:creationId xmlns:a16="http://schemas.microsoft.com/office/drawing/2014/main" id="{54A44DEA-9044-9BF9-E67D-D7D39E2E54DD}"/>
              </a:ext>
            </a:extLst>
          </p:cNvPr>
          <p:cNvSpPr txBox="1"/>
          <p:nvPr/>
        </p:nvSpPr>
        <p:spPr>
          <a:xfrm>
            <a:off x="3594100" y="3777797"/>
            <a:ext cx="812800" cy="584775"/>
          </a:xfrm>
          <a:prstGeom prst="rect">
            <a:avLst/>
          </a:prstGeom>
          <a:noFill/>
        </p:spPr>
        <p:txBody>
          <a:bodyPr wrap="square" rtlCol="0">
            <a:spAutoFit/>
          </a:bodyPr>
          <a:lstStyle/>
          <a:p>
            <a:pPr algn="ctr"/>
            <a:r>
              <a:rPr lang="en-US" sz="3200"/>
              <a:t>=</a:t>
            </a:r>
          </a:p>
        </p:txBody>
      </p:sp>
      <p:pic>
        <p:nvPicPr>
          <p:cNvPr id="11" name="Picture 10">
            <a:extLst>
              <a:ext uri="{FF2B5EF4-FFF2-40B4-BE49-F238E27FC236}">
                <a16:creationId xmlns:a16="http://schemas.microsoft.com/office/drawing/2014/main" id="{948E07F0-2621-3AC2-EA03-59277B7C53D8}"/>
              </a:ext>
            </a:extLst>
          </p:cNvPr>
          <p:cNvPicPr>
            <a:picLocks noChangeAspect="1"/>
          </p:cNvPicPr>
          <p:nvPr/>
        </p:nvPicPr>
        <p:blipFill>
          <a:blip r:embed="rId4"/>
          <a:stretch>
            <a:fillRect/>
          </a:stretch>
        </p:blipFill>
        <p:spPr>
          <a:xfrm>
            <a:off x="4406900" y="3295648"/>
            <a:ext cx="3019706" cy="1549070"/>
          </a:xfrm>
          <a:prstGeom prst="rect">
            <a:avLst/>
          </a:prstGeom>
        </p:spPr>
      </p:pic>
      <p:sp>
        <p:nvSpPr>
          <p:cNvPr id="12" name="TextBox 11">
            <a:extLst>
              <a:ext uri="{FF2B5EF4-FFF2-40B4-BE49-F238E27FC236}">
                <a16:creationId xmlns:a16="http://schemas.microsoft.com/office/drawing/2014/main" id="{5A9B56B7-BE05-6219-BA44-C21ECBE12C6F}"/>
              </a:ext>
            </a:extLst>
          </p:cNvPr>
          <p:cNvSpPr txBox="1"/>
          <p:nvPr/>
        </p:nvSpPr>
        <p:spPr>
          <a:xfrm>
            <a:off x="7442202" y="3777796"/>
            <a:ext cx="812800" cy="584775"/>
          </a:xfrm>
          <a:prstGeom prst="rect">
            <a:avLst/>
          </a:prstGeom>
          <a:noFill/>
        </p:spPr>
        <p:txBody>
          <a:bodyPr wrap="square" rtlCol="0">
            <a:spAutoFit/>
          </a:bodyPr>
          <a:lstStyle/>
          <a:p>
            <a:pPr algn="ctr"/>
            <a:r>
              <a:rPr lang="en-US" sz="3200"/>
              <a:t>+</a:t>
            </a:r>
          </a:p>
        </p:txBody>
      </p:sp>
      <p:pic>
        <p:nvPicPr>
          <p:cNvPr id="13" name="Picture 12">
            <a:extLst>
              <a:ext uri="{FF2B5EF4-FFF2-40B4-BE49-F238E27FC236}">
                <a16:creationId xmlns:a16="http://schemas.microsoft.com/office/drawing/2014/main" id="{7CC259B3-843D-1711-0428-1A2178D98BF1}"/>
              </a:ext>
            </a:extLst>
          </p:cNvPr>
          <p:cNvPicPr>
            <a:picLocks noChangeAspect="1"/>
          </p:cNvPicPr>
          <p:nvPr/>
        </p:nvPicPr>
        <p:blipFill>
          <a:blip r:embed="rId5"/>
          <a:stretch>
            <a:fillRect/>
          </a:stretch>
        </p:blipFill>
        <p:spPr>
          <a:xfrm>
            <a:off x="8401453" y="3295648"/>
            <a:ext cx="3279656" cy="1682421"/>
          </a:xfrm>
          <a:prstGeom prst="rect">
            <a:avLst/>
          </a:prstGeom>
        </p:spPr>
      </p:pic>
    </p:spTree>
    <p:extLst>
      <p:ext uri="{BB962C8B-B14F-4D97-AF65-F5344CB8AC3E}">
        <p14:creationId xmlns:p14="http://schemas.microsoft.com/office/powerpoint/2010/main" val="26875350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19b4b019e43_0_22"/>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000"/>
              <a:buFont typeface="Arial"/>
              <a:buNone/>
            </a:pPr>
            <a:fld id="{00000000-1234-1234-1234-123412341234}" type="slidenum">
              <a:rPr lang="en-US"/>
              <a:t>13</a:t>
            </a:fld>
            <a:endParaRPr/>
          </a:p>
        </p:txBody>
      </p:sp>
      <p:sp>
        <p:nvSpPr>
          <p:cNvPr id="203" name="Google Shape;203;g19b4b019e43_0_2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3200"/>
              <a:buNone/>
            </a:pPr>
            <a:r>
              <a:rPr lang="en-US" b="1" dirty="0"/>
              <a:t>Client Transaction Behavior: Activity Levels</a:t>
            </a:r>
            <a:endParaRPr b="1" dirty="0"/>
          </a:p>
        </p:txBody>
      </p:sp>
      <p:sp>
        <p:nvSpPr>
          <p:cNvPr id="204" name="Google Shape;204;g19b4b019e43_0_22"/>
          <p:cNvSpPr txBox="1"/>
          <p:nvPr/>
        </p:nvSpPr>
        <p:spPr>
          <a:xfrm>
            <a:off x="609598" y="1330150"/>
            <a:ext cx="10007601" cy="1246465"/>
          </a:xfrm>
          <a:prstGeom prst="rect">
            <a:avLst/>
          </a:prstGeom>
          <a:noFill/>
          <a:ln>
            <a:noFill/>
          </a:ln>
        </p:spPr>
        <p:txBody>
          <a:bodyPr spcFirstLastPara="1" wrap="square" lIns="91425" tIns="91425" rIns="91425" bIns="91425" anchor="t" anchorCtr="0">
            <a:spAutoFit/>
          </a:bodyPr>
          <a:lstStyle/>
          <a:p>
            <a:pPr marL="342900" marR="0" lvl="0" indent="-342900" rtl="0">
              <a:lnSpc>
                <a:spcPct val="115000"/>
              </a:lnSpc>
              <a:spcBef>
                <a:spcPts val="0"/>
              </a:spcBef>
              <a:spcAft>
                <a:spcPts val="0"/>
              </a:spcAft>
              <a:buClr>
                <a:srgbClr val="000000"/>
              </a:buClr>
              <a:buSzPts val="1100"/>
              <a:buFont typeface="Wingdings" pitchFamily="2" charset="2"/>
              <a:buChar char="Ø"/>
            </a:pPr>
            <a:r>
              <a:rPr lang="en-US" sz="2000" i="0" strike="noStrike" cap="none" dirty="0">
                <a:solidFill>
                  <a:schemeClr val="dk2"/>
                </a:solidFill>
                <a:latin typeface="Arial"/>
                <a:ea typeface="Arial"/>
                <a:cs typeface="Arial"/>
                <a:sym typeface="Arial"/>
              </a:rPr>
              <a:t>Clarify how you are treating drop out customers</a:t>
            </a:r>
            <a:br>
              <a:rPr lang="en-US" sz="2000" i="0" strike="noStrike" cap="none" dirty="0">
                <a:solidFill>
                  <a:schemeClr val="dk2"/>
                </a:solidFill>
                <a:latin typeface="Arial"/>
                <a:ea typeface="Arial"/>
                <a:cs typeface="Arial"/>
                <a:sym typeface="Arial"/>
              </a:rPr>
            </a:br>
            <a:r>
              <a:rPr lang="en-US" sz="2000" i="0" strike="noStrike" cap="none" dirty="0">
                <a:solidFill>
                  <a:schemeClr val="dk2"/>
                </a:solidFill>
                <a:latin typeface="Arial"/>
                <a:ea typeface="Arial"/>
                <a:cs typeface="Arial"/>
                <a:sym typeface="Arial"/>
              </a:rPr>
              <a:t>… if you do not include drop out customers in the activity dashboards)</a:t>
            </a:r>
          </a:p>
          <a:p>
            <a:pPr marL="342900" marR="0" lvl="0" indent="-342900" rtl="0">
              <a:lnSpc>
                <a:spcPct val="115000"/>
              </a:lnSpc>
              <a:spcBef>
                <a:spcPts val="0"/>
              </a:spcBef>
              <a:spcAft>
                <a:spcPts val="0"/>
              </a:spcAft>
              <a:buClr>
                <a:srgbClr val="000000"/>
              </a:buClr>
              <a:buSzPts val="1100"/>
              <a:buFont typeface="Wingdings" pitchFamily="2" charset="2"/>
              <a:buChar char="Ø"/>
            </a:pPr>
            <a:r>
              <a:rPr lang="en-US" sz="2000" dirty="0">
                <a:solidFill>
                  <a:schemeClr val="dk2"/>
                </a:solidFill>
              </a:rPr>
              <a:t>[In some cases, it might be useful to make a customer retention dashboard]</a:t>
            </a:r>
            <a:endParaRPr sz="2000" i="0" strike="noStrike" cap="none" dirty="0">
              <a:solidFill>
                <a:schemeClr val="dk2"/>
              </a:solidFill>
              <a:latin typeface="Arial"/>
              <a:ea typeface="Arial"/>
              <a:cs typeface="Arial"/>
              <a:sym typeface="Arial"/>
            </a:endParaRPr>
          </a:p>
        </p:txBody>
      </p:sp>
      <p:pic>
        <p:nvPicPr>
          <p:cNvPr id="2" name="Picture 1">
            <a:extLst>
              <a:ext uri="{FF2B5EF4-FFF2-40B4-BE49-F238E27FC236}">
                <a16:creationId xmlns:a16="http://schemas.microsoft.com/office/drawing/2014/main" id="{480915FC-12A1-FF28-791F-2C760CE6895D}"/>
              </a:ext>
            </a:extLst>
          </p:cNvPr>
          <p:cNvPicPr>
            <a:picLocks noChangeAspect="1"/>
          </p:cNvPicPr>
          <p:nvPr/>
        </p:nvPicPr>
        <p:blipFill>
          <a:blip r:embed="rId3"/>
          <a:stretch>
            <a:fillRect/>
          </a:stretch>
        </p:blipFill>
        <p:spPr>
          <a:xfrm>
            <a:off x="609598" y="2918543"/>
            <a:ext cx="5418339" cy="3022601"/>
          </a:xfrm>
          <a:prstGeom prst="rect">
            <a:avLst/>
          </a:prstGeom>
        </p:spPr>
      </p:pic>
      <p:pic>
        <p:nvPicPr>
          <p:cNvPr id="3" name="Picture 2">
            <a:extLst>
              <a:ext uri="{FF2B5EF4-FFF2-40B4-BE49-F238E27FC236}">
                <a16:creationId xmlns:a16="http://schemas.microsoft.com/office/drawing/2014/main" id="{0EA77745-3E60-FBE0-2123-D69C75F9AE7E}"/>
              </a:ext>
            </a:extLst>
          </p:cNvPr>
          <p:cNvPicPr>
            <a:picLocks noChangeAspect="1"/>
          </p:cNvPicPr>
          <p:nvPr/>
        </p:nvPicPr>
        <p:blipFill>
          <a:blip r:embed="rId4"/>
          <a:stretch>
            <a:fillRect/>
          </a:stretch>
        </p:blipFill>
        <p:spPr>
          <a:xfrm>
            <a:off x="6095999" y="2918543"/>
            <a:ext cx="4762501" cy="3253373"/>
          </a:xfrm>
          <a:prstGeom prst="rect">
            <a:avLst/>
          </a:prstGeom>
        </p:spPr>
      </p:pic>
    </p:spTree>
    <p:extLst>
      <p:ext uri="{BB962C8B-B14F-4D97-AF65-F5344CB8AC3E}">
        <p14:creationId xmlns:p14="http://schemas.microsoft.com/office/powerpoint/2010/main" val="36381757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19b4b019e43_0_22"/>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000"/>
              <a:buFont typeface="Arial"/>
              <a:buNone/>
            </a:pPr>
            <a:fld id="{00000000-1234-1234-1234-123412341234}" type="slidenum">
              <a:rPr lang="en-US"/>
              <a:t>14</a:t>
            </a:fld>
            <a:endParaRPr/>
          </a:p>
        </p:txBody>
      </p:sp>
      <p:sp>
        <p:nvSpPr>
          <p:cNvPr id="203" name="Google Shape;203;g19b4b019e43_0_2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3200"/>
              <a:buNone/>
            </a:pPr>
            <a:r>
              <a:rPr lang="en-US" b="1" dirty="0"/>
              <a:t>Client Transaction Behavior: Activity Levels</a:t>
            </a:r>
            <a:endParaRPr dirty="0"/>
          </a:p>
        </p:txBody>
      </p:sp>
      <p:sp>
        <p:nvSpPr>
          <p:cNvPr id="204" name="Google Shape;204;g19b4b019e43_0_22"/>
          <p:cNvSpPr txBox="1"/>
          <p:nvPr/>
        </p:nvSpPr>
        <p:spPr>
          <a:xfrm>
            <a:off x="609599" y="1330150"/>
            <a:ext cx="4970400" cy="1954351"/>
          </a:xfrm>
          <a:prstGeom prst="rect">
            <a:avLst/>
          </a:prstGeom>
          <a:noFill/>
          <a:ln>
            <a:noFill/>
          </a:ln>
        </p:spPr>
        <p:txBody>
          <a:bodyPr spcFirstLastPara="1" wrap="square" lIns="91425" tIns="91425" rIns="91425" bIns="91425" anchor="t" anchorCtr="0">
            <a:spAutoFit/>
          </a:bodyPr>
          <a:lstStyle/>
          <a:p>
            <a:pPr marR="0" lvl="0" rtl="0">
              <a:lnSpc>
                <a:spcPct val="115000"/>
              </a:lnSpc>
              <a:spcBef>
                <a:spcPts val="0"/>
              </a:spcBef>
              <a:spcAft>
                <a:spcPts val="0"/>
              </a:spcAft>
              <a:buClr>
                <a:srgbClr val="000000"/>
              </a:buClr>
              <a:buSzPts val="1100"/>
            </a:pPr>
            <a:r>
              <a:rPr lang="en-US" sz="2000" b="0" i="0" strike="noStrike" cap="none">
                <a:solidFill>
                  <a:schemeClr val="dk2"/>
                </a:solidFill>
                <a:latin typeface="Arial"/>
                <a:ea typeface="Arial"/>
                <a:cs typeface="Arial"/>
                <a:sym typeface="Arial"/>
              </a:rPr>
              <a:t>Visualization Options</a:t>
            </a:r>
          </a:p>
          <a:p>
            <a:pPr marL="342900" marR="0" lvl="0" indent="-342900" rtl="0">
              <a:lnSpc>
                <a:spcPct val="115000"/>
              </a:lnSpc>
              <a:spcBef>
                <a:spcPts val="0"/>
              </a:spcBef>
              <a:spcAft>
                <a:spcPts val="0"/>
              </a:spcAft>
              <a:buClr>
                <a:srgbClr val="000000"/>
              </a:buClr>
              <a:buSzPts val="1100"/>
              <a:buFont typeface="Arial" panose="020B0604020202020204" pitchFamily="34" charset="0"/>
              <a:buChar char="•"/>
            </a:pPr>
            <a:r>
              <a:rPr lang="en-US" sz="2000">
                <a:solidFill>
                  <a:schemeClr val="dk2"/>
                </a:solidFill>
              </a:rPr>
              <a:t>Negative numbers for inactive</a:t>
            </a:r>
          </a:p>
          <a:p>
            <a:pPr marL="342900" marR="0" lvl="0" indent="-342900" rtl="0">
              <a:lnSpc>
                <a:spcPct val="115000"/>
              </a:lnSpc>
              <a:spcBef>
                <a:spcPts val="0"/>
              </a:spcBef>
              <a:spcAft>
                <a:spcPts val="0"/>
              </a:spcAft>
              <a:buClr>
                <a:srgbClr val="000000"/>
              </a:buClr>
              <a:buSzPts val="1100"/>
              <a:buFont typeface="Arial" panose="020B0604020202020204" pitchFamily="34" charset="0"/>
              <a:buChar char="•"/>
            </a:pPr>
            <a:r>
              <a:rPr lang="en-US" sz="2000" b="0" i="0" strike="noStrike" cap="none">
                <a:solidFill>
                  <a:schemeClr val="dk2"/>
                </a:solidFill>
                <a:latin typeface="Arial"/>
                <a:ea typeface="Arial"/>
                <a:cs typeface="Arial"/>
                <a:sym typeface="Arial"/>
              </a:rPr>
              <a:t>Positive numbers for inactive</a:t>
            </a:r>
          </a:p>
          <a:p>
            <a:pPr marL="342900" marR="0" lvl="0" indent="-342900" rtl="0">
              <a:lnSpc>
                <a:spcPct val="115000"/>
              </a:lnSpc>
              <a:spcBef>
                <a:spcPts val="0"/>
              </a:spcBef>
              <a:spcAft>
                <a:spcPts val="0"/>
              </a:spcAft>
              <a:buClr>
                <a:srgbClr val="000000"/>
              </a:buClr>
              <a:buSzPts val="1100"/>
              <a:buFont typeface="Arial" panose="020B0604020202020204" pitchFamily="34" charset="0"/>
              <a:buChar char="•"/>
            </a:pPr>
            <a:r>
              <a:rPr lang="en-US" sz="2000">
                <a:solidFill>
                  <a:schemeClr val="dk2"/>
                </a:solidFill>
              </a:rPr>
              <a:t>Postion the most important category on the bottom of the stacked bar</a:t>
            </a:r>
            <a:endParaRPr sz="2000" b="0" i="0" strike="noStrike" cap="none">
              <a:solidFill>
                <a:schemeClr val="dk2"/>
              </a:solidFill>
              <a:latin typeface="Arial"/>
              <a:ea typeface="Arial"/>
              <a:cs typeface="Arial"/>
              <a:sym typeface="Arial"/>
            </a:endParaRPr>
          </a:p>
        </p:txBody>
      </p:sp>
      <p:pic>
        <p:nvPicPr>
          <p:cNvPr id="7" name="Picture 6">
            <a:extLst>
              <a:ext uri="{FF2B5EF4-FFF2-40B4-BE49-F238E27FC236}">
                <a16:creationId xmlns:a16="http://schemas.microsoft.com/office/drawing/2014/main" id="{95796959-23CD-DEA1-87C7-EF5FBE7C812D}"/>
              </a:ext>
            </a:extLst>
          </p:cNvPr>
          <p:cNvPicPr>
            <a:picLocks noChangeAspect="1"/>
          </p:cNvPicPr>
          <p:nvPr/>
        </p:nvPicPr>
        <p:blipFill>
          <a:blip r:embed="rId3"/>
          <a:stretch>
            <a:fillRect/>
          </a:stretch>
        </p:blipFill>
        <p:spPr>
          <a:xfrm>
            <a:off x="695317" y="3927443"/>
            <a:ext cx="4884682" cy="2438433"/>
          </a:xfrm>
          <a:prstGeom prst="rect">
            <a:avLst/>
          </a:prstGeom>
        </p:spPr>
      </p:pic>
      <p:pic>
        <p:nvPicPr>
          <p:cNvPr id="8" name="Picture 7">
            <a:extLst>
              <a:ext uri="{FF2B5EF4-FFF2-40B4-BE49-F238E27FC236}">
                <a16:creationId xmlns:a16="http://schemas.microsoft.com/office/drawing/2014/main" id="{8DE8A96A-C0FF-C0A5-7E86-0518E51ADAFD}"/>
              </a:ext>
            </a:extLst>
          </p:cNvPr>
          <p:cNvPicPr>
            <a:picLocks noChangeAspect="1"/>
          </p:cNvPicPr>
          <p:nvPr/>
        </p:nvPicPr>
        <p:blipFill>
          <a:blip r:embed="rId4"/>
          <a:stretch>
            <a:fillRect/>
          </a:stretch>
        </p:blipFill>
        <p:spPr>
          <a:xfrm>
            <a:off x="7149790" y="3327289"/>
            <a:ext cx="4346893" cy="3114643"/>
          </a:xfrm>
          <a:prstGeom prst="rect">
            <a:avLst/>
          </a:prstGeom>
        </p:spPr>
      </p:pic>
      <p:pic>
        <p:nvPicPr>
          <p:cNvPr id="2" name="Picture 1">
            <a:extLst>
              <a:ext uri="{FF2B5EF4-FFF2-40B4-BE49-F238E27FC236}">
                <a16:creationId xmlns:a16="http://schemas.microsoft.com/office/drawing/2014/main" id="{A5A75C3A-5D8E-D73F-A6E1-B1E121D7B1F6}"/>
              </a:ext>
            </a:extLst>
          </p:cNvPr>
          <p:cNvPicPr>
            <a:picLocks noChangeAspect="1"/>
          </p:cNvPicPr>
          <p:nvPr/>
        </p:nvPicPr>
        <p:blipFill>
          <a:blip r:embed="rId5"/>
          <a:stretch>
            <a:fillRect/>
          </a:stretch>
        </p:blipFill>
        <p:spPr>
          <a:xfrm>
            <a:off x="5579999" y="1043963"/>
            <a:ext cx="6242407" cy="1886594"/>
          </a:xfrm>
          <a:prstGeom prst="rect">
            <a:avLst/>
          </a:prstGeom>
        </p:spPr>
      </p:pic>
    </p:spTree>
    <p:extLst>
      <p:ext uri="{BB962C8B-B14F-4D97-AF65-F5344CB8AC3E}">
        <p14:creationId xmlns:p14="http://schemas.microsoft.com/office/powerpoint/2010/main" val="2868706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15b58aca5ef_0_5"/>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15</a:t>
            </a:fld>
            <a:endParaRPr/>
          </a:p>
        </p:txBody>
      </p:sp>
      <p:sp>
        <p:nvSpPr>
          <p:cNvPr id="246" name="Google Shape;246;g15b58aca5ef_0_5"/>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Transaction Behavior: Customer Journey</a:t>
            </a:r>
            <a:endParaRPr b="1" dirty="0"/>
          </a:p>
        </p:txBody>
      </p:sp>
      <p:sp>
        <p:nvSpPr>
          <p:cNvPr id="2" name="Google Shape;204;g19b4b019e43_0_22">
            <a:extLst>
              <a:ext uri="{FF2B5EF4-FFF2-40B4-BE49-F238E27FC236}">
                <a16:creationId xmlns:a16="http://schemas.microsoft.com/office/drawing/2014/main" id="{EC9F41CE-86D2-580C-AADF-9C28FC778CDB}"/>
              </a:ext>
            </a:extLst>
          </p:cNvPr>
          <p:cNvSpPr txBox="1"/>
          <p:nvPr/>
        </p:nvSpPr>
        <p:spPr>
          <a:xfrm>
            <a:off x="609599" y="1330150"/>
            <a:ext cx="6040584" cy="2308294"/>
          </a:xfrm>
          <a:prstGeom prst="rect">
            <a:avLst/>
          </a:prstGeom>
          <a:noFill/>
          <a:ln>
            <a:noFill/>
          </a:ln>
        </p:spPr>
        <p:txBody>
          <a:bodyPr spcFirstLastPara="1" wrap="square" lIns="91425" tIns="91425" rIns="91425" bIns="91425" anchor="t" anchorCtr="0">
            <a:spAutoFit/>
          </a:bodyPr>
          <a:lstStyle/>
          <a:p>
            <a:pPr marL="342900" marR="0" lvl="0" indent="-342900" rtl="0">
              <a:lnSpc>
                <a:spcPct val="115000"/>
              </a:lnSpc>
              <a:spcBef>
                <a:spcPts val="0"/>
              </a:spcBef>
              <a:spcAft>
                <a:spcPts val="0"/>
              </a:spcAft>
              <a:buClr>
                <a:srgbClr val="000000"/>
              </a:buClr>
              <a:buSzPts val="1100"/>
              <a:buFont typeface="Wingdings" pitchFamily="2" charset="2"/>
              <a:buChar char="Ø"/>
            </a:pPr>
            <a:r>
              <a:rPr lang="en-US" sz="2000" dirty="0">
                <a:solidFill>
                  <a:schemeClr val="dk2"/>
                </a:solidFill>
              </a:rPr>
              <a:t>Does the dashboard align with what you know about the business?</a:t>
            </a:r>
          </a:p>
          <a:p>
            <a:pPr marL="342900" marR="0" lvl="0" indent="-342900" rtl="0">
              <a:lnSpc>
                <a:spcPct val="115000"/>
              </a:lnSpc>
              <a:spcBef>
                <a:spcPts val="0"/>
              </a:spcBef>
              <a:spcAft>
                <a:spcPts val="0"/>
              </a:spcAft>
              <a:buClr>
                <a:srgbClr val="000000"/>
              </a:buClr>
              <a:buSzPts val="1100"/>
              <a:buFont typeface="Wingdings" pitchFamily="2" charset="2"/>
              <a:buChar char="Ø"/>
            </a:pPr>
            <a:r>
              <a:rPr lang="en-US" sz="2000" i="0" strike="noStrike" cap="none" dirty="0">
                <a:solidFill>
                  <a:schemeClr val="dk2"/>
                </a:solidFill>
                <a:latin typeface="Arial"/>
                <a:ea typeface="Arial"/>
                <a:cs typeface="Arial"/>
                <a:sym typeface="Arial"/>
              </a:rPr>
              <a:t>Can you explain differences between digital and traditional customers?</a:t>
            </a:r>
          </a:p>
          <a:p>
            <a:pPr marL="342900" marR="0" lvl="0" indent="-342900" rtl="0">
              <a:lnSpc>
                <a:spcPct val="115000"/>
              </a:lnSpc>
              <a:spcBef>
                <a:spcPts val="0"/>
              </a:spcBef>
              <a:spcAft>
                <a:spcPts val="0"/>
              </a:spcAft>
              <a:buClr>
                <a:srgbClr val="000000"/>
              </a:buClr>
              <a:buSzPts val="1100"/>
              <a:buFont typeface="Wingdings" pitchFamily="2" charset="2"/>
              <a:buChar char="Ø"/>
            </a:pPr>
            <a:r>
              <a:rPr lang="en-US" sz="2000" dirty="0">
                <a:solidFill>
                  <a:schemeClr val="dk2"/>
                </a:solidFill>
              </a:rPr>
              <a:t>Can you explain any abrupt changes in the journey?</a:t>
            </a:r>
            <a:endParaRPr lang="en-US" sz="2000" i="0" strike="noStrike" cap="none" dirty="0">
              <a:solidFill>
                <a:schemeClr val="dk2"/>
              </a:solidFill>
              <a:latin typeface="Arial"/>
              <a:ea typeface="Arial"/>
              <a:cs typeface="Arial"/>
              <a:sym typeface="Arial"/>
            </a:endParaRPr>
          </a:p>
        </p:txBody>
      </p:sp>
      <p:pic>
        <p:nvPicPr>
          <p:cNvPr id="5" name="Picture 4">
            <a:extLst>
              <a:ext uri="{FF2B5EF4-FFF2-40B4-BE49-F238E27FC236}">
                <a16:creationId xmlns:a16="http://schemas.microsoft.com/office/drawing/2014/main" id="{0AA0A955-7269-2EEF-9C5F-58A984EF211C}"/>
              </a:ext>
            </a:extLst>
          </p:cNvPr>
          <p:cNvPicPr>
            <a:picLocks noChangeAspect="1"/>
          </p:cNvPicPr>
          <p:nvPr/>
        </p:nvPicPr>
        <p:blipFill>
          <a:blip r:embed="rId3"/>
          <a:stretch>
            <a:fillRect/>
          </a:stretch>
        </p:blipFill>
        <p:spPr>
          <a:xfrm>
            <a:off x="469341" y="4271713"/>
            <a:ext cx="4357255" cy="2255294"/>
          </a:xfrm>
          <a:prstGeom prst="rect">
            <a:avLst/>
          </a:prstGeom>
        </p:spPr>
      </p:pic>
      <p:pic>
        <p:nvPicPr>
          <p:cNvPr id="6" name="Picture 5">
            <a:extLst>
              <a:ext uri="{FF2B5EF4-FFF2-40B4-BE49-F238E27FC236}">
                <a16:creationId xmlns:a16="http://schemas.microsoft.com/office/drawing/2014/main" id="{76C2F23F-0551-A370-8D2D-F7DE9F84E5D5}"/>
              </a:ext>
            </a:extLst>
          </p:cNvPr>
          <p:cNvPicPr>
            <a:picLocks noChangeAspect="1"/>
          </p:cNvPicPr>
          <p:nvPr/>
        </p:nvPicPr>
        <p:blipFill>
          <a:blip r:embed="rId4"/>
          <a:stretch>
            <a:fillRect/>
          </a:stretch>
        </p:blipFill>
        <p:spPr>
          <a:xfrm>
            <a:off x="7619950" y="799841"/>
            <a:ext cx="4572050" cy="2786093"/>
          </a:xfrm>
          <a:prstGeom prst="rect">
            <a:avLst/>
          </a:prstGeom>
        </p:spPr>
      </p:pic>
      <p:pic>
        <p:nvPicPr>
          <p:cNvPr id="7" name="Picture 6">
            <a:extLst>
              <a:ext uri="{FF2B5EF4-FFF2-40B4-BE49-F238E27FC236}">
                <a16:creationId xmlns:a16="http://schemas.microsoft.com/office/drawing/2014/main" id="{1F336AC8-5817-5080-0466-077BDBF575AE}"/>
              </a:ext>
            </a:extLst>
          </p:cNvPr>
          <p:cNvPicPr>
            <a:picLocks noChangeAspect="1"/>
          </p:cNvPicPr>
          <p:nvPr/>
        </p:nvPicPr>
        <p:blipFill>
          <a:blip r:embed="rId5"/>
          <a:stretch>
            <a:fillRect/>
          </a:stretch>
        </p:blipFill>
        <p:spPr>
          <a:xfrm>
            <a:off x="7785882" y="3585934"/>
            <a:ext cx="4406118" cy="3123623"/>
          </a:xfrm>
          <a:prstGeom prst="rect">
            <a:avLst/>
          </a:prstGeom>
        </p:spPr>
      </p:pic>
    </p:spTree>
    <p:extLst>
      <p:ext uri="{BB962C8B-B14F-4D97-AF65-F5344CB8AC3E}">
        <p14:creationId xmlns:p14="http://schemas.microsoft.com/office/powerpoint/2010/main" val="34734728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15b58aca5ef_0_5"/>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16</a:t>
            </a:fld>
            <a:endParaRPr/>
          </a:p>
        </p:txBody>
      </p:sp>
      <p:sp>
        <p:nvSpPr>
          <p:cNvPr id="246" name="Google Shape;246;g15b58aca5ef_0_5"/>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Deposit Behavior: Depositors by Deposit Balance</a:t>
            </a:r>
            <a:endParaRPr b="1" dirty="0"/>
          </a:p>
        </p:txBody>
      </p:sp>
      <p:sp>
        <p:nvSpPr>
          <p:cNvPr id="2" name="Google Shape;204;g19b4b019e43_0_22">
            <a:extLst>
              <a:ext uri="{FF2B5EF4-FFF2-40B4-BE49-F238E27FC236}">
                <a16:creationId xmlns:a16="http://schemas.microsoft.com/office/drawing/2014/main" id="{EC9F41CE-86D2-580C-AADF-9C28FC778CDB}"/>
              </a:ext>
            </a:extLst>
          </p:cNvPr>
          <p:cNvSpPr txBox="1"/>
          <p:nvPr/>
        </p:nvSpPr>
        <p:spPr>
          <a:xfrm>
            <a:off x="609598" y="1330150"/>
            <a:ext cx="9867901" cy="892522"/>
          </a:xfrm>
          <a:prstGeom prst="rect">
            <a:avLst/>
          </a:prstGeom>
          <a:noFill/>
          <a:ln>
            <a:noFill/>
          </a:ln>
        </p:spPr>
        <p:txBody>
          <a:bodyPr spcFirstLastPara="1" wrap="square" lIns="91425" tIns="91425" rIns="91425" bIns="91425" anchor="t" anchorCtr="0">
            <a:spAutoFit/>
          </a:bodyPr>
          <a:lstStyle/>
          <a:p>
            <a:pPr marL="342900" marR="0" lvl="0" indent="-342900" rtl="0">
              <a:lnSpc>
                <a:spcPct val="115000"/>
              </a:lnSpc>
              <a:spcBef>
                <a:spcPts val="0"/>
              </a:spcBef>
              <a:spcAft>
                <a:spcPts val="0"/>
              </a:spcAft>
              <a:buClr>
                <a:srgbClr val="000000"/>
              </a:buClr>
              <a:buSzPts val="1100"/>
              <a:buFont typeface="Wingdings" pitchFamily="2" charset="2"/>
              <a:buChar char="Ø"/>
            </a:pPr>
            <a:r>
              <a:rPr lang="en-US" sz="2000" dirty="0">
                <a:solidFill>
                  <a:schemeClr val="dk2"/>
                </a:solidFill>
              </a:rPr>
              <a:t>Verify that the deposit segment totals = activity segment totals</a:t>
            </a:r>
          </a:p>
          <a:p>
            <a:pPr marL="342900" marR="0" lvl="0" indent="-342900" rtl="0">
              <a:lnSpc>
                <a:spcPct val="115000"/>
              </a:lnSpc>
              <a:spcBef>
                <a:spcPts val="0"/>
              </a:spcBef>
              <a:spcAft>
                <a:spcPts val="0"/>
              </a:spcAft>
              <a:buClr>
                <a:srgbClr val="000000"/>
              </a:buClr>
              <a:buSzPts val="1100"/>
              <a:buFont typeface="Wingdings" pitchFamily="2" charset="2"/>
              <a:buChar char="Ø"/>
            </a:pPr>
            <a:r>
              <a:rPr lang="en-US" sz="2000" dirty="0">
                <a:solidFill>
                  <a:schemeClr val="dk2"/>
                </a:solidFill>
              </a:rPr>
              <a:t>Do I use % or absolute numbers?</a:t>
            </a:r>
            <a:endParaRPr lang="en-US" sz="2000" i="0" strike="noStrike" cap="none" dirty="0">
              <a:solidFill>
                <a:schemeClr val="dk2"/>
              </a:solidFill>
              <a:latin typeface="Arial"/>
              <a:ea typeface="Arial"/>
              <a:cs typeface="Arial"/>
              <a:sym typeface="Arial"/>
            </a:endParaRPr>
          </a:p>
        </p:txBody>
      </p:sp>
      <p:pic>
        <p:nvPicPr>
          <p:cNvPr id="3" name="Picture 2">
            <a:extLst>
              <a:ext uri="{FF2B5EF4-FFF2-40B4-BE49-F238E27FC236}">
                <a16:creationId xmlns:a16="http://schemas.microsoft.com/office/drawing/2014/main" id="{C748BA65-6A6B-2410-83EA-A883AC188B11}"/>
              </a:ext>
            </a:extLst>
          </p:cNvPr>
          <p:cNvPicPr>
            <a:picLocks noChangeAspect="1"/>
          </p:cNvPicPr>
          <p:nvPr/>
        </p:nvPicPr>
        <p:blipFill>
          <a:blip r:embed="rId3"/>
          <a:stretch>
            <a:fillRect/>
          </a:stretch>
        </p:blipFill>
        <p:spPr>
          <a:xfrm>
            <a:off x="990600" y="2885374"/>
            <a:ext cx="4241800" cy="2480375"/>
          </a:xfrm>
          <a:prstGeom prst="rect">
            <a:avLst/>
          </a:prstGeom>
        </p:spPr>
      </p:pic>
      <p:pic>
        <p:nvPicPr>
          <p:cNvPr id="4" name="Picture 3">
            <a:extLst>
              <a:ext uri="{FF2B5EF4-FFF2-40B4-BE49-F238E27FC236}">
                <a16:creationId xmlns:a16="http://schemas.microsoft.com/office/drawing/2014/main" id="{63552F17-548F-A320-FAF9-A0BAD9DF62F5}"/>
              </a:ext>
            </a:extLst>
          </p:cNvPr>
          <p:cNvPicPr>
            <a:picLocks noChangeAspect="1"/>
          </p:cNvPicPr>
          <p:nvPr/>
        </p:nvPicPr>
        <p:blipFill>
          <a:blip r:embed="rId4"/>
          <a:stretch>
            <a:fillRect/>
          </a:stretch>
        </p:blipFill>
        <p:spPr>
          <a:xfrm>
            <a:off x="6269327" y="2896305"/>
            <a:ext cx="4241801" cy="248037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15b58aca5ef_0_5"/>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17</a:t>
            </a:fld>
            <a:endParaRPr/>
          </a:p>
        </p:txBody>
      </p:sp>
      <p:sp>
        <p:nvSpPr>
          <p:cNvPr id="246" name="Google Shape;246;g15b58aca5ef_0_5"/>
          <p:cNvSpPr txBox="1">
            <a:spLocks noGrp="1"/>
          </p:cNvSpPr>
          <p:nvPr>
            <p:ph type="title"/>
          </p:nvPr>
        </p:nvSpPr>
        <p:spPr>
          <a:xfrm>
            <a:off x="328092" y="190138"/>
            <a:ext cx="11863907" cy="522779"/>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Borrowing Behavior: 6-month Follow-up Loan Rate</a:t>
            </a:r>
            <a:endParaRPr b="1" dirty="0"/>
          </a:p>
        </p:txBody>
      </p:sp>
      <p:sp>
        <p:nvSpPr>
          <p:cNvPr id="2" name="Google Shape;204;g19b4b019e43_0_22">
            <a:extLst>
              <a:ext uri="{FF2B5EF4-FFF2-40B4-BE49-F238E27FC236}">
                <a16:creationId xmlns:a16="http://schemas.microsoft.com/office/drawing/2014/main" id="{EC9F41CE-86D2-580C-AADF-9C28FC778CDB}"/>
              </a:ext>
            </a:extLst>
          </p:cNvPr>
          <p:cNvSpPr txBox="1"/>
          <p:nvPr/>
        </p:nvSpPr>
        <p:spPr>
          <a:xfrm>
            <a:off x="609599" y="1330150"/>
            <a:ext cx="5204894" cy="1246465"/>
          </a:xfrm>
          <a:prstGeom prst="rect">
            <a:avLst/>
          </a:prstGeom>
          <a:noFill/>
          <a:ln>
            <a:noFill/>
          </a:ln>
        </p:spPr>
        <p:txBody>
          <a:bodyPr spcFirstLastPara="1" wrap="square" lIns="91425" tIns="91425" rIns="91425" bIns="91425" anchor="t" anchorCtr="0">
            <a:spAutoFit/>
          </a:bodyPr>
          <a:lstStyle/>
          <a:p>
            <a:pPr marR="0" lvl="0" rtl="0">
              <a:lnSpc>
                <a:spcPct val="115000"/>
              </a:lnSpc>
              <a:spcBef>
                <a:spcPts val="0"/>
              </a:spcBef>
              <a:spcAft>
                <a:spcPts val="0"/>
              </a:spcAft>
              <a:buClr>
                <a:srgbClr val="000000"/>
              </a:buClr>
              <a:buSzPts val="1100"/>
            </a:pPr>
            <a:r>
              <a:rPr lang="en-US" sz="2000" dirty="0">
                <a:solidFill>
                  <a:schemeClr val="dk2"/>
                </a:solidFill>
              </a:rPr>
              <a:t>If you have a very high or very low Follow up loan rate, does it align with the client activity dashboard?</a:t>
            </a:r>
            <a:endParaRPr lang="en-US" sz="2000" i="0" strike="noStrike" cap="none" dirty="0">
              <a:solidFill>
                <a:schemeClr val="dk2"/>
              </a:solidFill>
              <a:latin typeface="Arial"/>
              <a:ea typeface="Arial"/>
              <a:cs typeface="Arial"/>
              <a:sym typeface="Arial"/>
            </a:endParaRPr>
          </a:p>
        </p:txBody>
      </p:sp>
      <p:pic>
        <p:nvPicPr>
          <p:cNvPr id="3" name="Picture 2">
            <a:extLst>
              <a:ext uri="{FF2B5EF4-FFF2-40B4-BE49-F238E27FC236}">
                <a16:creationId xmlns:a16="http://schemas.microsoft.com/office/drawing/2014/main" id="{5206016F-AB5B-08AD-20EC-859667E81343}"/>
              </a:ext>
            </a:extLst>
          </p:cNvPr>
          <p:cNvPicPr>
            <a:picLocks noChangeAspect="1"/>
          </p:cNvPicPr>
          <p:nvPr/>
        </p:nvPicPr>
        <p:blipFill>
          <a:blip r:embed="rId3"/>
          <a:stretch>
            <a:fillRect/>
          </a:stretch>
        </p:blipFill>
        <p:spPr>
          <a:xfrm>
            <a:off x="609599" y="3469015"/>
            <a:ext cx="5204894" cy="3207878"/>
          </a:xfrm>
          <a:prstGeom prst="rect">
            <a:avLst/>
          </a:prstGeom>
        </p:spPr>
      </p:pic>
      <p:pic>
        <p:nvPicPr>
          <p:cNvPr id="4" name="Picture 3">
            <a:extLst>
              <a:ext uri="{FF2B5EF4-FFF2-40B4-BE49-F238E27FC236}">
                <a16:creationId xmlns:a16="http://schemas.microsoft.com/office/drawing/2014/main" id="{FB9DB2AB-CFA4-91C4-9BCC-0FF684596CD4}"/>
              </a:ext>
            </a:extLst>
          </p:cNvPr>
          <p:cNvPicPr>
            <a:picLocks noChangeAspect="1"/>
          </p:cNvPicPr>
          <p:nvPr/>
        </p:nvPicPr>
        <p:blipFill>
          <a:blip r:embed="rId4"/>
          <a:stretch>
            <a:fillRect/>
          </a:stretch>
        </p:blipFill>
        <p:spPr>
          <a:xfrm>
            <a:off x="6603899" y="712917"/>
            <a:ext cx="5112326" cy="3150826"/>
          </a:xfrm>
          <a:prstGeom prst="rect">
            <a:avLst/>
          </a:prstGeom>
        </p:spPr>
      </p:pic>
      <p:pic>
        <p:nvPicPr>
          <p:cNvPr id="9" name="Picture 8">
            <a:extLst>
              <a:ext uri="{FF2B5EF4-FFF2-40B4-BE49-F238E27FC236}">
                <a16:creationId xmlns:a16="http://schemas.microsoft.com/office/drawing/2014/main" id="{3E9396A2-0DEE-A778-266F-41EF644C7B61}"/>
              </a:ext>
            </a:extLst>
          </p:cNvPr>
          <p:cNvPicPr>
            <a:picLocks noChangeAspect="1"/>
          </p:cNvPicPr>
          <p:nvPr/>
        </p:nvPicPr>
        <p:blipFill>
          <a:blip r:embed="rId5"/>
          <a:stretch>
            <a:fillRect/>
          </a:stretch>
        </p:blipFill>
        <p:spPr>
          <a:xfrm>
            <a:off x="6557615" y="3701643"/>
            <a:ext cx="5204894" cy="3207878"/>
          </a:xfrm>
          <a:prstGeom prst="rect">
            <a:avLst/>
          </a:prstGeom>
        </p:spPr>
      </p:pic>
    </p:spTree>
    <p:extLst>
      <p:ext uri="{BB962C8B-B14F-4D97-AF65-F5344CB8AC3E}">
        <p14:creationId xmlns:p14="http://schemas.microsoft.com/office/powerpoint/2010/main" val="28887782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15b58aca5ef_0_5"/>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18</a:t>
            </a:fld>
            <a:endParaRPr/>
          </a:p>
        </p:txBody>
      </p:sp>
      <p:sp>
        <p:nvSpPr>
          <p:cNvPr id="246" name="Google Shape;246;g15b58aca5ef_0_5"/>
          <p:cNvSpPr txBox="1">
            <a:spLocks noGrp="1"/>
          </p:cNvSpPr>
          <p:nvPr>
            <p:ph type="title"/>
          </p:nvPr>
        </p:nvSpPr>
        <p:spPr>
          <a:xfrm>
            <a:off x="609598" y="330993"/>
            <a:ext cx="11582401" cy="365099"/>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Borrowing Behavior: 6-month Follow-up Loan Rate</a:t>
            </a:r>
            <a:endParaRPr dirty="0"/>
          </a:p>
        </p:txBody>
      </p:sp>
      <p:sp>
        <p:nvSpPr>
          <p:cNvPr id="2" name="Google Shape;204;g19b4b019e43_0_22">
            <a:extLst>
              <a:ext uri="{FF2B5EF4-FFF2-40B4-BE49-F238E27FC236}">
                <a16:creationId xmlns:a16="http://schemas.microsoft.com/office/drawing/2014/main" id="{EC9F41CE-86D2-580C-AADF-9C28FC778CDB}"/>
              </a:ext>
            </a:extLst>
          </p:cNvPr>
          <p:cNvSpPr txBox="1"/>
          <p:nvPr/>
        </p:nvSpPr>
        <p:spPr>
          <a:xfrm>
            <a:off x="609599" y="1330150"/>
            <a:ext cx="5204894" cy="892522"/>
          </a:xfrm>
          <a:prstGeom prst="rect">
            <a:avLst/>
          </a:prstGeom>
          <a:noFill/>
          <a:ln>
            <a:noFill/>
          </a:ln>
        </p:spPr>
        <p:txBody>
          <a:bodyPr spcFirstLastPara="1" wrap="square" lIns="91425" tIns="91425" rIns="91425" bIns="91425" anchor="t" anchorCtr="0">
            <a:spAutoFit/>
          </a:bodyPr>
          <a:lstStyle/>
          <a:p>
            <a:pPr marR="0" lvl="0" rtl="0">
              <a:lnSpc>
                <a:spcPct val="115000"/>
              </a:lnSpc>
              <a:spcBef>
                <a:spcPts val="0"/>
              </a:spcBef>
              <a:spcAft>
                <a:spcPts val="0"/>
              </a:spcAft>
              <a:buClr>
                <a:srgbClr val="000000"/>
              </a:buClr>
              <a:buSzPts val="1100"/>
            </a:pPr>
            <a:r>
              <a:rPr lang="en-US" sz="2000" dirty="0">
                <a:solidFill>
                  <a:schemeClr val="dk2"/>
                </a:solidFill>
              </a:rPr>
              <a:t>Can you explain any abrupt changes in the trend?</a:t>
            </a:r>
            <a:endParaRPr lang="en-US" sz="2000" i="0" strike="noStrike" cap="none" dirty="0">
              <a:solidFill>
                <a:schemeClr val="dk2"/>
              </a:solidFill>
              <a:latin typeface="Arial"/>
              <a:ea typeface="Arial"/>
              <a:cs typeface="Arial"/>
              <a:sym typeface="Arial"/>
            </a:endParaRPr>
          </a:p>
        </p:txBody>
      </p:sp>
      <p:pic>
        <p:nvPicPr>
          <p:cNvPr id="5" name="Picture 4">
            <a:extLst>
              <a:ext uri="{FF2B5EF4-FFF2-40B4-BE49-F238E27FC236}">
                <a16:creationId xmlns:a16="http://schemas.microsoft.com/office/drawing/2014/main" id="{55DE4EA3-A751-D855-C8B0-54E056A5C811}"/>
              </a:ext>
            </a:extLst>
          </p:cNvPr>
          <p:cNvPicPr>
            <a:picLocks noChangeAspect="1"/>
          </p:cNvPicPr>
          <p:nvPr/>
        </p:nvPicPr>
        <p:blipFill>
          <a:blip r:embed="rId3"/>
          <a:stretch>
            <a:fillRect/>
          </a:stretch>
        </p:blipFill>
        <p:spPr>
          <a:xfrm>
            <a:off x="926293" y="3676453"/>
            <a:ext cx="4778439" cy="2812060"/>
          </a:xfrm>
          <a:prstGeom prst="rect">
            <a:avLst/>
          </a:prstGeom>
        </p:spPr>
      </p:pic>
      <p:pic>
        <p:nvPicPr>
          <p:cNvPr id="6" name="Picture 5">
            <a:extLst>
              <a:ext uri="{FF2B5EF4-FFF2-40B4-BE49-F238E27FC236}">
                <a16:creationId xmlns:a16="http://schemas.microsoft.com/office/drawing/2014/main" id="{19615107-CBB1-A680-38F2-CE7D0093A14C}"/>
              </a:ext>
            </a:extLst>
          </p:cNvPr>
          <p:cNvPicPr>
            <a:picLocks noChangeAspect="1"/>
          </p:cNvPicPr>
          <p:nvPr/>
        </p:nvPicPr>
        <p:blipFill>
          <a:blip r:embed="rId4"/>
          <a:stretch>
            <a:fillRect/>
          </a:stretch>
        </p:blipFill>
        <p:spPr>
          <a:xfrm>
            <a:off x="6785724" y="864393"/>
            <a:ext cx="4983742" cy="3078760"/>
          </a:xfrm>
          <a:prstGeom prst="rect">
            <a:avLst/>
          </a:prstGeom>
        </p:spPr>
      </p:pic>
      <p:pic>
        <p:nvPicPr>
          <p:cNvPr id="7" name="Picture 6">
            <a:extLst>
              <a:ext uri="{FF2B5EF4-FFF2-40B4-BE49-F238E27FC236}">
                <a16:creationId xmlns:a16="http://schemas.microsoft.com/office/drawing/2014/main" id="{0DA248D7-E0AA-3B51-3B04-8FE0BA86942D}"/>
              </a:ext>
            </a:extLst>
          </p:cNvPr>
          <p:cNvPicPr>
            <a:picLocks noChangeAspect="1"/>
          </p:cNvPicPr>
          <p:nvPr/>
        </p:nvPicPr>
        <p:blipFill>
          <a:blip r:embed="rId5"/>
          <a:stretch>
            <a:fillRect/>
          </a:stretch>
        </p:blipFill>
        <p:spPr>
          <a:xfrm>
            <a:off x="6785724" y="3943153"/>
            <a:ext cx="4625582" cy="2812060"/>
          </a:xfrm>
          <a:prstGeom prst="rect">
            <a:avLst/>
          </a:prstGeom>
        </p:spPr>
      </p:pic>
    </p:spTree>
    <p:extLst>
      <p:ext uri="{BB962C8B-B14F-4D97-AF65-F5344CB8AC3E}">
        <p14:creationId xmlns:p14="http://schemas.microsoft.com/office/powerpoint/2010/main" val="5833638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15b58aca5ef_0_5"/>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19</a:t>
            </a:fld>
            <a:endParaRPr/>
          </a:p>
        </p:txBody>
      </p:sp>
      <p:sp>
        <p:nvSpPr>
          <p:cNvPr id="246" name="Google Shape;246;g15b58aca5ef_0_5"/>
          <p:cNvSpPr txBox="1">
            <a:spLocks noGrp="1"/>
          </p:cNvSpPr>
          <p:nvPr>
            <p:ph type="title"/>
          </p:nvPr>
        </p:nvSpPr>
        <p:spPr>
          <a:xfrm>
            <a:off x="609599" y="330993"/>
            <a:ext cx="11360728" cy="4448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Borrowing Behavior: 6-month Follow-up Loan Rate</a:t>
            </a:r>
            <a:endParaRPr dirty="0"/>
          </a:p>
        </p:txBody>
      </p:sp>
      <p:sp>
        <p:nvSpPr>
          <p:cNvPr id="2" name="Google Shape;204;g19b4b019e43_0_22">
            <a:extLst>
              <a:ext uri="{FF2B5EF4-FFF2-40B4-BE49-F238E27FC236}">
                <a16:creationId xmlns:a16="http://schemas.microsoft.com/office/drawing/2014/main" id="{EC9F41CE-86D2-580C-AADF-9C28FC778CDB}"/>
              </a:ext>
            </a:extLst>
          </p:cNvPr>
          <p:cNvSpPr txBox="1"/>
          <p:nvPr/>
        </p:nvSpPr>
        <p:spPr>
          <a:xfrm>
            <a:off x="609599" y="1315538"/>
            <a:ext cx="9864437" cy="892522"/>
          </a:xfrm>
          <a:prstGeom prst="rect">
            <a:avLst/>
          </a:prstGeom>
          <a:noFill/>
          <a:ln>
            <a:noFill/>
          </a:ln>
        </p:spPr>
        <p:txBody>
          <a:bodyPr spcFirstLastPara="1" wrap="square" lIns="91425" tIns="91425" rIns="91425" bIns="91425" anchor="t" anchorCtr="0">
            <a:spAutoFit/>
          </a:bodyPr>
          <a:lstStyle/>
          <a:p>
            <a:pPr marR="0" lvl="0" rtl="0">
              <a:lnSpc>
                <a:spcPct val="115000"/>
              </a:lnSpc>
              <a:spcBef>
                <a:spcPts val="0"/>
              </a:spcBef>
              <a:spcAft>
                <a:spcPts val="0"/>
              </a:spcAft>
              <a:buClr>
                <a:srgbClr val="000000"/>
              </a:buClr>
              <a:buSzPts val="1100"/>
            </a:pPr>
            <a:r>
              <a:rPr lang="en-US" sz="2000" dirty="0">
                <a:solidFill>
                  <a:schemeClr val="dk2"/>
                </a:solidFill>
              </a:rPr>
              <a:t>You might need to segment your loan products if they have very different follow up rates (e.g., solidarity group loans with automatic renewals)</a:t>
            </a:r>
            <a:endParaRPr lang="en-US" sz="2000" i="0" strike="noStrike" cap="none" dirty="0">
              <a:solidFill>
                <a:schemeClr val="dk2"/>
              </a:solidFill>
              <a:latin typeface="Arial"/>
              <a:ea typeface="Arial"/>
              <a:cs typeface="Arial"/>
              <a:sym typeface="Arial"/>
            </a:endParaRPr>
          </a:p>
        </p:txBody>
      </p:sp>
      <p:pic>
        <p:nvPicPr>
          <p:cNvPr id="3" name="Picture 2">
            <a:extLst>
              <a:ext uri="{FF2B5EF4-FFF2-40B4-BE49-F238E27FC236}">
                <a16:creationId xmlns:a16="http://schemas.microsoft.com/office/drawing/2014/main" id="{F219229E-F47D-2130-934B-4C316FB3A5E2}"/>
              </a:ext>
            </a:extLst>
          </p:cNvPr>
          <p:cNvPicPr>
            <a:picLocks noChangeAspect="1"/>
          </p:cNvPicPr>
          <p:nvPr/>
        </p:nvPicPr>
        <p:blipFill>
          <a:blip r:embed="rId3"/>
          <a:stretch>
            <a:fillRect/>
          </a:stretch>
        </p:blipFill>
        <p:spPr>
          <a:xfrm>
            <a:off x="609599" y="2430491"/>
            <a:ext cx="4658090" cy="3517728"/>
          </a:xfrm>
          <a:prstGeom prst="rect">
            <a:avLst/>
          </a:prstGeom>
        </p:spPr>
      </p:pic>
      <p:pic>
        <p:nvPicPr>
          <p:cNvPr id="4" name="Picture 3">
            <a:extLst>
              <a:ext uri="{FF2B5EF4-FFF2-40B4-BE49-F238E27FC236}">
                <a16:creationId xmlns:a16="http://schemas.microsoft.com/office/drawing/2014/main" id="{E3802F00-BC9A-C8C8-9759-AE2EF8E4C623}"/>
              </a:ext>
            </a:extLst>
          </p:cNvPr>
          <p:cNvPicPr>
            <a:picLocks noChangeAspect="1"/>
          </p:cNvPicPr>
          <p:nvPr/>
        </p:nvPicPr>
        <p:blipFill>
          <a:blip r:embed="rId4"/>
          <a:stretch>
            <a:fillRect/>
          </a:stretch>
        </p:blipFill>
        <p:spPr>
          <a:xfrm>
            <a:off x="5604741" y="2430491"/>
            <a:ext cx="6093770" cy="3651654"/>
          </a:xfrm>
          <a:prstGeom prst="rect">
            <a:avLst/>
          </a:prstGeom>
        </p:spPr>
      </p:pic>
    </p:spTree>
    <p:extLst>
      <p:ext uri="{BB962C8B-B14F-4D97-AF65-F5344CB8AC3E}">
        <p14:creationId xmlns:p14="http://schemas.microsoft.com/office/powerpoint/2010/main" val="2359332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g15915369887_0_1"/>
          <p:cNvSpPr txBox="1">
            <a:spLocks noGrp="1"/>
          </p:cNvSpPr>
          <p:nvPr>
            <p:ph type="sldNum" idx="12"/>
          </p:nvPr>
        </p:nvSpPr>
        <p:spPr>
          <a:xfrm>
            <a:off x="9347200" y="6682631"/>
            <a:ext cx="2844900" cy="1827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2</a:t>
            </a:fld>
            <a:endParaRPr/>
          </a:p>
        </p:txBody>
      </p:sp>
      <p:sp>
        <p:nvSpPr>
          <p:cNvPr id="175" name="Google Shape;175;g15915369887_0_1"/>
          <p:cNvSpPr txBox="1">
            <a:spLocks noGrp="1"/>
          </p:cNvSpPr>
          <p:nvPr>
            <p:ph type="title"/>
          </p:nvPr>
        </p:nvSpPr>
        <p:spPr>
          <a:xfrm>
            <a:off x="609600" y="330993"/>
            <a:ext cx="10972800" cy="533400"/>
          </a:xfrm>
          <a:prstGeom prst="rect">
            <a:avLst/>
          </a:prstGeom>
          <a:solidFill>
            <a:schemeClr val="lt1"/>
          </a:solid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Agenda</a:t>
            </a:r>
            <a:endParaRPr b="1" dirty="0"/>
          </a:p>
        </p:txBody>
      </p:sp>
      <p:graphicFrame>
        <p:nvGraphicFramePr>
          <p:cNvPr id="176" name="Google Shape;176;g15915369887_0_1"/>
          <p:cNvGraphicFramePr/>
          <p:nvPr>
            <p:extLst>
              <p:ext uri="{D42A27DB-BD31-4B8C-83A1-F6EECF244321}">
                <p14:modId xmlns:p14="http://schemas.microsoft.com/office/powerpoint/2010/main" val="2757217654"/>
              </p:ext>
            </p:extLst>
          </p:nvPr>
        </p:nvGraphicFramePr>
        <p:xfrm>
          <a:off x="970540" y="1129182"/>
          <a:ext cx="8865975" cy="1562650"/>
        </p:xfrm>
        <a:graphic>
          <a:graphicData uri="http://schemas.openxmlformats.org/drawingml/2006/table">
            <a:tbl>
              <a:tblPr>
                <a:noFill/>
              </a:tblPr>
              <a:tblGrid>
                <a:gridCol w="1827975">
                  <a:extLst>
                    <a:ext uri="{9D8B030D-6E8A-4147-A177-3AD203B41FA5}">
                      <a16:colId xmlns:a16="http://schemas.microsoft.com/office/drawing/2014/main" val="20000"/>
                    </a:ext>
                  </a:extLst>
                </a:gridCol>
                <a:gridCol w="7038000">
                  <a:extLst>
                    <a:ext uri="{9D8B030D-6E8A-4147-A177-3AD203B41FA5}">
                      <a16:colId xmlns:a16="http://schemas.microsoft.com/office/drawing/2014/main" val="20001"/>
                    </a:ext>
                  </a:extLst>
                </a:gridCol>
              </a:tblGrid>
              <a:tr h="468200">
                <a:tc>
                  <a:txBody>
                    <a:bodyPr/>
                    <a:lstStyle/>
                    <a:p>
                      <a:pPr marL="254000" marR="0" lvl="0" indent="0" algn="r" rtl="0">
                        <a:lnSpc>
                          <a:spcPct val="100000"/>
                        </a:lnSpc>
                        <a:spcBef>
                          <a:spcPts val="0"/>
                        </a:spcBef>
                        <a:spcAft>
                          <a:spcPts val="0"/>
                        </a:spcAft>
                        <a:buClr>
                          <a:srgbClr val="000000"/>
                        </a:buClr>
                        <a:buSzPts val="2300"/>
                        <a:buFont typeface="Arial"/>
                        <a:buNone/>
                      </a:pPr>
                      <a:r>
                        <a:rPr lang="en-US" sz="1900" u="none" strike="noStrike" cap="none" dirty="0">
                          <a:solidFill>
                            <a:srgbClr val="FFFFFF"/>
                          </a:solidFill>
                        </a:rPr>
                        <a:t>1</a:t>
                      </a:r>
                      <a:endParaRPr sz="1900" u="none" strike="noStrike" cap="none" dirty="0">
                        <a:solidFill>
                          <a:srgbClr val="FFFFFF"/>
                        </a:solidFill>
                      </a:endParaRPr>
                    </a:p>
                  </a:txBody>
                  <a:tcPr marL="148525" marR="247525" marT="0" marB="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29870" marR="0" lvl="0" indent="0" algn="l">
                        <a:lnSpc>
                          <a:spcPct val="100000"/>
                        </a:lnSpc>
                        <a:spcBef>
                          <a:spcPts val="0"/>
                        </a:spcBef>
                        <a:spcAft>
                          <a:spcPts val="0"/>
                        </a:spcAft>
                        <a:buNone/>
                      </a:pPr>
                      <a:r>
                        <a:rPr lang="en-US" sz="1900" b="0" i="0" u="none" strike="noStrike" cap="none" noProof="0" dirty="0">
                          <a:solidFill>
                            <a:schemeClr val="bg2"/>
                          </a:solidFill>
                          <a:latin typeface="Arial"/>
                        </a:rPr>
                        <a:t>Validation </a:t>
                      </a:r>
                      <a:endParaRPr dirty="0">
                        <a:solidFill>
                          <a:schemeClr val="bg2"/>
                        </a:solidFill>
                      </a:endParaRP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0"/>
                  </a:ext>
                </a:extLst>
              </a:tr>
              <a:tr h="468200">
                <a:tc>
                  <a:txBody>
                    <a:bodyPr/>
                    <a:lstStyle/>
                    <a:p>
                      <a:pPr marL="254000" marR="0" lvl="0" indent="0" algn="r" rtl="0">
                        <a:lnSpc>
                          <a:spcPct val="100000"/>
                        </a:lnSpc>
                        <a:spcBef>
                          <a:spcPts val="0"/>
                        </a:spcBef>
                        <a:spcAft>
                          <a:spcPts val="0"/>
                        </a:spcAft>
                        <a:buClr>
                          <a:srgbClr val="000000"/>
                        </a:buClr>
                        <a:buSzPts val="2300"/>
                        <a:buFont typeface="Arial"/>
                        <a:buNone/>
                      </a:pPr>
                      <a:r>
                        <a:rPr lang="en-US" sz="1900" u="none" strike="noStrike" cap="none" dirty="0">
                          <a:solidFill>
                            <a:srgbClr val="FFFFFF"/>
                          </a:solidFill>
                        </a:rPr>
                        <a:t>2</a:t>
                      </a:r>
                      <a:endParaRPr sz="1000" u="none" strike="noStrike" cap="none" dirty="0"/>
                    </a:p>
                  </a:txBody>
                  <a:tcPr marL="148525" marR="247525" marT="0" marB="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29870" marR="0" lvl="0" indent="0" algn="l" rtl="0">
                        <a:lnSpc>
                          <a:spcPct val="100000"/>
                        </a:lnSpc>
                        <a:spcBef>
                          <a:spcPts val="0"/>
                        </a:spcBef>
                        <a:spcAft>
                          <a:spcPts val="0"/>
                        </a:spcAft>
                        <a:buSzPts val="2300"/>
                        <a:buFont typeface="Arial"/>
                        <a:buNone/>
                      </a:pPr>
                      <a:r>
                        <a:rPr lang="en-US" sz="1900" u="none" strike="noStrike" cap="none" dirty="0">
                          <a:solidFill>
                            <a:schemeClr val="bg2"/>
                          </a:solidFill>
                        </a:rPr>
                        <a:t>Deployment &amp; Publishing </a:t>
                      </a:r>
                      <a:endParaRPr lang="en-US" sz="1900" u="none" strike="noStrike" cap="none" dirty="0">
                        <a:solidFill>
                          <a:schemeClr val="bg2"/>
                        </a:solidFill>
                        <a:latin typeface="Arial"/>
                        <a:cs typeface="Arial"/>
                      </a:endParaRP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1"/>
                  </a:ext>
                </a:extLst>
              </a:tr>
              <a:tr h="626250">
                <a:tc>
                  <a:txBody>
                    <a:bodyPr/>
                    <a:lstStyle/>
                    <a:p>
                      <a:pPr marL="254000" marR="0" lvl="0" indent="0" algn="r" rtl="0">
                        <a:lnSpc>
                          <a:spcPct val="100000"/>
                        </a:lnSpc>
                        <a:spcBef>
                          <a:spcPts val="0"/>
                        </a:spcBef>
                        <a:spcAft>
                          <a:spcPts val="0"/>
                        </a:spcAft>
                        <a:buClr>
                          <a:srgbClr val="000000"/>
                        </a:buClr>
                        <a:buSzPts val="2300"/>
                        <a:buFont typeface="Arial"/>
                        <a:buNone/>
                      </a:pPr>
                      <a:r>
                        <a:rPr lang="en-US" sz="1900" u="none" strike="noStrike" cap="none" dirty="0">
                          <a:solidFill>
                            <a:srgbClr val="FFFFFF"/>
                          </a:solidFill>
                        </a:rPr>
                        <a:t>3</a:t>
                      </a:r>
                      <a:endParaRPr sz="1000" u="none" strike="noStrike" cap="none" dirty="0"/>
                    </a:p>
                  </a:txBody>
                  <a:tcPr marL="148525" marR="247525"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2987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lang="en-US" sz="1900" u="none" strike="noStrike" cap="none" dirty="0">
                          <a:solidFill>
                            <a:schemeClr val="bg2"/>
                          </a:solidFill>
                          <a:sym typeface="Arial"/>
                        </a:rPr>
                        <a:t>Tips for Validating the Dashboards</a:t>
                      </a: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15915369887_0_30"/>
          <p:cNvSpPr txBox="1">
            <a:spLocks noGrp="1"/>
          </p:cNvSpPr>
          <p:nvPr>
            <p:ph type="title"/>
          </p:nvPr>
        </p:nvSpPr>
        <p:spPr>
          <a:xfrm>
            <a:off x="609600" y="2651760"/>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4800"/>
              <a:buFont typeface="Arial"/>
              <a:buNone/>
            </a:pPr>
            <a:r>
              <a:rPr lang="en-US" dirty="0"/>
              <a:t>Q&amp;A</a:t>
            </a:r>
            <a:endParaRPr dirty="0"/>
          </a:p>
        </p:txBody>
      </p:sp>
      <p:sp>
        <p:nvSpPr>
          <p:cNvPr id="305" name="Google Shape;305;g15915369887_0_30"/>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a:solidFill>
                  <a:schemeClr val="accent1"/>
                </a:solidFill>
              </a:rPr>
              <a:t>Subhead</a:t>
            </a:r>
            <a:endParaRPr>
              <a:solidFill>
                <a:schemeClr val="accent1"/>
              </a:solidFill>
            </a:endParaRPr>
          </a:p>
        </p:txBody>
      </p:sp>
    </p:spTree>
    <p:extLst>
      <p:ext uri="{BB962C8B-B14F-4D97-AF65-F5344CB8AC3E}">
        <p14:creationId xmlns:p14="http://schemas.microsoft.com/office/powerpoint/2010/main" val="13673602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40"/>
          <p:cNvSpPr txBox="1"/>
          <p:nvPr/>
        </p:nvSpPr>
        <p:spPr>
          <a:xfrm>
            <a:off x="10043861" y="6639888"/>
            <a:ext cx="346543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US" sz="800" b="0" i="0" u="none" strike="noStrike" cap="none">
                <a:solidFill>
                  <a:srgbClr val="BBB8B3"/>
                </a:solidFill>
                <a:latin typeface="Arial"/>
                <a:ea typeface="Arial"/>
                <a:cs typeface="Arial"/>
                <a:sym typeface="Arial"/>
              </a:rPr>
              <a:t>CGAP MEMBERS AS OF SEPTEMBER 2022</a:t>
            </a:r>
            <a:endParaRPr sz="1400" b="0" i="0" u="none" strike="noStrike" cap="none">
              <a:solidFill>
                <a:srgbClr val="000000"/>
              </a:solidFill>
              <a:latin typeface="Arial"/>
              <a:ea typeface="Arial"/>
              <a:cs typeface="Arial"/>
              <a:sym typeface="Arial"/>
            </a:endParaRPr>
          </a:p>
        </p:txBody>
      </p:sp>
      <p:grpSp>
        <p:nvGrpSpPr>
          <p:cNvPr id="468" name="Google Shape;468;p40"/>
          <p:cNvGrpSpPr/>
          <p:nvPr/>
        </p:nvGrpSpPr>
        <p:grpSpPr>
          <a:xfrm>
            <a:off x="147703" y="1071441"/>
            <a:ext cx="11816652" cy="5415177"/>
            <a:chOff x="173298" y="1043607"/>
            <a:chExt cx="11816652" cy="5415177"/>
          </a:xfrm>
        </p:grpSpPr>
        <p:pic>
          <p:nvPicPr>
            <p:cNvPr id="469" name="Google Shape;469;p40" descr="Netherlands logo"/>
            <p:cNvPicPr preferRelativeResize="0"/>
            <p:nvPr/>
          </p:nvPicPr>
          <p:blipFill rotWithShape="1">
            <a:blip r:embed="rId3">
              <a:alphaModFix/>
            </a:blip>
            <a:srcRect/>
            <a:stretch/>
          </p:blipFill>
          <p:spPr>
            <a:xfrm>
              <a:off x="5178012" y="4875490"/>
              <a:ext cx="1357355" cy="520175"/>
            </a:xfrm>
            <a:prstGeom prst="rect">
              <a:avLst/>
            </a:prstGeom>
            <a:noFill/>
            <a:ln>
              <a:noFill/>
            </a:ln>
          </p:spPr>
        </p:pic>
        <p:pic>
          <p:nvPicPr>
            <p:cNvPr id="470" name="Google Shape;470;p40" descr="Gates Foundation logo"/>
            <p:cNvPicPr preferRelativeResize="0"/>
            <p:nvPr/>
          </p:nvPicPr>
          <p:blipFill rotWithShape="1">
            <a:blip r:embed="rId4">
              <a:alphaModFix/>
            </a:blip>
            <a:srcRect/>
            <a:stretch/>
          </p:blipFill>
          <p:spPr>
            <a:xfrm>
              <a:off x="4501189" y="1164352"/>
              <a:ext cx="1333011" cy="329954"/>
            </a:xfrm>
            <a:prstGeom prst="rect">
              <a:avLst/>
            </a:prstGeom>
            <a:noFill/>
            <a:ln>
              <a:noFill/>
            </a:ln>
          </p:spPr>
        </p:pic>
        <p:pic>
          <p:nvPicPr>
            <p:cNvPr id="471" name="Google Shape;471;p40" descr="SIDA logo"/>
            <p:cNvPicPr preferRelativeResize="0"/>
            <p:nvPr/>
          </p:nvPicPr>
          <p:blipFill rotWithShape="1">
            <a:blip r:embed="rId5">
              <a:alphaModFix/>
            </a:blip>
            <a:srcRect/>
            <a:stretch/>
          </p:blipFill>
          <p:spPr>
            <a:xfrm>
              <a:off x="9067514" y="4982687"/>
              <a:ext cx="837756" cy="305781"/>
            </a:xfrm>
            <a:prstGeom prst="rect">
              <a:avLst/>
            </a:prstGeom>
            <a:noFill/>
            <a:ln>
              <a:noFill/>
            </a:ln>
          </p:spPr>
        </p:pic>
        <p:pic>
          <p:nvPicPr>
            <p:cNvPr id="472" name="Google Shape;472;p40" descr="http://www.cgap.org/sites/default/files/Norad.gif"/>
            <p:cNvPicPr preferRelativeResize="0"/>
            <p:nvPr/>
          </p:nvPicPr>
          <p:blipFill rotWithShape="1">
            <a:blip r:embed="rId6">
              <a:alphaModFix/>
            </a:blip>
            <a:srcRect/>
            <a:stretch/>
          </p:blipFill>
          <p:spPr>
            <a:xfrm>
              <a:off x="361394" y="6042998"/>
              <a:ext cx="839942" cy="351342"/>
            </a:xfrm>
            <a:prstGeom prst="rect">
              <a:avLst/>
            </a:prstGeom>
            <a:noFill/>
            <a:ln>
              <a:noFill/>
            </a:ln>
          </p:spPr>
        </p:pic>
        <p:pic>
          <p:nvPicPr>
            <p:cNvPr id="473" name="Google Shape;473;p40" descr="Global Affairs Canada logo"/>
            <p:cNvPicPr preferRelativeResize="0"/>
            <p:nvPr/>
          </p:nvPicPr>
          <p:blipFill rotWithShape="1">
            <a:blip r:embed="rId7">
              <a:alphaModFix/>
            </a:blip>
            <a:srcRect/>
            <a:stretch/>
          </p:blipFill>
          <p:spPr>
            <a:xfrm>
              <a:off x="7934551" y="2128152"/>
              <a:ext cx="1347136" cy="256017"/>
            </a:xfrm>
            <a:prstGeom prst="rect">
              <a:avLst/>
            </a:prstGeom>
            <a:noFill/>
            <a:ln>
              <a:noFill/>
            </a:ln>
          </p:spPr>
        </p:pic>
        <p:pic>
          <p:nvPicPr>
            <p:cNvPr id="474" name="Google Shape;474;p40" descr="UNCDF logo"/>
            <p:cNvPicPr preferRelativeResize="0"/>
            <p:nvPr/>
          </p:nvPicPr>
          <p:blipFill rotWithShape="1">
            <a:blip r:embed="rId8">
              <a:alphaModFix/>
            </a:blip>
            <a:srcRect/>
            <a:stretch/>
          </p:blipFill>
          <p:spPr>
            <a:xfrm>
              <a:off x="7151771" y="5871354"/>
              <a:ext cx="548640" cy="584546"/>
            </a:xfrm>
            <a:prstGeom prst="rect">
              <a:avLst/>
            </a:prstGeom>
            <a:noFill/>
            <a:ln>
              <a:noFill/>
            </a:ln>
          </p:spPr>
        </p:pic>
        <p:pic>
          <p:nvPicPr>
            <p:cNvPr id="475" name="Google Shape;475;p40" descr="KfW logo"/>
            <p:cNvPicPr preferRelativeResize="0"/>
            <p:nvPr/>
          </p:nvPicPr>
          <p:blipFill rotWithShape="1">
            <a:blip r:embed="rId9">
              <a:alphaModFix/>
            </a:blip>
            <a:srcRect/>
            <a:stretch/>
          </p:blipFill>
          <p:spPr>
            <a:xfrm>
              <a:off x="348526" y="3892061"/>
              <a:ext cx="700387" cy="418351"/>
            </a:xfrm>
            <a:prstGeom prst="rect">
              <a:avLst/>
            </a:prstGeom>
            <a:noFill/>
            <a:ln>
              <a:noFill/>
            </a:ln>
          </p:spPr>
        </p:pic>
        <p:pic>
          <p:nvPicPr>
            <p:cNvPr id="476" name="Google Shape;476;p40" descr="AfDB logo"/>
            <p:cNvPicPr preferRelativeResize="0"/>
            <p:nvPr/>
          </p:nvPicPr>
          <p:blipFill rotWithShape="1">
            <a:blip r:embed="rId10">
              <a:alphaModFix/>
            </a:blip>
            <a:srcRect/>
            <a:stretch/>
          </p:blipFill>
          <p:spPr>
            <a:xfrm>
              <a:off x="187826" y="1064916"/>
              <a:ext cx="969323" cy="528827"/>
            </a:xfrm>
            <a:prstGeom prst="rect">
              <a:avLst/>
            </a:prstGeom>
            <a:noFill/>
            <a:ln>
              <a:noFill/>
            </a:ln>
          </p:spPr>
        </p:pic>
        <p:pic>
          <p:nvPicPr>
            <p:cNvPr id="477" name="Google Shape;477;p40"/>
            <p:cNvPicPr preferRelativeResize="0"/>
            <p:nvPr/>
          </p:nvPicPr>
          <p:blipFill rotWithShape="1">
            <a:blip r:embed="rId11">
              <a:alphaModFix/>
            </a:blip>
            <a:srcRect/>
            <a:stretch/>
          </p:blipFill>
          <p:spPr>
            <a:xfrm>
              <a:off x="173298" y="4922765"/>
              <a:ext cx="1847696" cy="425625"/>
            </a:xfrm>
            <a:prstGeom prst="rect">
              <a:avLst/>
            </a:prstGeom>
            <a:noFill/>
            <a:ln>
              <a:noFill/>
            </a:ln>
          </p:spPr>
        </p:pic>
        <p:pic>
          <p:nvPicPr>
            <p:cNvPr id="478" name="Google Shape;478;p40" descr="Luxembourg logo"/>
            <p:cNvPicPr preferRelativeResize="0"/>
            <p:nvPr/>
          </p:nvPicPr>
          <p:blipFill rotWithShape="1">
            <a:blip r:embed="rId12">
              <a:alphaModFix/>
            </a:blip>
            <a:srcRect/>
            <a:stretch/>
          </p:blipFill>
          <p:spPr>
            <a:xfrm>
              <a:off x="5273047" y="3918555"/>
              <a:ext cx="1578368" cy="365363"/>
            </a:xfrm>
            <a:prstGeom prst="rect">
              <a:avLst/>
            </a:prstGeom>
            <a:noFill/>
            <a:ln>
              <a:noFill/>
            </a:ln>
          </p:spPr>
        </p:pic>
        <p:pic>
          <p:nvPicPr>
            <p:cNvPr id="479" name="Google Shape;479;p40" descr="FMO logo"/>
            <p:cNvPicPr preferRelativeResize="0"/>
            <p:nvPr/>
          </p:nvPicPr>
          <p:blipFill rotWithShape="1">
            <a:blip r:embed="rId13">
              <a:alphaModFix/>
            </a:blip>
            <a:srcRect/>
            <a:stretch/>
          </p:blipFill>
          <p:spPr>
            <a:xfrm>
              <a:off x="7494053" y="4828190"/>
              <a:ext cx="614775" cy="614775"/>
            </a:xfrm>
            <a:prstGeom prst="rect">
              <a:avLst/>
            </a:prstGeom>
            <a:noFill/>
            <a:ln>
              <a:noFill/>
            </a:ln>
          </p:spPr>
        </p:pic>
        <p:pic>
          <p:nvPicPr>
            <p:cNvPr id="480" name="Google Shape;480;p40" descr="USAID logo"/>
            <p:cNvPicPr preferRelativeResize="0"/>
            <p:nvPr/>
          </p:nvPicPr>
          <p:blipFill rotWithShape="1">
            <a:blip r:embed="rId14">
              <a:alphaModFix/>
            </a:blip>
            <a:srcRect/>
            <a:stretch/>
          </p:blipFill>
          <p:spPr>
            <a:xfrm>
              <a:off x="10709790" y="5978554"/>
              <a:ext cx="1280160" cy="480230"/>
            </a:xfrm>
            <a:prstGeom prst="rect">
              <a:avLst/>
            </a:prstGeom>
            <a:noFill/>
            <a:ln>
              <a:noFill/>
            </a:ln>
          </p:spPr>
        </p:pic>
        <p:pic>
          <p:nvPicPr>
            <p:cNvPr id="481" name="Google Shape;481;p40" descr="World Bank Logo"/>
            <p:cNvPicPr preferRelativeResize="0"/>
            <p:nvPr/>
          </p:nvPicPr>
          <p:blipFill rotWithShape="1">
            <a:blip r:embed="rId15">
              <a:alphaModFix/>
            </a:blip>
            <a:srcRect/>
            <a:stretch/>
          </p:blipFill>
          <p:spPr>
            <a:xfrm>
              <a:off x="2556909" y="6075664"/>
              <a:ext cx="1418127" cy="286010"/>
            </a:xfrm>
            <a:prstGeom prst="rect">
              <a:avLst/>
            </a:prstGeom>
            <a:noFill/>
            <a:ln>
              <a:noFill/>
            </a:ln>
          </p:spPr>
        </p:pic>
        <p:pic>
          <p:nvPicPr>
            <p:cNvPr id="482" name="Google Shape;482;p40" descr="UNDP logo"/>
            <p:cNvPicPr preferRelativeResize="0"/>
            <p:nvPr/>
          </p:nvPicPr>
          <p:blipFill rotWithShape="1">
            <a:blip r:embed="rId16">
              <a:alphaModFix/>
            </a:blip>
            <a:srcRect/>
            <a:stretch/>
          </p:blipFill>
          <p:spPr>
            <a:xfrm>
              <a:off x="9055984" y="5853467"/>
              <a:ext cx="298235" cy="602433"/>
            </a:xfrm>
            <a:prstGeom prst="rect">
              <a:avLst/>
            </a:prstGeom>
            <a:noFill/>
            <a:ln>
              <a:noFill/>
            </a:ln>
          </p:spPr>
        </p:pic>
        <p:pic>
          <p:nvPicPr>
            <p:cNvPr id="483" name="Google Shape;483;p40" descr="IDB Lab"/>
            <p:cNvPicPr preferRelativeResize="0"/>
            <p:nvPr/>
          </p:nvPicPr>
          <p:blipFill rotWithShape="1">
            <a:blip r:embed="rId17">
              <a:alphaModFix/>
            </a:blip>
            <a:srcRect/>
            <a:stretch/>
          </p:blipFill>
          <p:spPr>
            <a:xfrm>
              <a:off x="10389399" y="2047707"/>
              <a:ext cx="1532692" cy="427066"/>
            </a:xfrm>
            <a:prstGeom prst="rect">
              <a:avLst/>
            </a:prstGeom>
            <a:noFill/>
            <a:ln>
              <a:noFill/>
            </a:ln>
          </p:spPr>
        </p:pic>
        <p:pic>
          <p:nvPicPr>
            <p:cNvPr id="484" name="Google Shape;484;p40" descr="A picture containing object&#10;&#10;Description generated with high confidence"/>
            <p:cNvPicPr preferRelativeResize="0"/>
            <p:nvPr/>
          </p:nvPicPr>
          <p:blipFill rotWithShape="1">
            <a:blip r:embed="rId18">
              <a:alphaModFix/>
            </a:blip>
            <a:srcRect/>
            <a:stretch/>
          </p:blipFill>
          <p:spPr>
            <a:xfrm>
              <a:off x="2979680" y="4812358"/>
              <a:ext cx="1239646" cy="646439"/>
            </a:xfrm>
            <a:prstGeom prst="rect">
              <a:avLst/>
            </a:prstGeom>
            <a:noFill/>
            <a:ln>
              <a:noFill/>
            </a:ln>
          </p:spPr>
        </p:pic>
        <p:pic>
          <p:nvPicPr>
            <p:cNvPr id="485" name="Google Shape;485;p40" descr="BMZ logo"/>
            <p:cNvPicPr preferRelativeResize="0"/>
            <p:nvPr/>
          </p:nvPicPr>
          <p:blipFill rotWithShape="1">
            <a:blip r:embed="rId19">
              <a:alphaModFix/>
            </a:blip>
            <a:srcRect/>
            <a:stretch/>
          </p:blipFill>
          <p:spPr>
            <a:xfrm>
              <a:off x="3941078" y="1998268"/>
              <a:ext cx="1201434" cy="588083"/>
            </a:xfrm>
            <a:prstGeom prst="rect">
              <a:avLst/>
            </a:prstGeom>
            <a:noFill/>
            <a:ln>
              <a:noFill/>
            </a:ln>
          </p:spPr>
        </p:pic>
        <p:pic>
          <p:nvPicPr>
            <p:cNvPr id="486" name="Google Shape;486;p40" descr="Denmark logo"/>
            <p:cNvPicPr preferRelativeResize="0"/>
            <p:nvPr/>
          </p:nvPicPr>
          <p:blipFill rotWithShape="1">
            <a:blip r:embed="rId20">
              <a:alphaModFix/>
            </a:blip>
            <a:srcRect/>
            <a:stretch/>
          </p:blipFill>
          <p:spPr>
            <a:xfrm>
              <a:off x="10322967" y="1096555"/>
              <a:ext cx="1530396" cy="465549"/>
            </a:xfrm>
            <a:prstGeom prst="rect">
              <a:avLst/>
            </a:prstGeom>
            <a:noFill/>
            <a:ln>
              <a:noFill/>
            </a:ln>
          </p:spPr>
        </p:pic>
        <p:pic>
          <p:nvPicPr>
            <p:cNvPr id="487" name="Google Shape;487;p40" descr="AFD logo"/>
            <p:cNvPicPr preferRelativeResize="0"/>
            <p:nvPr/>
          </p:nvPicPr>
          <p:blipFill rotWithShape="1">
            <a:blip r:embed="rId21">
              <a:alphaModFix/>
            </a:blip>
            <a:srcRect/>
            <a:stretch/>
          </p:blipFill>
          <p:spPr>
            <a:xfrm>
              <a:off x="2554948" y="1055108"/>
              <a:ext cx="548442" cy="548442"/>
            </a:xfrm>
            <a:prstGeom prst="rect">
              <a:avLst/>
            </a:prstGeom>
            <a:noFill/>
            <a:ln>
              <a:noFill/>
            </a:ln>
          </p:spPr>
        </p:pic>
        <p:pic>
          <p:nvPicPr>
            <p:cNvPr id="488" name="Google Shape;488;p40" descr="IFAD logo"/>
            <p:cNvPicPr preferRelativeResize="0"/>
            <p:nvPr/>
          </p:nvPicPr>
          <p:blipFill rotWithShape="1">
            <a:blip r:embed="rId22">
              <a:alphaModFix/>
            </a:blip>
            <a:srcRect/>
            <a:stretch/>
          </p:blipFill>
          <p:spPr>
            <a:xfrm>
              <a:off x="5153463" y="2899302"/>
              <a:ext cx="945000" cy="483840"/>
            </a:xfrm>
            <a:prstGeom prst="rect">
              <a:avLst/>
            </a:prstGeom>
            <a:noFill/>
            <a:ln>
              <a:noFill/>
            </a:ln>
          </p:spPr>
        </p:pic>
        <p:pic>
          <p:nvPicPr>
            <p:cNvPr id="489" name="Google Shape;489;p40"/>
            <p:cNvPicPr preferRelativeResize="0"/>
            <p:nvPr/>
          </p:nvPicPr>
          <p:blipFill rotWithShape="1">
            <a:blip r:embed="rId23">
              <a:alphaModFix/>
            </a:blip>
            <a:srcRect/>
            <a:stretch/>
          </p:blipFill>
          <p:spPr>
            <a:xfrm>
              <a:off x="11166990" y="3718836"/>
              <a:ext cx="822960" cy="764801"/>
            </a:xfrm>
            <a:prstGeom prst="rect">
              <a:avLst/>
            </a:prstGeom>
            <a:noFill/>
            <a:ln>
              <a:noFill/>
            </a:ln>
          </p:spPr>
        </p:pic>
        <p:pic>
          <p:nvPicPr>
            <p:cNvPr id="490" name="Google Shape;490;p40" descr="http://www.cgap.org/sites/default/files/UKaid.jpeg"/>
            <p:cNvPicPr preferRelativeResize="0"/>
            <p:nvPr/>
          </p:nvPicPr>
          <p:blipFill rotWithShape="1">
            <a:blip r:embed="rId24">
              <a:alphaModFix/>
            </a:blip>
            <a:srcRect/>
            <a:stretch/>
          </p:blipFill>
          <p:spPr>
            <a:xfrm>
              <a:off x="5330609" y="5942852"/>
              <a:ext cx="465589" cy="513048"/>
            </a:xfrm>
            <a:prstGeom prst="rect">
              <a:avLst/>
            </a:prstGeom>
            <a:noFill/>
            <a:ln>
              <a:noFill/>
            </a:ln>
          </p:spPr>
        </p:pic>
        <p:pic>
          <p:nvPicPr>
            <p:cNvPr id="491" name="Google Shape;491;p40" descr="EU Flag"/>
            <p:cNvPicPr preferRelativeResize="0"/>
            <p:nvPr/>
          </p:nvPicPr>
          <p:blipFill rotWithShape="1">
            <a:blip r:embed="rId25">
              <a:alphaModFix/>
            </a:blip>
            <a:srcRect/>
            <a:stretch/>
          </p:blipFill>
          <p:spPr>
            <a:xfrm>
              <a:off x="273195" y="2037753"/>
              <a:ext cx="561496" cy="379595"/>
            </a:xfrm>
            <a:prstGeom prst="rect">
              <a:avLst/>
            </a:prstGeom>
            <a:noFill/>
            <a:ln>
              <a:noFill/>
            </a:ln>
          </p:spPr>
        </p:pic>
        <p:pic>
          <p:nvPicPr>
            <p:cNvPr id="492" name="Google Shape;492;p40" descr="IFC logo"/>
            <p:cNvPicPr preferRelativeResize="0"/>
            <p:nvPr/>
          </p:nvPicPr>
          <p:blipFill rotWithShape="1">
            <a:blip r:embed="rId26">
              <a:alphaModFix/>
            </a:blip>
            <a:srcRect/>
            <a:stretch/>
          </p:blipFill>
          <p:spPr>
            <a:xfrm>
              <a:off x="2726671" y="3012952"/>
              <a:ext cx="1443039" cy="256541"/>
            </a:xfrm>
            <a:prstGeom prst="rect">
              <a:avLst/>
            </a:prstGeom>
            <a:noFill/>
            <a:ln>
              <a:noFill/>
            </a:ln>
          </p:spPr>
        </p:pic>
        <p:pic>
          <p:nvPicPr>
            <p:cNvPr id="493" name="Google Shape;493;p40"/>
            <p:cNvPicPr preferRelativeResize="0"/>
            <p:nvPr/>
          </p:nvPicPr>
          <p:blipFill rotWithShape="1">
            <a:blip r:embed="rId27">
              <a:alphaModFix/>
            </a:blip>
            <a:srcRect/>
            <a:stretch/>
          </p:blipFill>
          <p:spPr>
            <a:xfrm>
              <a:off x="7082216" y="2984308"/>
              <a:ext cx="1279456" cy="313829"/>
            </a:xfrm>
            <a:prstGeom prst="rect">
              <a:avLst/>
            </a:prstGeom>
            <a:noFill/>
            <a:ln>
              <a:noFill/>
            </a:ln>
          </p:spPr>
        </p:pic>
        <p:pic>
          <p:nvPicPr>
            <p:cNvPr id="494" name="Google Shape;494;p40" descr="EIB logo"/>
            <p:cNvPicPr preferRelativeResize="0"/>
            <p:nvPr/>
          </p:nvPicPr>
          <p:blipFill rotWithShape="1">
            <a:blip r:embed="rId28">
              <a:alphaModFix/>
            </a:blip>
            <a:srcRect/>
            <a:stretch/>
          </p:blipFill>
          <p:spPr>
            <a:xfrm>
              <a:off x="1942404" y="2099514"/>
              <a:ext cx="890961" cy="379853"/>
            </a:xfrm>
            <a:prstGeom prst="rect">
              <a:avLst/>
            </a:prstGeom>
            <a:noFill/>
            <a:ln>
              <a:noFill/>
            </a:ln>
          </p:spPr>
        </p:pic>
        <p:pic>
          <p:nvPicPr>
            <p:cNvPr id="495" name="Google Shape;495;p40" descr="IKFU Logo"/>
            <p:cNvPicPr preferRelativeResize="0"/>
            <p:nvPr/>
          </p:nvPicPr>
          <p:blipFill rotWithShape="1">
            <a:blip r:embed="rId29">
              <a:alphaModFix/>
            </a:blip>
            <a:srcRect/>
            <a:stretch/>
          </p:blipFill>
          <p:spPr>
            <a:xfrm>
              <a:off x="306996" y="3032282"/>
              <a:ext cx="1435922" cy="217881"/>
            </a:xfrm>
            <a:prstGeom prst="rect">
              <a:avLst/>
            </a:prstGeom>
            <a:noFill/>
            <a:ln>
              <a:noFill/>
            </a:ln>
          </p:spPr>
        </p:pic>
        <p:pic>
          <p:nvPicPr>
            <p:cNvPr id="496" name="Google Shape;496;p40" descr="GIZ logo"/>
            <p:cNvPicPr preferRelativeResize="0"/>
            <p:nvPr/>
          </p:nvPicPr>
          <p:blipFill rotWithShape="1">
            <a:blip r:embed="rId30">
              <a:alphaModFix/>
            </a:blip>
            <a:srcRect/>
            <a:stretch/>
          </p:blipFill>
          <p:spPr>
            <a:xfrm>
              <a:off x="6250225" y="2038024"/>
              <a:ext cx="576613" cy="490735"/>
            </a:xfrm>
            <a:prstGeom prst="rect">
              <a:avLst/>
            </a:prstGeom>
            <a:noFill/>
            <a:ln>
              <a:noFill/>
            </a:ln>
          </p:spPr>
        </p:pic>
        <p:pic>
          <p:nvPicPr>
            <p:cNvPr id="497" name="Google Shape;497;p40" descr="Swiss Agency for Development"/>
            <p:cNvPicPr preferRelativeResize="0"/>
            <p:nvPr/>
          </p:nvPicPr>
          <p:blipFill rotWithShape="1">
            <a:blip r:embed="rId31">
              <a:alphaModFix/>
            </a:blip>
            <a:srcRect/>
            <a:stretch/>
          </p:blipFill>
          <p:spPr>
            <a:xfrm>
              <a:off x="10863954" y="4898887"/>
              <a:ext cx="1047853" cy="473380"/>
            </a:xfrm>
            <a:prstGeom prst="rect">
              <a:avLst/>
            </a:prstGeom>
            <a:noFill/>
            <a:ln>
              <a:noFill/>
            </a:ln>
          </p:spPr>
        </p:pic>
        <p:pic>
          <p:nvPicPr>
            <p:cNvPr id="498" name="Google Shape;498;p40"/>
            <p:cNvPicPr preferRelativeResize="0"/>
            <p:nvPr/>
          </p:nvPicPr>
          <p:blipFill rotWithShape="1">
            <a:blip r:embed="rId32">
              <a:alphaModFix/>
            </a:blip>
            <a:srcRect/>
            <a:stretch/>
          </p:blipFill>
          <p:spPr>
            <a:xfrm>
              <a:off x="2383740" y="3992439"/>
              <a:ext cx="1554480" cy="217595"/>
            </a:xfrm>
            <a:prstGeom prst="rect">
              <a:avLst/>
            </a:prstGeom>
            <a:noFill/>
            <a:ln>
              <a:noFill/>
            </a:ln>
          </p:spPr>
        </p:pic>
        <p:pic>
          <p:nvPicPr>
            <p:cNvPr id="499" name="Google Shape;499;p40" descr="Japan flag"/>
            <p:cNvPicPr preferRelativeResize="0"/>
            <p:nvPr/>
          </p:nvPicPr>
          <p:blipFill rotWithShape="1">
            <a:blip r:embed="rId33">
              <a:alphaModFix/>
            </a:blip>
            <a:srcRect/>
            <a:stretch/>
          </p:blipFill>
          <p:spPr>
            <a:xfrm>
              <a:off x="9345425" y="2917668"/>
              <a:ext cx="759671" cy="497874"/>
            </a:xfrm>
            <a:prstGeom prst="rect">
              <a:avLst/>
            </a:prstGeom>
            <a:noFill/>
            <a:ln w="9525" cap="flat" cmpd="sng">
              <a:solidFill>
                <a:srgbClr val="FFFFFF"/>
              </a:solidFill>
              <a:prstDash val="solid"/>
              <a:round/>
              <a:headEnd type="none" w="sm" len="sm"/>
              <a:tailEnd type="none" w="sm" len="sm"/>
            </a:ln>
          </p:spPr>
        </p:pic>
        <p:pic>
          <p:nvPicPr>
            <p:cNvPr id="500" name="Google Shape;500;p40"/>
            <p:cNvPicPr preferRelativeResize="0"/>
            <p:nvPr/>
          </p:nvPicPr>
          <p:blipFill rotWithShape="1">
            <a:blip r:embed="rId34">
              <a:alphaModFix/>
            </a:blip>
            <a:srcRect l="17851" t="20248" r="17178" b="20614"/>
            <a:stretch/>
          </p:blipFill>
          <p:spPr>
            <a:xfrm>
              <a:off x="11088847" y="2930474"/>
              <a:ext cx="822960" cy="421497"/>
            </a:xfrm>
            <a:prstGeom prst="rect">
              <a:avLst/>
            </a:prstGeom>
            <a:noFill/>
            <a:ln>
              <a:noFill/>
            </a:ln>
          </p:spPr>
        </p:pic>
        <p:pic>
          <p:nvPicPr>
            <p:cNvPr id="501" name="Google Shape;501;p40" descr="A picture containing night sky&#10;&#10;Description automatically generated"/>
            <p:cNvPicPr preferRelativeResize="0"/>
            <p:nvPr/>
          </p:nvPicPr>
          <p:blipFill rotWithShape="1">
            <a:blip r:embed="rId35">
              <a:alphaModFix/>
            </a:blip>
            <a:srcRect/>
            <a:stretch/>
          </p:blipFill>
          <p:spPr>
            <a:xfrm>
              <a:off x="8186242" y="3965638"/>
              <a:ext cx="1645920" cy="271197"/>
            </a:xfrm>
            <a:prstGeom prst="rect">
              <a:avLst/>
            </a:prstGeom>
            <a:noFill/>
            <a:ln>
              <a:noFill/>
            </a:ln>
          </p:spPr>
        </p:pic>
        <p:pic>
          <p:nvPicPr>
            <p:cNvPr id="502" name="Google Shape;502;p40" descr="Logo, company name&#10;&#10;Description automatically generated"/>
            <p:cNvPicPr preferRelativeResize="0"/>
            <p:nvPr/>
          </p:nvPicPr>
          <p:blipFill rotWithShape="1">
            <a:blip r:embed="rId36">
              <a:alphaModFix/>
            </a:blip>
            <a:srcRect/>
            <a:stretch/>
          </p:blipFill>
          <p:spPr>
            <a:xfrm>
              <a:off x="7231999" y="1043607"/>
              <a:ext cx="1693168" cy="571444"/>
            </a:xfrm>
            <a:prstGeom prst="rect">
              <a:avLst/>
            </a:prstGeom>
            <a:noFill/>
            <a:ln>
              <a:noFill/>
            </a:ln>
          </p:spPr>
        </p:pic>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37"/>
          <p:cNvSpPr txBox="1"/>
          <p:nvPr/>
        </p:nvSpPr>
        <p:spPr>
          <a:xfrm>
            <a:off x="2119746" y="2430466"/>
            <a:ext cx="8229600" cy="9067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6000"/>
              <a:buFont typeface="Arimo"/>
              <a:buNone/>
            </a:pPr>
            <a:r>
              <a:rPr lang="en-US" sz="6000" b="1" i="0" u="none" strike="noStrike" cap="none">
                <a:solidFill>
                  <a:srgbClr val="FFFFFF"/>
                </a:solidFill>
                <a:latin typeface="Arimo"/>
                <a:ea typeface="Arimo"/>
                <a:cs typeface="Arimo"/>
                <a:sym typeface="Arimo"/>
              </a:rPr>
              <a:t>Thank you</a:t>
            </a:r>
            <a:endParaRPr sz="1400" b="0" i="0" u="none" strike="noStrike" cap="none">
              <a:solidFill>
                <a:srgbClr val="000000"/>
              </a:solidFill>
              <a:latin typeface="Arial"/>
              <a:ea typeface="Arial"/>
              <a:cs typeface="Arial"/>
              <a:sym typeface="Arial"/>
            </a:endParaRPr>
          </a:p>
        </p:txBody>
      </p:sp>
      <p:sp>
        <p:nvSpPr>
          <p:cNvPr id="460" name="Google Shape;460;p37"/>
          <p:cNvSpPr txBox="1"/>
          <p:nvPr/>
        </p:nvSpPr>
        <p:spPr>
          <a:xfrm>
            <a:off x="6373092" y="2658624"/>
            <a:ext cx="8229600" cy="66833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2400"/>
              <a:buFont typeface="Arial"/>
              <a:buNone/>
            </a:pPr>
            <a:r>
              <a:rPr lang="en-US" sz="2400" b="1" i="0" u="none" strike="noStrike" cap="none" dirty="0">
                <a:solidFill>
                  <a:srgbClr val="FFFFFF"/>
                </a:solidFill>
                <a:latin typeface="Helvetica Neue"/>
                <a:ea typeface="Helvetica Neue"/>
                <a:cs typeface="Helvetica Neue"/>
                <a:sym typeface="Helvetica Neue"/>
              </a:rPr>
              <a:t>To learn more, please visit </a:t>
            </a:r>
            <a:endParaRPr sz="1400" b="1" i="0" u="none" strike="noStrike" cap="none" dirty="0">
              <a:solidFill>
                <a:srgbClr val="000000"/>
              </a:solidFill>
              <a:latin typeface="Arial"/>
              <a:ea typeface="Arial"/>
              <a:cs typeface="Arial"/>
              <a:sym typeface="Arial"/>
            </a:endParaRPr>
          </a:p>
          <a:p>
            <a:pPr marL="0" marR="0" lvl="0" indent="0" algn="l" rtl="0">
              <a:lnSpc>
                <a:spcPct val="100000"/>
              </a:lnSpc>
              <a:spcBef>
                <a:spcPts val="480"/>
              </a:spcBef>
              <a:spcAft>
                <a:spcPts val="0"/>
              </a:spcAft>
              <a:buClr>
                <a:schemeClr val="accent4"/>
              </a:buClr>
              <a:buSzPts val="2400"/>
              <a:buFont typeface="Arial"/>
              <a:buNone/>
            </a:pPr>
            <a:r>
              <a:rPr lang="en-US" sz="2400" b="1" i="0" u="none" strike="noStrike" cap="none" dirty="0">
                <a:solidFill>
                  <a:schemeClr val="accent4"/>
                </a:solidFill>
                <a:latin typeface="Helvetica Neue"/>
                <a:ea typeface="Helvetica Neue"/>
                <a:cs typeface="Helvetica Neue"/>
                <a:sym typeface="Helvetica Neue"/>
              </a:rPr>
              <a:t>www.cgap.org/microfinance</a:t>
            </a:r>
            <a:r>
              <a:rPr lang="en-US" sz="2400" b="1" i="0" u="none" strike="noStrike" cap="none" dirty="0">
                <a:solidFill>
                  <a:schemeClr val="accent3"/>
                </a:solidFill>
                <a:latin typeface="Helvetica Neue"/>
                <a:ea typeface="Helvetica Neue"/>
                <a:cs typeface="Helvetica Neue"/>
                <a:sym typeface="Helvetica Neue"/>
              </a:rPr>
              <a:t> </a:t>
            </a:r>
            <a:endParaRPr sz="1400" b="1" i="0" u="none" strike="noStrike" cap="none" dirty="0">
              <a:solidFill>
                <a:srgbClr val="000000"/>
              </a:solidFill>
              <a:latin typeface="Arial"/>
              <a:ea typeface="Arial"/>
              <a:cs typeface="Arial"/>
              <a:sym typeface="Arial"/>
            </a:endParaRPr>
          </a:p>
          <a:p>
            <a:pPr marL="0" marR="0" lvl="0" indent="0" algn="l" rtl="0">
              <a:lnSpc>
                <a:spcPct val="100000"/>
              </a:lnSpc>
              <a:spcBef>
                <a:spcPts val="640"/>
              </a:spcBef>
              <a:spcAft>
                <a:spcPts val="0"/>
              </a:spcAft>
              <a:buClr>
                <a:schemeClr val="accent1"/>
              </a:buClr>
              <a:buSzPts val="3200"/>
              <a:buFont typeface="Arial"/>
              <a:buNone/>
            </a:pPr>
            <a:endParaRPr sz="3200" b="1" i="0" u="none" strike="noStrike" cap="none" dirty="0">
              <a:solidFill>
                <a:schemeClr val="accent1"/>
              </a:solidFill>
              <a:latin typeface="Arial"/>
              <a:ea typeface="Arial"/>
              <a:cs typeface="Arial"/>
              <a:sym typeface="Arial"/>
            </a:endParaRPr>
          </a:p>
          <a:p>
            <a:pPr marL="0" marR="0" lvl="0" indent="0" algn="l" rtl="0">
              <a:lnSpc>
                <a:spcPct val="100000"/>
              </a:lnSpc>
              <a:spcBef>
                <a:spcPts val="640"/>
              </a:spcBef>
              <a:spcAft>
                <a:spcPts val="0"/>
              </a:spcAft>
              <a:buClr>
                <a:schemeClr val="accent1"/>
              </a:buClr>
              <a:buSzPts val="3200"/>
              <a:buFont typeface="Arial"/>
              <a:buNone/>
            </a:pPr>
            <a:endParaRPr sz="3200" b="1" i="0" u="none" strike="noStrike" cap="none" dirty="0">
              <a:solidFill>
                <a:schemeClr val="accent1"/>
              </a:solidFill>
              <a:latin typeface="Arial"/>
              <a:ea typeface="Arial"/>
              <a:cs typeface="Arial"/>
              <a:sym typeface="Arial"/>
            </a:endParaRPr>
          </a:p>
        </p:txBody>
      </p:sp>
      <p:cxnSp>
        <p:nvCxnSpPr>
          <p:cNvPr id="461" name="Google Shape;461;p37"/>
          <p:cNvCxnSpPr/>
          <p:nvPr/>
        </p:nvCxnSpPr>
        <p:spPr>
          <a:xfrm>
            <a:off x="6239099" y="2658624"/>
            <a:ext cx="0" cy="2710012"/>
          </a:xfrm>
          <a:prstGeom prst="straightConnector1">
            <a:avLst/>
          </a:prstGeom>
          <a:noFill/>
          <a:ln w="9525" cap="flat" cmpd="sng">
            <a:solidFill>
              <a:srgbClr val="FFFFFF"/>
            </a:solidFill>
            <a:prstDash val="solid"/>
            <a:round/>
            <a:headEnd type="none" w="sm" len="sm"/>
            <a:tailEnd type="none" w="sm" len="sm"/>
          </a:ln>
        </p:spPr>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2"/>
          <p:cNvSpPr txBox="1">
            <a:spLocks noGrp="1"/>
          </p:cNvSpPr>
          <p:nvPr>
            <p:ph type="sldNum" idx="12"/>
          </p:nvPr>
        </p:nvSpPr>
        <p:spPr>
          <a:xfrm>
            <a:off x="9347200" y="6527007"/>
            <a:ext cx="28448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3</a:t>
            </a:fld>
            <a:endParaRPr/>
          </a:p>
        </p:txBody>
      </p:sp>
      <p:sp>
        <p:nvSpPr>
          <p:cNvPr id="194" name="Google Shape;194;p12"/>
          <p:cNvSpPr txBox="1">
            <a:spLocks noGrp="1"/>
          </p:cNvSpPr>
          <p:nvPr>
            <p:ph type="title"/>
          </p:nvPr>
        </p:nvSpPr>
        <p:spPr>
          <a:xfrm>
            <a:off x="609600" y="475388"/>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Next Steps</a:t>
            </a:r>
            <a:endParaRPr b="1" dirty="0"/>
          </a:p>
        </p:txBody>
      </p:sp>
      <p:pic>
        <p:nvPicPr>
          <p:cNvPr id="2" name="Picture 1">
            <a:extLst>
              <a:ext uri="{FF2B5EF4-FFF2-40B4-BE49-F238E27FC236}">
                <a16:creationId xmlns:a16="http://schemas.microsoft.com/office/drawing/2014/main" id="{226429A4-9EBA-7BD8-6782-CCC87B254489}"/>
              </a:ext>
            </a:extLst>
          </p:cNvPr>
          <p:cNvPicPr>
            <a:picLocks noChangeAspect="1"/>
          </p:cNvPicPr>
          <p:nvPr/>
        </p:nvPicPr>
        <p:blipFill>
          <a:blip r:embed="rId3"/>
          <a:stretch>
            <a:fillRect/>
          </a:stretch>
        </p:blipFill>
        <p:spPr>
          <a:xfrm>
            <a:off x="1275907" y="1231716"/>
            <a:ext cx="9493693" cy="5130984"/>
          </a:xfrm>
          <a:prstGeom prst="rect">
            <a:avLst/>
          </a:prstGeom>
        </p:spPr>
      </p:pic>
      <p:sp>
        <p:nvSpPr>
          <p:cNvPr id="3" name="Rectangle 2">
            <a:extLst>
              <a:ext uri="{FF2B5EF4-FFF2-40B4-BE49-F238E27FC236}">
                <a16:creationId xmlns:a16="http://schemas.microsoft.com/office/drawing/2014/main" id="{11D3EE97-9397-453A-8658-CAC358F44846}"/>
              </a:ext>
            </a:extLst>
          </p:cNvPr>
          <p:cNvSpPr/>
          <p:nvPr/>
        </p:nvSpPr>
        <p:spPr>
          <a:xfrm>
            <a:off x="7483876" y="2104008"/>
            <a:ext cx="1535837" cy="1003176"/>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62C3A0E-8D19-4547-8310-B5EF8F1824FA}"/>
              </a:ext>
            </a:extLst>
          </p:cNvPr>
          <p:cNvSpPr/>
          <p:nvPr/>
        </p:nvSpPr>
        <p:spPr>
          <a:xfrm>
            <a:off x="6438847" y="4334221"/>
            <a:ext cx="1535837" cy="1003176"/>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0EFC35F-9729-4AAC-8EA9-B5F315DB5E1C}"/>
              </a:ext>
            </a:extLst>
          </p:cNvPr>
          <p:cNvSpPr/>
          <p:nvPr/>
        </p:nvSpPr>
        <p:spPr>
          <a:xfrm>
            <a:off x="8475850" y="4309554"/>
            <a:ext cx="1535837" cy="1003176"/>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6349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g1883d8440c1_0_0"/>
          <p:cNvSpPr txBox="1">
            <a:spLocks noGrp="1"/>
          </p:cNvSpPr>
          <p:nvPr>
            <p:ph type="title"/>
          </p:nvPr>
        </p:nvSpPr>
        <p:spPr>
          <a:xfrm>
            <a:off x="609600" y="2649264"/>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dirty="0"/>
              <a:t>Validation</a:t>
            </a:r>
            <a:endParaRPr dirty="0"/>
          </a:p>
        </p:txBody>
      </p:sp>
      <p:sp>
        <p:nvSpPr>
          <p:cNvPr id="175" name="Google Shape;175;g1883d8440c1_0_0"/>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lnSpcReduction="10000"/>
          </a:bodyPr>
          <a:lstStyle/>
          <a:p>
            <a:pPr marL="0" lvl="0" indent="0" algn="l" rtl="0">
              <a:lnSpc>
                <a:spcPct val="100000"/>
              </a:lnSpc>
              <a:spcBef>
                <a:spcPts val="0"/>
              </a:spcBef>
              <a:spcAft>
                <a:spcPts val="0"/>
              </a:spcAft>
              <a:buSzPts val="2400"/>
              <a:buNone/>
            </a:pPr>
            <a:r>
              <a:rPr lang="en-US" sz="2300"/>
              <a:t>The stage where the key stakeholders are invited to validate the dashboard while providing the feedback.</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19b4b019e43_0_71"/>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5</a:t>
            </a:fld>
            <a:endParaRPr/>
          </a:p>
        </p:txBody>
      </p:sp>
      <p:sp>
        <p:nvSpPr>
          <p:cNvPr id="182" name="Google Shape;182;g19b4b019e43_0_71"/>
          <p:cNvSpPr txBox="1">
            <a:spLocks noGrp="1"/>
          </p:cNvSpPr>
          <p:nvPr>
            <p:ph type="body" idx="2"/>
          </p:nvPr>
        </p:nvSpPr>
        <p:spPr>
          <a:xfrm>
            <a:off x="609599" y="864400"/>
            <a:ext cx="53805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dirty="0"/>
              <a:t>Key Takeaway</a:t>
            </a:r>
            <a:endParaRPr dirty="0"/>
          </a:p>
        </p:txBody>
      </p:sp>
      <p:sp>
        <p:nvSpPr>
          <p:cNvPr id="183" name="Google Shape;183;g19b4b019e43_0_71"/>
          <p:cNvSpPr txBox="1">
            <a:spLocks noGrp="1"/>
          </p:cNvSpPr>
          <p:nvPr>
            <p:ph type="title"/>
          </p:nvPr>
        </p:nvSpPr>
        <p:spPr>
          <a:xfrm>
            <a:off x="609600" y="331000"/>
            <a:ext cx="59433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3200"/>
              <a:buNone/>
            </a:pPr>
            <a:r>
              <a:rPr lang="en-US" b="1" dirty="0"/>
              <a:t>Validation</a:t>
            </a:r>
            <a:endParaRPr b="1" dirty="0"/>
          </a:p>
        </p:txBody>
      </p:sp>
      <p:sp>
        <p:nvSpPr>
          <p:cNvPr id="184" name="Google Shape;184;g19b4b019e43_0_71"/>
          <p:cNvSpPr txBox="1"/>
          <p:nvPr/>
        </p:nvSpPr>
        <p:spPr>
          <a:xfrm>
            <a:off x="609599" y="1397800"/>
            <a:ext cx="9490500" cy="3513000"/>
          </a:xfrm>
          <a:prstGeom prst="rect">
            <a:avLst/>
          </a:prstGeom>
          <a:noFill/>
          <a:ln>
            <a:noFill/>
          </a:ln>
        </p:spPr>
        <p:txBody>
          <a:bodyPr spcFirstLastPara="1" wrap="square" lIns="91425" tIns="91425" rIns="91425" bIns="91425" anchor="ctr" anchorCtr="0">
            <a:noAutofit/>
          </a:bodyPr>
          <a:lstStyle/>
          <a:p>
            <a:pPr marL="457200" marR="0" lvl="0" indent="-381000" algn="just" rtl="0">
              <a:lnSpc>
                <a:spcPct val="115000"/>
              </a:lnSpc>
              <a:spcBef>
                <a:spcPts val="0"/>
              </a:spcBef>
              <a:spcAft>
                <a:spcPts val="0"/>
              </a:spcAft>
              <a:buClr>
                <a:srgbClr val="000000"/>
              </a:buClr>
              <a:buSzPts val="2400"/>
              <a:buFont typeface="Arial"/>
              <a:buChar char="●"/>
            </a:pPr>
            <a:r>
              <a:rPr lang="en-US" sz="2400" dirty="0"/>
              <a:t>Start with a small group. </a:t>
            </a:r>
            <a:endParaRPr sz="2400" dirty="0"/>
          </a:p>
          <a:p>
            <a:pPr marL="457200" marR="0" lvl="0" indent="-381000" algn="just" rtl="0">
              <a:lnSpc>
                <a:spcPct val="115000"/>
              </a:lnSpc>
              <a:spcBef>
                <a:spcPts val="0"/>
              </a:spcBef>
              <a:spcAft>
                <a:spcPts val="0"/>
              </a:spcAft>
              <a:buClr>
                <a:srgbClr val="000000"/>
              </a:buClr>
              <a:buSzPts val="2400"/>
              <a:buFont typeface="Arial"/>
              <a:buChar char="●"/>
            </a:pPr>
            <a:r>
              <a:rPr lang="en-US" sz="2400" dirty="0"/>
              <a:t>Walk through the steps taken, definitions, assumptions and key insights. </a:t>
            </a:r>
            <a:endParaRPr sz="2400" dirty="0"/>
          </a:p>
          <a:p>
            <a:pPr marL="457200" marR="0" lvl="0" indent="-381000" algn="just" rtl="0">
              <a:lnSpc>
                <a:spcPct val="115000"/>
              </a:lnSpc>
              <a:spcBef>
                <a:spcPts val="0"/>
              </a:spcBef>
              <a:spcAft>
                <a:spcPts val="0"/>
              </a:spcAft>
              <a:buClr>
                <a:srgbClr val="000000"/>
              </a:buClr>
              <a:buSzPts val="2400"/>
              <a:buFont typeface="Arial"/>
              <a:buChar char="●"/>
            </a:pPr>
            <a:r>
              <a:rPr lang="en-US" sz="2400" dirty="0"/>
              <a:t>Ensure there’s no concern on data validation. </a:t>
            </a:r>
            <a:endParaRPr sz="2400" dirty="0"/>
          </a:p>
          <a:p>
            <a:pPr marL="457200" marR="0" lvl="0" indent="-381000" algn="just" rtl="0">
              <a:lnSpc>
                <a:spcPct val="115000"/>
              </a:lnSpc>
              <a:spcBef>
                <a:spcPts val="0"/>
              </a:spcBef>
              <a:spcAft>
                <a:spcPts val="0"/>
              </a:spcAft>
              <a:buClr>
                <a:srgbClr val="000000"/>
              </a:buClr>
              <a:buSzPts val="2400"/>
              <a:buFont typeface="Arial"/>
              <a:buChar char="●"/>
            </a:pPr>
            <a:r>
              <a:rPr lang="en-US" sz="2400" dirty="0"/>
              <a:t>In case of presence of data issues (i.e., issues with the data migration, uncleaned data, or missing data), assess the data available.</a:t>
            </a:r>
            <a:endParaRPr sz="2400" b="0" i="0" u="none" strike="noStrike" cap="none" dirty="0">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2"/>
          <p:cNvSpPr txBox="1">
            <a:spLocks noGrp="1"/>
          </p:cNvSpPr>
          <p:nvPr>
            <p:ph type="sldNum" idx="12"/>
          </p:nvPr>
        </p:nvSpPr>
        <p:spPr>
          <a:xfrm>
            <a:off x="9347200" y="6527007"/>
            <a:ext cx="28448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6</a:t>
            </a:fld>
            <a:endParaRPr/>
          </a:p>
        </p:txBody>
      </p:sp>
      <p:sp>
        <p:nvSpPr>
          <p:cNvPr id="194" name="Google Shape;194;p1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Validation</a:t>
            </a:r>
            <a:endParaRPr b="1" dirty="0"/>
          </a:p>
        </p:txBody>
      </p:sp>
      <p:sp>
        <p:nvSpPr>
          <p:cNvPr id="2" name="Google Shape;182;g19b4b019e43_0_71">
            <a:extLst>
              <a:ext uri="{FF2B5EF4-FFF2-40B4-BE49-F238E27FC236}">
                <a16:creationId xmlns:a16="http://schemas.microsoft.com/office/drawing/2014/main" id="{609438E0-73E5-6BA7-86E8-014F08B05C8A}"/>
              </a:ext>
            </a:extLst>
          </p:cNvPr>
          <p:cNvSpPr txBox="1">
            <a:spLocks/>
          </p:cNvSpPr>
          <p:nvPr/>
        </p:nvSpPr>
        <p:spPr>
          <a:xfrm>
            <a:off x="609599" y="864400"/>
            <a:ext cx="5380500" cy="2970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360"/>
              </a:spcBef>
              <a:spcAft>
                <a:spcPts val="0"/>
              </a:spcAft>
              <a:buClr>
                <a:schemeClr val="accent1"/>
              </a:buClr>
              <a:buSzPts val="1800"/>
              <a:buFont typeface="Arial"/>
              <a:buNone/>
              <a:defRPr sz="1800" b="0" i="0" u="none" strike="noStrike" cap="none">
                <a:solidFill>
                  <a:srgbClr val="B6B0AF"/>
                </a:solidFill>
                <a:latin typeface="Arial"/>
                <a:ea typeface="Arial"/>
                <a:cs typeface="Arial"/>
                <a:sym typeface="Arial"/>
              </a:defRPr>
            </a:lvl1pPr>
            <a:lvl2pPr marL="914400" marR="0" lvl="1" indent="-342900" algn="l" rtl="0">
              <a:lnSpc>
                <a:spcPct val="100000"/>
              </a:lnSpc>
              <a:spcBef>
                <a:spcPts val="360"/>
              </a:spcBef>
              <a:spcAft>
                <a:spcPts val="0"/>
              </a:spcAft>
              <a:buClr>
                <a:schemeClr val="accent1"/>
              </a:buClr>
              <a:buSzPts val="1800"/>
              <a:buFont typeface="Arial"/>
              <a:buChar char="•"/>
              <a:defRPr sz="2400" b="0" i="0" u="none" strike="noStrike" cap="none">
                <a:solidFill>
                  <a:schemeClr val="accent1"/>
                </a:solidFill>
                <a:latin typeface="Arial"/>
                <a:ea typeface="Arial"/>
                <a:cs typeface="Arial"/>
                <a:sym typeface="Arial"/>
              </a:defRPr>
            </a:lvl2pPr>
            <a:lvl3pPr marL="1371600" marR="0" lvl="2" indent="-342900" algn="l" rtl="0">
              <a:lnSpc>
                <a:spcPct val="100000"/>
              </a:lnSpc>
              <a:spcBef>
                <a:spcPts val="360"/>
              </a:spcBef>
              <a:spcAft>
                <a:spcPts val="0"/>
              </a:spcAft>
              <a:buClr>
                <a:schemeClr val="accent1"/>
              </a:buClr>
              <a:buSzPts val="1800"/>
              <a:buFont typeface="Arial"/>
              <a:buChar char="•"/>
              <a:defRPr sz="2400" b="0" i="0" u="none" strike="noStrike" cap="none">
                <a:solidFill>
                  <a:schemeClr val="accent1"/>
                </a:solidFill>
                <a:latin typeface="Arial"/>
                <a:ea typeface="Arial"/>
                <a:cs typeface="Arial"/>
                <a:sym typeface="Arial"/>
              </a:defRPr>
            </a:lvl3pPr>
            <a:lvl4pPr marL="1828800" marR="0" lvl="3" indent="-342900" algn="l" rtl="0">
              <a:lnSpc>
                <a:spcPct val="100000"/>
              </a:lnSpc>
              <a:spcBef>
                <a:spcPts val="360"/>
              </a:spcBef>
              <a:spcAft>
                <a:spcPts val="0"/>
              </a:spcAft>
              <a:buClr>
                <a:schemeClr val="accent1"/>
              </a:buClr>
              <a:buSzPts val="1800"/>
              <a:buFont typeface="Arial"/>
              <a:buChar char="•"/>
              <a:defRPr sz="2400" b="0" i="0" u="none" strike="noStrike" cap="none">
                <a:solidFill>
                  <a:schemeClr val="accent1"/>
                </a:solidFill>
                <a:latin typeface="Arial"/>
                <a:ea typeface="Arial"/>
                <a:cs typeface="Arial"/>
                <a:sym typeface="Arial"/>
              </a:defRPr>
            </a:lvl4pPr>
            <a:lvl5pPr marL="2286000" marR="0" lvl="4" indent="-342900" algn="l" rtl="0">
              <a:lnSpc>
                <a:spcPct val="100000"/>
              </a:lnSpc>
              <a:spcBef>
                <a:spcPts val="360"/>
              </a:spcBef>
              <a:spcAft>
                <a:spcPts val="0"/>
              </a:spcAft>
              <a:buClr>
                <a:schemeClr val="accent1"/>
              </a:buClr>
              <a:buSzPts val="1800"/>
              <a:buFont typeface="Arial"/>
              <a:buChar char="•"/>
              <a:defRPr sz="2400" b="0" i="0" u="none" strike="noStrike" cap="none">
                <a:solidFill>
                  <a:schemeClr val="accent1"/>
                </a:solidFill>
                <a:latin typeface="Arial"/>
                <a:ea typeface="Arial"/>
                <a:cs typeface="Arial"/>
                <a:sym typeface="Arial"/>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9pPr>
          </a:lstStyle>
          <a:p>
            <a:pPr marL="0" indent="0"/>
            <a:r>
              <a:rPr lang="en-US" dirty="0"/>
              <a:t>Meeting Checklist</a:t>
            </a:r>
          </a:p>
        </p:txBody>
      </p:sp>
      <p:sp>
        <p:nvSpPr>
          <p:cNvPr id="4" name="Google Shape;184;g19b4b019e43_0_71">
            <a:extLst>
              <a:ext uri="{FF2B5EF4-FFF2-40B4-BE49-F238E27FC236}">
                <a16:creationId xmlns:a16="http://schemas.microsoft.com/office/drawing/2014/main" id="{1D3A7BE6-43FD-1918-6E5E-4ED8EF8AE105}"/>
              </a:ext>
            </a:extLst>
          </p:cNvPr>
          <p:cNvSpPr txBox="1"/>
          <p:nvPr/>
        </p:nvSpPr>
        <p:spPr>
          <a:xfrm>
            <a:off x="609598" y="1939200"/>
            <a:ext cx="10597117" cy="3513000"/>
          </a:xfrm>
          <a:prstGeom prst="rect">
            <a:avLst/>
          </a:prstGeom>
          <a:noFill/>
          <a:ln>
            <a:noFill/>
          </a:ln>
        </p:spPr>
        <p:txBody>
          <a:bodyPr spcFirstLastPara="1" wrap="square" lIns="91425" tIns="91425" rIns="91425" bIns="91425" anchor="ctr" anchorCtr="0">
            <a:noAutofit/>
          </a:bodyPr>
          <a:lstStyle/>
          <a:p>
            <a:pPr marL="457200" marR="0" lvl="0" indent="-381000" algn="just" rtl="0">
              <a:lnSpc>
                <a:spcPct val="115000"/>
              </a:lnSpc>
              <a:spcBef>
                <a:spcPts val="0"/>
              </a:spcBef>
              <a:spcAft>
                <a:spcPts val="0"/>
              </a:spcAft>
              <a:buClr>
                <a:srgbClr val="000000"/>
              </a:buClr>
              <a:buSzPts val="2400"/>
              <a:buFont typeface="Arial"/>
              <a:buChar char="●"/>
            </a:pPr>
            <a:r>
              <a:rPr lang="en-US" sz="2400" dirty="0">
                <a:solidFill>
                  <a:schemeClr val="dk2"/>
                </a:solidFill>
              </a:rPr>
              <a:t>Before the meeting, make sure that the totals in your dashboards align</a:t>
            </a:r>
          </a:p>
          <a:p>
            <a:pPr marL="457200" marR="0" lvl="0" indent="-381000" algn="just" rtl="0">
              <a:lnSpc>
                <a:spcPct val="115000"/>
              </a:lnSpc>
              <a:spcBef>
                <a:spcPts val="0"/>
              </a:spcBef>
              <a:spcAft>
                <a:spcPts val="0"/>
              </a:spcAft>
              <a:buClr>
                <a:srgbClr val="000000"/>
              </a:buClr>
              <a:buSzPts val="2400"/>
              <a:buFont typeface="Arial"/>
              <a:buChar char="●"/>
            </a:pPr>
            <a:r>
              <a:rPr lang="en-US" sz="2400" dirty="0">
                <a:solidFill>
                  <a:schemeClr val="dk2"/>
                </a:solidFill>
              </a:rPr>
              <a:t>Review the definition of “digital” and “traditional”</a:t>
            </a:r>
          </a:p>
          <a:p>
            <a:pPr marL="457200" marR="0" lvl="0" indent="-381000" algn="just" rtl="0">
              <a:lnSpc>
                <a:spcPct val="115000"/>
              </a:lnSpc>
              <a:spcBef>
                <a:spcPts val="0"/>
              </a:spcBef>
              <a:spcAft>
                <a:spcPts val="0"/>
              </a:spcAft>
              <a:buClr>
                <a:srgbClr val="000000"/>
              </a:buClr>
              <a:buSzPts val="2400"/>
              <a:buFont typeface="Arial"/>
              <a:buChar char="●"/>
            </a:pPr>
            <a:r>
              <a:rPr lang="en-US" sz="2400" dirty="0">
                <a:solidFill>
                  <a:schemeClr val="dk2"/>
                </a:solidFill>
              </a:rPr>
              <a:t>Point out obvious findings in the dashboards:</a:t>
            </a:r>
          </a:p>
          <a:p>
            <a:pPr marL="1084263" lvl="5" indent="-574675" algn="just">
              <a:lnSpc>
                <a:spcPct val="115000"/>
              </a:lnSpc>
              <a:buSzPts val="2400"/>
              <a:buFont typeface="Courier New" panose="02070309020205020404" pitchFamily="49" charset="0"/>
              <a:buChar char="o"/>
            </a:pPr>
            <a:r>
              <a:rPr lang="en-US" sz="2400" i="1" dirty="0">
                <a:solidFill>
                  <a:schemeClr val="dk2"/>
                </a:solidFill>
              </a:rPr>
              <a:t>Big differences between digital and traditional customer behavior</a:t>
            </a:r>
          </a:p>
          <a:p>
            <a:pPr marL="1084263" lvl="2" indent="-574675" algn="just">
              <a:lnSpc>
                <a:spcPct val="115000"/>
              </a:lnSpc>
              <a:buSzPts val="2400"/>
              <a:buFont typeface="Courier New" panose="02070309020205020404" pitchFamily="49" charset="0"/>
              <a:buChar char="o"/>
            </a:pPr>
            <a:r>
              <a:rPr lang="en-US" sz="2400" i="1" dirty="0">
                <a:solidFill>
                  <a:schemeClr val="dk2"/>
                </a:solidFill>
              </a:rPr>
              <a:t>Notable trends</a:t>
            </a:r>
          </a:p>
          <a:p>
            <a:pPr marL="1084263" lvl="2" indent="-574675" algn="just">
              <a:lnSpc>
                <a:spcPct val="115000"/>
              </a:lnSpc>
              <a:buSzPts val="2400"/>
              <a:buFont typeface="Courier New" panose="02070309020205020404" pitchFamily="49" charset="0"/>
              <a:buChar char="o"/>
            </a:pPr>
            <a:r>
              <a:rPr lang="en-US" sz="2400" i="1" dirty="0">
                <a:solidFill>
                  <a:schemeClr val="dk2"/>
                </a:solidFill>
              </a:rPr>
              <a:t>Abrupt changes</a:t>
            </a:r>
          </a:p>
          <a:p>
            <a:pPr marL="457200" marR="0" lvl="0" indent="-381000" algn="just" rtl="0">
              <a:lnSpc>
                <a:spcPct val="115000"/>
              </a:lnSpc>
              <a:spcBef>
                <a:spcPts val="0"/>
              </a:spcBef>
              <a:spcAft>
                <a:spcPts val="0"/>
              </a:spcAft>
              <a:buClr>
                <a:srgbClr val="000000"/>
              </a:buClr>
              <a:buSzPts val="2400"/>
              <a:buFont typeface="Arial"/>
              <a:buChar char="●"/>
            </a:pPr>
            <a:r>
              <a:rPr lang="en-US" sz="2400" dirty="0">
                <a:solidFill>
                  <a:schemeClr val="dk2"/>
                </a:solidFill>
              </a:rPr>
              <a:t>Be prepared to answer questions, and</a:t>
            </a:r>
          </a:p>
          <a:p>
            <a:pPr marL="457200" marR="0" lvl="0" indent="-381000" algn="just" rtl="0">
              <a:lnSpc>
                <a:spcPct val="115000"/>
              </a:lnSpc>
              <a:spcBef>
                <a:spcPts val="0"/>
              </a:spcBef>
              <a:spcAft>
                <a:spcPts val="0"/>
              </a:spcAft>
              <a:buClr>
                <a:srgbClr val="000000"/>
              </a:buClr>
              <a:buSzPts val="2400"/>
              <a:buFont typeface="Arial"/>
              <a:buChar char="●"/>
            </a:pPr>
            <a:r>
              <a:rPr lang="en-US" sz="2400" dirty="0">
                <a:solidFill>
                  <a:schemeClr val="dk2"/>
                </a:solidFill>
              </a:rPr>
              <a:t>Go back to the data to get answers</a:t>
            </a:r>
          </a:p>
          <a:p>
            <a:pPr marL="457200" marR="0" lvl="0" indent="-381000" algn="just" rtl="0">
              <a:lnSpc>
                <a:spcPct val="115000"/>
              </a:lnSpc>
              <a:spcBef>
                <a:spcPts val="0"/>
              </a:spcBef>
              <a:spcAft>
                <a:spcPts val="0"/>
              </a:spcAft>
              <a:buClr>
                <a:srgbClr val="000000"/>
              </a:buClr>
              <a:buSzPts val="2400"/>
              <a:buFont typeface="Arial"/>
              <a:buChar char="●"/>
            </a:pPr>
            <a:r>
              <a:rPr lang="en-US" sz="2400" dirty="0">
                <a:solidFill>
                  <a:schemeClr val="dk2"/>
                </a:solidFill>
              </a:rPr>
              <a:t>Get signoff on each dashboard</a:t>
            </a:r>
          </a:p>
        </p:txBody>
      </p:sp>
    </p:spTree>
    <p:extLst>
      <p:ext uri="{BB962C8B-B14F-4D97-AF65-F5344CB8AC3E}">
        <p14:creationId xmlns:p14="http://schemas.microsoft.com/office/powerpoint/2010/main" val="25364105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g1cb5c59a2a2_0_1"/>
          <p:cNvSpPr txBox="1">
            <a:spLocks noGrp="1"/>
          </p:cNvSpPr>
          <p:nvPr>
            <p:ph type="title"/>
          </p:nvPr>
        </p:nvSpPr>
        <p:spPr>
          <a:xfrm>
            <a:off x="609600" y="2649264"/>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dirty="0"/>
              <a:t>Deployment and Publishing</a:t>
            </a:r>
            <a:endParaRPr dirty="0"/>
          </a:p>
        </p:txBody>
      </p:sp>
      <p:sp>
        <p:nvSpPr>
          <p:cNvPr id="190" name="Google Shape;190;g1cb5c59a2a2_0_1"/>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lnSpcReduction="10000"/>
          </a:bodyPr>
          <a:lstStyle/>
          <a:p>
            <a:pPr marL="0" lvl="0" indent="0" algn="l" rtl="0">
              <a:lnSpc>
                <a:spcPct val="100000"/>
              </a:lnSpc>
              <a:spcBef>
                <a:spcPts val="0"/>
              </a:spcBef>
              <a:spcAft>
                <a:spcPts val="0"/>
              </a:spcAft>
              <a:buSzPts val="2400"/>
              <a:buNone/>
            </a:pPr>
            <a:r>
              <a:rPr lang="en-US" sz="2300" dirty="0"/>
              <a:t>The stage where the report is deployed, and where a bigger audience is involved to discuss the report created.</a:t>
            </a: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g1cb5c59a2a2_0_6"/>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8</a:t>
            </a:fld>
            <a:endParaRPr/>
          </a:p>
        </p:txBody>
      </p:sp>
      <p:sp>
        <p:nvSpPr>
          <p:cNvPr id="197" name="Google Shape;197;g1cb5c59a2a2_0_6"/>
          <p:cNvSpPr txBox="1">
            <a:spLocks noGrp="1"/>
          </p:cNvSpPr>
          <p:nvPr>
            <p:ph type="body" idx="2"/>
          </p:nvPr>
        </p:nvSpPr>
        <p:spPr>
          <a:xfrm>
            <a:off x="609599" y="864400"/>
            <a:ext cx="53805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Key Takeaway</a:t>
            </a:r>
            <a:endParaRPr/>
          </a:p>
        </p:txBody>
      </p:sp>
      <p:sp>
        <p:nvSpPr>
          <p:cNvPr id="198" name="Google Shape;198;g1cb5c59a2a2_0_6"/>
          <p:cNvSpPr txBox="1">
            <a:spLocks noGrp="1"/>
          </p:cNvSpPr>
          <p:nvPr>
            <p:ph type="title"/>
          </p:nvPr>
        </p:nvSpPr>
        <p:spPr>
          <a:xfrm>
            <a:off x="609600" y="331000"/>
            <a:ext cx="59433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3200"/>
              <a:buNone/>
            </a:pPr>
            <a:r>
              <a:rPr lang="en-US" b="1" dirty="0"/>
              <a:t>Publishing</a:t>
            </a:r>
            <a:endParaRPr b="1" dirty="0"/>
          </a:p>
        </p:txBody>
      </p:sp>
      <p:sp>
        <p:nvSpPr>
          <p:cNvPr id="199" name="Google Shape;199;g1cb5c59a2a2_0_6"/>
          <p:cNvSpPr txBox="1"/>
          <p:nvPr/>
        </p:nvSpPr>
        <p:spPr>
          <a:xfrm>
            <a:off x="519658" y="597700"/>
            <a:ext cx="9490500" cy="4046400"/>
          </a:xfrm>
          <a:prstGeom prst="rect">
            <a:avLst/>
          </a:prstGeom>
          <a:noFill/>
          <a:ln>
            <a:noFill/>
          </a:ln>
        </p:spPr>
        <p:txBody>
          <a:bodyPr spcFirstLastPara="1" wrap="square" lIns="91425" tIns="91425" rIns="91425" bIns="91425" anchor="ctr" anchorCtr="0">
            <a:noAutofit/>
          </a:bodyPr>
          <a:lstStyle/>
          <a:p>
            <a:pPr marL="457200" marR="0" lvl="0" indent="-381000" algn="just" rtl="0">
              <a:lnSpc>
                <a:spcPct val="115000"/>
              </a:lnSpc>
              <a:spcBef>
                <a:spcPts val="0"/>
              </a:spcBef>
              <a:spcAft>
                <a:spcPts val="0"/>
              </a:spcAft>
              <a:buClr>
                <a:srgbClr val="000000"/>
              </a:buClr>
              <a:buSzPts val="2400"/>
              <a:buFont typeface="Arial"/>
              <a:buChar char="●"/>
            </a:pPr>
            <a:r>
              <a:rPr lang="en-US" sz="2400" dirty="0"/>
              <a:t>This phase could take place in different forms including </a:t>
            </a:r>
            <a:endParaRPr sz="2400" dirty="0"/>
          </a:p>
          <a:p>
            <a:pPr marL="914400" marR="0" lvl="1" indent="-381000" algn="just" rtl="0">
              <a:lnSpc>
                <a:spcPct val="115000"/>
              </a:lnSpc>
              <a:spcBef>
                <a:spcPts val="0"/>
              </a:spcBef>
              <a:spcAft>
                <a:spcPts val="0"/>
              </a:spcAft>
              <a:buClr>
                <a:srgbClr val="000000"/>
              </a:buClr>
              <a:buSzPts val="2400"/>
              <a:buFont typeface="Arial"/>
              <a:buChar char="○"/>
            </a:pPr>
            <a:r>
              <a:rPr lang="en-US" sz="2400" dirty="0"/>
              <a:t>Meeting with the senior management and product owner (with or without the data analyst). </a:t>
            </a:r>
            <a:endParaRPr sz="2400" dirty="0"/>
          </a:p>
          <a:p>
            <a:pPr marL="914400" marR="0" lvl="1" indent="-381000" algn="just" rtl="0">
              <a:lnSpc>
                <a:spcPct val="115000"/>
              </a:lnSpc>
              <a:spcBef>
                <a:spcPts val="0"/>
              </a:spcBef>
              <a:spcAft>
                <a:spcPts val="0"/>
              </a:spcAft>
              <a:buClr>
                <a:srgbClr val="000000"/>
              </a:buClr>
              <a:buSzPts val="2400"/>
              <a:buFont typeface="Arial"/>
              <a:buChar char="○"/>
            </a:pPr>
            <a:r>
              <a:rPr lang="en-US" sz="2400" dirty="0"/>
              <a:t>Report circulated to the senior management.</a:t>
            </a:r>
            <a:endParaRPr sz="2400" b="0" i="0" u="none" strike="noStrike" cap="none" dirty="0">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g1cb5c59a2a2_0_17"/>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9</a:t>
            </a:fld>
            <a:endParaRPr/>
          </a:p>
        </p:txBody>
      </p:sp>
      <p:sp>
        <p:nvSpPr>
          <p:cNvPr id="206" name="Google Shape;206;g1cb5c59a2a2_0_17"/>
          <p:cNvSpPr txBox="1">
            <a:spLocks noGrp="1"/>
          </p:cNvSpPr>
          <p:nvPr>
            <p:ph type="body" idx="2"/>
          </p:nvPr>
        </p:nvSpPr>
        <p:spPr>
          <a:xfrm>
            <a:off x="609599" y="864400"/>
            <a:ext cx="53805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Key Takeaway</a:t>
            </a:r>
            <a:endParaRPr/>
          </a:p>
        </p:txBody>
      </p:sp>
      <p:sp>
        <p:nvSpPr>
          <p:cNvPr id="207" name="Google Shape;207;g1cb5c59a2a2_0_17"/>
          <p:cNvSpPr txBox="1">
            <a:spLocks noGrp="1"/>
          </p:cNvSpPr>
          <p:nvPr>
            <p:ph type="title"/>
          </p:nvPr>
        </p:nvSpPr>
        <p:spPr>
          <a:xfrm>
            <a:off x="609600" y="331000"/>
            <a:ext cx="59433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3200"/>
              <a:buNone/>
            </a:pPr>
            <a:r>
              <a:rPr lang="en-US" b="1" dirty="0"/>
              <a:t>Publishing</a:t>
            </a:r>
            <a:endParaRPr b="1" dirty="0"/>
          </a:p>
        </p:txBody>
      </p:sp>
      <p:sp>
        <p:nvSpPr>
          <p:cNvPr id="208" name="Google Shape;208;g1cb5c59a2a2_0_17"/>
          <p:cNvSpPr txBox="1"/>
          <p:nvPr/>
        </p:nvSpPr>
        <p:spPr>
          <a:xfrm>
            <a:off x="782125" y="2203325"/>
            <a:ext cx="4072800" cy="3386100"/>
          </a:xfrm>
          <a:prstGeom prst="rect">
            <a:avLst/>
          </a:prstGeom>
          <a:noFill/>
          <a:ln>
            <a:noFill/>
          </a:ln>
        </p:spPr>
        <p:txBody>
          <a:bodyPr spcFirstLastPara="1" wrap="square" lIns="91425" tIns="91425" rIns="91425" bIns="91425" anchor="ctr" anchorCtr="0">
            <a:noAutofit/>
          </a:bodyPr>
          <a:lstStyle/>
          <a:p>
            <a:pPr marL="457200" marR="0" lvl="0" indent="-349250" rtl="0">
              <a:lnSpc>
                <a:spcPct val="115000"/>
              </a:lnSpc>
              <a:spcBef>
                <a:spcPts val="0"/>
              </a:spcBef>
              <a:spcAft>
                <a:spcPts val="0"/>
              </a:spcAft>
              <a:buClr>
                <a:srgbClr val="000000"/>
              </a:buClr>
              <a:buSzPts val="1900"/>
              <a:buFont typeface="Arial"/>
              <a:buChar char="●"/>
            </a:pPr>
            <a:r>
              <a:rPr lang="en-US" sz="1900" dirty="0"/>
              <a:t>Presentation Format </a:t>
            </a:r>
            <a:endParaRPr sz="1900" dirty="0"/>
          </a:p>
          <a:p>
            <a:pPr marL="914400" marR="0" lvl="1" indent="-349250" rtl="0">
              <a:lnSpc>
                <a:spcPct val="115000"/>
              </a:lnSpc>
              <a:spcBef>
                <a:spcPts val="0"/>
              </a:spcBef>
              <a:spcAft>
                <a:spcPts val="0"/>
              </a:spcAft>
              <a:buClr>
                <a:srgbClr val="000000"/>
              </a:buClr>
              <a:buSzPts val="1900"/>
              <a:buFont typeface="Arial"/>
              <a:buChar char="○"/>
            </a:pPr>
            <a:r>
              <a:rPr lang="en-US" sz="1900" dirty="0"/>
              <a:t>Verbal presentation Heavy on visual, less text / explanation </a:t>
            </a:r>
            <a:endParaRPr sz="1900" dirty="0"/>
          </a:p>
          <a:p>
            <a:pPr marL="457200" marR="0" lvl="0" indent="-349250" rtl="0">
              <a:lnSpc>
                <a:spcPct val="115000"/>
              </a:lnSpc>
              <a:spcBef>
                <a:spcPts val="0"/>
              </a:spcBef>
              <a:spcAft>
                <a:spcPts val="0"/>
              </a:spcAft>
              <a:buClr>
                <a:srgbClr val="000000"/>
              </a:buClr>
              <a:buSzPts val="1900"/>
              <a:buFont typeface="Arial"/>
              <a:buChar char="●"/>
            </a:pPr>
            <a:r>
              <a:rPr lang="en-US" sz="1900" dirty="0"/>
              <a:t>Report Format </a:t>
            </a:r>
            <a:endParaRPr sz="1900" dirty="0"/>
          </a:p>
          <a:p>
            <a:pPr marL="914400" marR="0" lvl="1" indent="-349250" rtl="0">
              <a:lnSpc>
                <a:spcPct val="115000"/>
              </a:lnSpc>
              <a:spcBef>
                <a:spcPts val="0"/>
              </a:spcBef>
              <a:spcAft>
                <a:spcPts val="0"/>
              </a:spcAft>
              <a:buClr>
                <a:srgbClr val="000000"/>
              </a:buClr>
              <a:buSzPts val="1900"/>
              <a:buFont typeface="Arial"/>
              <a:buChar char="○"/>
            </a:pPr>
            <a:r>
              <a:rPr lang="en-US" sz="1900" dirty="0"/>
              <a:t>Detailed written explanation on insights and proposed follow-up actions.</a:t>
            </a:r>
            <a:endParaRPr sz="1900" b="0" i="0" u="none" strike="noStrike" cap="none" dirty="0">
              <a:solidFill>
                <a:srgbClr val="000000"/>
              </a:solidFill>
              <a:latin typeface="Arial"/>
              <a:ea typeface="Arial"/>
              <a:cs typeface="Arial"/>
              <a:sym typeface="Arial"/>
            </a:endParaRPr>
          </a:p>
        </p:txBody>
      </p:sp>
      <p:sp>
        <p:nvSpPr>
          <p:cNvPr id="209" name="Google Shape;209;g1cb5c59a2a2_0_17"/>
          <p:cNvSpPr txBox="1"/>
          <p:nvPr/>
        </p:nvSpPr>
        <p:spPr>
          <a:xfrm>
            <a:off x="6676575" y="2227325"/>
            <a:ext cx="4072800" cy="3338100"/>
          </a:xfrm>
          <a:prstGeom prst="rect">
            <a:avLst/>
          </a:prstGeom>
          <a:noFill/>
          <a:ln>
            <a:noFill/>
          </a:ln>
        </p:spPr>
        <p:txBody>
          <a:bodyPr spcFirstLastPara="1" wrap="square" lIns="91425" tIns="91425" rIns="91425" bIns="91425" anchor="ctr" anchorCtr="0">
            <a:noAutofit/>
          </a:bodyPr>
          <a:lstStyle/>
          <a:p>
            <a:pPr marL="457200" marR="0" lvl="0" indent="-349250" rtl="0">
              <a:lnSpc>
                <a:spcPct val="115000"/>
              </a:lnSpc>
              <a:spcBef>
                <a:spcPts val="0"/>
              </a:spcBef>
              <a:spcAft>
                <a:spcPts val="0"/>
              </a:spcAft>
              <a:buClr>
                <a:srgbClr val="000000"/>
              </a:buClr>
              <a:buSzPts val="1900"/>
              <a:buFont typeface="Arial"/>
              <a:buChar char="●"/>
            </a:pPr>
            <a:r>
              <a:rPr lang="en-US" sz="1900" dirty="0"/>
              <a:t>Feedback on report refresh schedule </a:t>
            </a:r>
            <a:endParaRPr sz="1900" dirty="0"/>
          </a:p>
          <a:p>
            <a:pPr marL="914400" marR="0" lvl="1" indent="-349250" rtl="0">
              <a:lnSpc>
                <a:spcPct val="115000"/>
              </a:lnSpc>
              <a:spcBef>
                <a:spcPts val="0"/>
              </a:spcBef>
              <a:spcAft>
                <a:spcPts val="0"/>
              </a:spcAft>
              <a:buClr>
                <a:srgbClr val="000000"/>
              </a:buClr>
              <a:buSzPts val="1900"/>
              <a:buFont typeface="Arial"/>
              <a:buChar char="○"/>
            </a:pPr>
            <a:r>
              <a:rPr lang="en-US" sz="1900" dirty="0"/>
              <a:t>Ask for how often (real time / daily / weekly / monthly) the report would need to be refreshed unless ad-hoc reports.</a:t>
            </a:r>
            <a:endParaRPr sz="1900" b="0" i="0" u="none" strike="noStrike" cap="none" dirty="0">
              <a:solidFill>
                <a:srgbClr val="000000"/>
              </a:solidFill>
              <a:latin typeface="Arial"/>
              <a:ea typeface="Arial"/>
              <a:cs typeface="Arial"/>
              <a:sym typeface="Arial"/>
            </a:endParaRPr>
          </a:p>
        </p:txBody>
      </p:sp>
      <p:sp>
        <p:nvSpPr>
          <p:cNvPr id="210" name="Google Shape;210;g1cb5c59a2a2_0_17"/>
          <p:cNvSpPr txBox="1">
            <a:spLocks noGrp="1"/>
          </p:cNvSpPr>
          <p:nvPr>
            <p:ph type="title"/>
          </p:nvPr>
        </p:nvSpPr>
        <p:spPr>
          <a:xfrm>
            <a:off x="782125" y="1771050"/>
            <a:ext cx="4072800" cy="533400"/>
          </a:xfrm>
          <a:prstGeom prst="rect">
            <a:avLst/>
          </a:prstGeom>
          <a:solidFill>
            <a:schemeClr val="accent1"/>
          </a:solidFill>
          <a:ln>
            <a:noFill/>
          </a:ln>
        </p:spPr>
        <p:txBody>
          <a:bodyPr spcFirstLastPara="1" wrap="square" lIns="0" tIns="0" rIns="0" bIns="0" anchor="ctr" anchorCtr="0">
            <a:noAutofit/>
          </a:bodyPr>
          <a:lstStyle/>
          <a:p>
            <a:pPr marL="0" lvl="0" indent="0" algn="ctr" rtl="0">
              <a:lnSpc>
                <a:spcPct val="100000"/>
              </a:lnSpc>
              <a:spcBef>
                <a:spcPts val="0"/>
              </a:spcBef>
              <a:spcAft>
                <a:spcPts val="0"/>
              </a:spcAft>
              <a:buSzPts val="3200"/>
              <a:buNone/>
            </a:pPr>
            <a:r>
              <a:rPr lang="en-US" sz="2400"/>
              <a:t>Content</a:t>
            </a:r>
            <a:endParaRPr sz="2400"/>
          </a:p>
        </p:txBody>
      </p:sp>
      <p:sp>
        <p:nvSpPr>
          <p:cNvPr id="211" name="Google Shape;211;g1cb5c59a2a2_0_17"/>
          <p:cNvSpPr txBox="1">
            <a:spLocks noGrp="1"/>
          </p:cNvSpPr>
          <p:nvPr>
            <p:ph type="title"/>
          </p:nvPr>
        </p:nvSpPr>
        <p:spPr>
          <a:xfrm>
            <a:off x="6848250" y="1771050"/>
            <a:ext cx="4072800" cy="533400"/>
          </a:xfrm>
          <a:prstGeom prst="rect">
            <a:avLst/>
          </a:prstGeom>
          <a:solidFill>
            <a:schemeClr val="accent1"/>
          </a:solidFill>
          <a:ln>
            <a:noFill/>
          </a:ln>
        </p:spPr>
        <p:txBody>
          <a:bodyPr spcFirstLastPara="1" wrap="square" lIns="0" tIns="0" rIns="0" bIns="0" anchor="ctr" anchorCtr="0">
            <a:noAutofit/>
          </a:bodyPr>
          <a:lstStyle/>
          <a:p>
            <a:pPr marL="0" lvl="0" indent="0" algn="ctr" rtl="0">
              <a:lnSpc>
                <a:spcPct val="100000"/>
              </a:lnSpc>
              <a:spcBef>
                <a:spcPts val="0"/>
              </a:spcBef>
              <a:spcAft>
                <a:spcPts val="0"/>
              </a:spcAft>
              <a:buSzPts val="3200"/>
              <a:buNone/>
            </a:pPr>
            <a:r>
              <a:rPr lang="en-US" sz="2400"/>
              <a:t>Feedback</a:t>
            </a:r>
            <a:endParaRPr sz="2400"/>
          </a:p>
        </p:txBody>
      </p:sp>
    </p:spTree>
  </p:cSld>
  <p:clrMapOvr>
    <a:masterClrMapping/>
  </p:clrMapOvr>
</p:sld>
</file>

<file path=ppt/theme/theme1.xml><?xml version="1.0" encoding="utf-8"?>
<a:theme xmlns:a="http://schemas.openxmlformats.org/drawingml/2006/main" name="Office Theme">
  <a:themeElements>
    <a:clrScheme name="CGAP Color 2018">
      <a:dk1>
        <a:srgbClr val="6C6463"/>
      </a:dk1>
      <a:lt1>
        <a:srgbClr val="FFFFFF"/>
      </a:lt1>
      <a:dk2>
        <a:srgbClr val="000000"/>
      </a:dk2>
      <a:lt2>
        <a:srgbClr val="CFCDC9"/>
      </a:lt2>
      <a:accent1>
        <a:srgbClr val="003A49"/>
      </a:accent1>
      <a:accent2>
        <a:srgbClr val="00948F"/>
      </a:accent2>
      <a:accent3>
        <a:srgbClr val="17A627"/>
      </a:accent3>
      <a:accent4>
        <a:srgbClr val="ED7700"/>
      </a:accent4>
      <a:accent5>
        <a:srgbClr val="FFB718"/>
      </a:accent5>
      <a:accent6>
        <a:srgbClr val="C3D500"/>
      </a:accent6>
      <a:hlink>
        <a:srgbClr val="689FCF"/>
      </a:hlink>
      <a:folHlink>
        <a:srgbClr val="33201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43130C983C27547A8665D36E4897842" ma:contentTypeVersion="17" ma:contentTypeDescription="Crée un document." ma:contentTypeScope="" ma:versionID="d603a3f73d9dc8bc8fc2a79d75ef754e">
  <xsd:schema xmlns:xsd="http://www.w3.org/2001/XMLSchema" xmlns:xs="http://www.w3.org/2001/XMLSchema" xmlns:p="http://schemas.microsoft.com/office/2006/metadata/properties" xmlns:ns2="5db7da12-e561-44f9-98ee-8a06c6ad4796" xmlns:ns3="58a5be2a-df2e-4e7a-9248-f3f9aadc3453" xmlns:ns4="3e02667f-0271-471b-bd6e-11a2e16def1d" targetNamespace="http://schemas.microsoft.com/office/2006/metadata/properties" ma:root="true" ma:fieldsID="34ef94dfb637fdd79ca0b6178492e1ae" ns2:_="" ns3:_="" ns4:_="">
    <xsd:import namespace="5db7da12-e561-44f9-98ee-8a06c6ad4796"/>
    <xsd:import namespace="58a5be2a-df2e-4e7a-9248-f3f9aadc3453"/>
    <xsd:import namespace="3e02667f-0271-471b-bd6e-11a2e16def1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b7da12-e561-44f9-98ee-8a06c6ad4796"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8a5be2a-df2e-4e7a-9248-f3f9aadc345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2a6c10d7-b926-4fc0-945e-3cbf5049f6b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e02667f-0271-471b-bd6e-11a2e16def1d"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a80a20a4-5926-4236-a415-169d50d52349}" ma:internalName="TaxCatchAll" ma:showField="CatchAllData" ma:web="5db7da12-e561-44f9-98ee-8a06c6ad479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8a5be2a-df2e-4e7a-9248-f3f9aadc3453">
      <Terms xmlns="http://schemas.microsoft.com/office/infopath/2007/PartnerControls"/>
    </lcf76f155ced4ddcb4097134ff3c332f>
    <TaxCatchAll xmlns="3e02667f-0271-471b-bd6e-11a2e16def1d" xsi:nil="true"/>
    <SharedWithUsers xmlns="5db7da12-e561-44f9-98ee-8a06c6ad4796">
      <UserInfo>
        <DisplayName>Ivo Jenik</DisplayName>
        <AccountId>16</AccountId>
        <AccountType/>
      </UserInfo>
      <UserInfo>
        <DisplayName>Mark Flaming</DisplayName>
        <AccountId>268</AccountId>
        <AccountType/>
      </UserInfo>
      <UserInfo>
        <DisplayName>Khin Moet Moet Nyein</DisplayName>
        <AccountId>559</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57D8C2-05CB-4788-B5D9-B8947E699AD3}"/>
</file>

<file path=customXml/itemProps2.xml><?xml version="1.0" encoding="utf-8"?>
<ds:datastoreItem xmlns:ds="http://schemas.openxmlformats.org/officeDocument/2006/customXml" ds:itemID="{F6CC5341-A7A4-4654-94A2-21A64E5529B9}">
  <ds:schemaRefs>
    <ds:schemaRef ds:uri="http://schemas.microsoft.com/office/2006/metadata/properties"/>
    <ds:schemaRef ds:uri="http://schemas.microsoft.com/office/infopath/2007/PartnerControls"/>
    <ds:schemaRef ds:uri="58a5be2a-df2e-4e7a-9248-f3f9aadc3453"/>
    <ds:schemaRef ds:uri="3e02667f-0271-471b-bd6e-11a2e16def1d"/>
    <ds:schemaRef ds:uri="5db7da12-e561-44f9-98ee-8a06c6ad4796"/>
  </ds:schemaRefs>
</ds:datastoreItem>
</file>

<file path=customXml/itemProps3.xml><?xml version="1.0" encoding="utf-8"?>
<ds:datastoreItem xmlns:ds="http://schemas.openxmlformats.org/officeDocument/2006/customXml" ds:itemID="{13A3C91F-1797-4CEB-90D1-45BBDEE92A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166</TotalTime>
  <Words>4974</Words>
  <Application>Microsoft Macintosh PowerPoint</Application>
  <PresentationFormat>Widescreen</PresentationFormat>
  <Paragraphs>254</Paragraphs>
  <Slides>22</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Arimo</vt:lpstr>
      <vt:lpstr>Arial</vt:lpstr>
      <vt:lpstr>Helvetica Neue</vt:lpstr>
      <vt:lpstr>Calibri</vt:lpstr>
      <vt:lpstr>Wingdings</vt:lpstr>
      <vt:lpstr>Courier New</vt:lpstr>
      <vt:lpstr>Office Theme</vt:lpstr>
      <vt:lpstr>Data Bootcamp Session 4: Communications</vt:lpstr>
      <vt:lpstr>Agenda</vt:lpstr>
      <vt:lpstr>Next Steps</vt:lpstr>
      <vt:lpstr>Validation</vt:lpstr>
      <vt:lpstr>Validation</vt:lpstr>
      <vt:lpstr>Validation</vt:lpstr>
      <vt:lpstr>Deployment and Publishing</vt:lpstr>
      <vt:lpstr>Publishing</vt:lpstr>
      <vt:lpstr>Publishing</vt:lpstr>
      <vt:lpstr>Tips for Validating Dashboards</vt:lpstr>
      <vt:lpstr>Client Growth: Customer Acquisition by Channel</vt:lpstr>
      <vt:lpstr>Client Transaction Behavior: Activity Levels</vt:lpstr>
      <vt:lpstr>Client Transaction Behavior: Activity Levels</vt:lpstr>
      <vt:lpstr>Client Transaction Behavior: Activity Levels</vt:lpstr>
      <vt:lpstr>Client Transaction Behavior: Customer Journey</vt:lpstr>
      <vt:lpstr>Client Deposit Behavior: Depositors by Deposit Balance</vt:lpstr>
      <vt:lpstr>Client Borrowing Behavior: 6-month Follow-up Loan Rate</vt:lpstr>
      <vt:lpstr>Client Borrowing Behavior: 6-month Follow-up Loan Rate</vt:lpstr>
      <vt:lpstr>Client Borrowing Behavior: 6-month Follow-up Loan Rate</vt:lpstr>
      <vt:lpstr>Q&amp;A</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Community of Practice: Data Bootcamp</dc:title>
  <dc:creator>Michael Rizzo</dc:creator>
  <cp:lastModifiedBy>Isabelle Barres</cp:lastModifiedBy>
  <cp:revision>29</cp:revision>
  <dcterms:created xsi:type="dcterms:W3CDTF">2017-09-13T16:31:41Z</dcterms:created>
  <dcterms:modified xsi:type="dcterms:W3CDTF">2024-10-08T18:03:25Z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0x010100743130C983C27547A8665D36E4897842</vt:lpwstr>
  </property>
  <property fmtid="{D5CDD505-2E9C-101B-9397-08002B2CF9AE}" pid="3" name="AuthorIds_UIVersion_1536">
    <vt:lpwstr>53</vt:lpwstr>
  </property>
  <property fmtid="{D5CDD505-2E9C-101B-9397-08002B2CF9AE}" pid="4" name="MediaServiceImageTags">
    <vt:lpwstr/>
  </property>
</Properties>
</file>